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57807" autoAdjust="0"/>
  </p:normalViewPr>
  <p:slideViewPr>
    <p:cSldViewPr>
      <p:cViewPr varScale="1">
        <p:scale>
          <a:sx n="40" d="100"/>
          <a:sy n="40" d="100"/>
        </p:scale>
        <p:origin x="-217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9542E7-F069-455C-AFDD-56C0DCA44D46}" type="datetimeFigureOut">
              <a:rPr lang="fr-FR" smtClean="0"/>
              <a:t>28/10/2013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66614D-DB48-4845-B67B-C93FC40356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6524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 dispositif s’étend à toutes filières professionnelles susceptibles d’activités présentant des risques d’origine électrique dans l’exercice du métier</a:t>
            </a:r>
            <a:r>
              <a:rPr lang="fr-F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endParaRPr lang="fr-FR" dirty="0" smtClean="0"/>
          </a:p>
          <a:p>
            <a:r>
              <a:rPr lang="fr-FR" dirty="0" smtClean="0"/>
              <a:t>La norme NF C 18-510 « Opérations sur les ouvrages et installations électriques dans un environnement électrique – Prévention du risque électrique » est un référentiel </a:t>
            </a:r>
            <a:r>
              <a:rPr lang="fr-FR" b="0" dirty="0" smtClean="0"/>
              <a:t>pour l’Habilitation Electrique (arrêté du 26 avril 2012).</a:t>
            </a:r>
          </a:p>
          <a:p>
            <a:r>
              <a:rPr lang="fr-FR" b="0" dirty="0" smtClean="0"/>
              <a:t>http://www.legifrance.gouv.fr/affichTexte.do?cidTexte=JORFTEXT000025802532&amp;dateTexte=&amp;categorieLien=id</a:t>
            </a:r>
          </a:p>
          <a:p>
            <a:endParaRPr lang="fr-FR" b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Elle</a:t>
            </a:r>
            <a:r>
              <a:rPr lang="fr-FR" dirty="0" smtClean="0"/>
              <a:t> constitue le seul texte de référence des habilitations électriques exigées par le décret 2010-1118. </a:t>
            </a:r>
          </a:p>
          <a:p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F8605-4A40-407A-B053-06BAEB4ECB2A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6417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r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16" name="Espace réservé de la date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8E152-4C40-441F-9759-39DC213BB610}" type="datetimeFigureOut">
              <a:rPr lang="fr-FR" smtClean="0"/>
              <a:t>28/10/2013</a:t>
            </a:fld>
            <a:endParaRPr lang="fr-FR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08DEB1E-4613-44CE-8DE0-39F09CAA9ADA}" type="slidenum">
              <a:rPr lang="fr-FR" smtClean="0"/>
              <a:t>‹N°›</a:t>
            </a:fld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85" y="476672"/>
            <a:ext cx="1649895" cy="1225637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404664"/>
            <a:ext cx="1069671" cy="14697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8E152-4C40-441F-9759-39DC213BB610}" type="datetimeFigureOut">
              <a:rPr lang="fr-FR" smtClean="0"/>
              <a:t>28/10/2013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EB1E-4613-44CE-8DE0-39F09CAA9AD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8E152-4C40-441F-9759-39DC213BB610}" type="datetimeFigureOut">
              <a:rPr lang="fr-FR" smtClean="0"/>
              <a:t>28/10/2013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EB1E-4613-44CE-8DE0-39F09CAA9AD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r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27" name="Espace réservé du contenu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8E152-4C40-441F-9759-39DC213BB610}" type="datetimeFigureOut">
              <a:rPr lang="fr-FR" smtClean="0"/>
              <a:t>28/10/2013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08DEB1E-4613-44CE-8DE0-39F09CAA9AD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texte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8E152-4C40-441F-9759-39DC213BB610}" type="datetimeFigureOut">
              <a:rPr lang="fr-FR" smtClean="0"/>
              <a:t>28/10/2013</a:t>
            </a:fld>
            <a:endParaRPr lang="fr-FR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EB1E-4613-44CE-8DE0-39F09CAA9ADA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r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8E152-4C40-441F-9759-39DC213BB610}" type="datetimeFigureOut">
              <a:rPr lang="fr-FR" smtClean="0"/>
              <a:t>28/10/2013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EB1E-4613-44CE-8DE0-39F09CAA9AD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r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8" name="Espace réservé du contenu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8E152-4C40-441F-9759-39DC213BB610}" type="datetimeFigureOut">
              <a:rPr lang="fr-FR" smtClean="0"/>
              <a:t>28/10/2013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08DEB1E-4613-44CE-8DE0-39F09CAA9ADA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r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8E152-4C40-441F-9759-39DC213BB610}" type="datetimeFigureOut">
              <a:rPr lang="fr-FR" smtClean="0"/>
              <a:t>28/10/2013</a:t>
            </a:fld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EB1E-4613-44CE-8DE0-39F09CAA9AD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8E152-4C40-441F-9759-39DC213BB610}" type="datetimeFigureOut">
              <a:rPr lang="fr-FR" smtClean="0"/>
              <a:t>28/10/2013</a:t>
            </a:fld>
            <a:endParaRPr lang="fr-FR"/>
          </a:p>
        </p:txBody>
      </p:sp>
      <p:sp>
        <p:nvSpPr>
          <p:cNvPr id="24" name="Espace réservé du pied de page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EB1E-4613-44CE-8DE0-39F09CAA9AD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r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8E152-4C40-441F-9759-39DC213BB610}" type="datetimeFigureOut">
              <a:rPr lang="fr-FR" smtClean="0"/>
              <a:t>28/10/2013</a:t>
            </a:fld>
            <a:endParaRPr lang="fr-FR"/>
          </a:p>
        </p:txBody>
      </p:sp>
      <p:sp>
        <p:nvSpPr>
          <p:cNvPr id="29" name="Espace réservé du pied de page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EB1E-4613-44CE-8DE0-39F09CAA9AD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pour une image 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8E152-4C40-441F-9759-39DC213BB610}" type="datetimeFigureOut">
              <a:rPr lang="fr-FR" smtClean="0"/>
              <a:t>28/10/2013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EB1E-4613-44CE-8DE0-39F09CAA9ADA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Titr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Espace réservé du texte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dirty="0" smtClean="0"/>
              <a:t>Modifiez les styles du texte du masque</a:t>
            </a:r>
          </a:p>
          <a:p>
            <a:pPr lvl="1" eaLnBrk="1" latinLnBrk="0" hangingPunct="1"/>
            <a:r>
              <a:rPr kumimoji="0" lang="fr-FR" dirty="0" smtClean="0"/>
              <a:t>Deuxième niveau</a:t>
            </a:r>
          </a:p>
          <a:p>
            <a:pPr lvl="2" eaLnBrk="1" latinLnBrk="0" hangingPunct="1"/>
            <a:r>
              <a:rPr kumimoji="0" lang="fr-FR" dirty="0" smtClean="0"/>
              <a:t>Troisième niveau</a:t>
            </a:r>
          </a:p>
          <a:p>
            <a:pPr lvl="3" eaLnBrk="1" latinLnBrk="0" hangingPunct="1"/>
            <a:r>
              <a:rPr kumimoji="0" lang="fr-FR" dirty="0" smtClean="0"/>
              <a:t>Quatrième niveau</a:t>
            </a:r>
          </a:p>
          <a:p>
            <a:pPr lvl="4" eaLnBrk="1" latinLnBrk="0" hangingPunct="1"/>
            <a:r>
              <a:rPr kumimoji="0" lang="fr-FR" dirty="0" smtClean="0"/>
              <a:t>Cinquième niveau</a:t>
            </a:r>
            <a:endParaRPr kumimoji="0" lang="en-US" dirty="0"/>
          </a:p>
        </p:txBody>
      </p:sp>
      <p:sp>
        <p:nvSpPr>
          <p:cNvPr id="11" name="Espace réservé de la date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4B8E152-4C40-441F-9759-39DC213BB610}" type="datetimeFigureOut">
              <a:rPr lang="fr-FR" smtClean="0"/>
              <a:t>28/10/2013</a:t>
            </a:fld>
            <a:endParaRPr lang="fr-FR"/>
          </a:p>
        </p:txBody>
      </p:sp>
      <p:sp>
        <p:nvSpPr>
          <p:cNvPr id="28" name="Espace réservé du pied de page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08DEB1E-4613-44CE-8DE0-39F09CAA9ADA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Espace réservé du titre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00" y="6093296"/>
            <a:ext cx="1015999" cy="754742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073" y="6093296"/>
            <a:ext cx="565615" cy="77718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6_evaluation.pptx" TargetMode="External"/><Relationship Id="rId3" Type="http://schemas.openxmlformats.org/officeDocument/2006/relationships/hyperlink" Target="1_Contexte_evolutions.pptx" TargetMode="External"/><Relationship Id="rId7" Type="http://schemas.openxmlformats.org/officeDocument/2006/relationships/hyperlink" Target="5_La%20formation%20des%20eleves.ppt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4_Structures%20et%20symboles%20d&#8217;habilitation.pptx" TargetMode="External"/><Relationship Id="rId5" Type="http://schemas.openxmlformats.org/officeDocument/2006/relationships/hyperlink" Target="3_NF%20C18-510.pptx" TargetMode="External"/><Relationship Id="rId4" Type="http://schemas.openxmlformats.org/officeDocument/2006/relationships/hyperlink" Target="2_Analyse_Risque.ppt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691680" y="1268760"/>
            <a:ext cx="6080720" cy="1470025"/>
          </a:xfrm>
        </p:spPr>
        <p:txBody>
          <a:bodyPr/>
          <a:lstStyle/>
          <a:p>
            <a:pPr algn="ctr"/>
            <a:r>
              <a:rPr lang="fr-FR" dirty="0" smtClean="0"/>
              <a:t>Recyclage</a:t>
            </a:r>
            <a:br>
              <a:rPr lang="fr-FR" dirty="0" smtClean="0"/>
            </a:br>
            <a:r>
              <a:rPr lang="fr-FR" dirty="0" smtClean="0"/>
              <a:t>Habilitation électrique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95536" y="2996952"/>
            <a:ext cx="7992888" cy="2880320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fr-FR" dirty="0" smtClean="0">
                <a:hlinkClick r:id="rId3" action="ppaction://hlinkpres?slideindex=1&amp;slidetitle="/>
              </a:rPr>
              <a:t>Contexte et évolutions</a:t>
            </a:r>
            <a:endParaRPr lang="fr-FR" dirty="0" smtClean="0"/>
          </a:p>
          <a:p>
            <a:pPr marL="457200" indent="-457200" algn="l">
              <a:buFont typeface="Arial" pitchFamily="34" charset="0"/>
              <a:buChar char="•"/>
            </a:pPr>
            <a:r>
              <a:rPr lang="fr-FR" dirty="0" smtClean="0">
                <a:hlinkClick r:id="rId4" action="ppaction://hlinkpres?slideindex=1&amp;slidetitle="/>
              </a:rPr>
              <a:t>L’analyse du risque </a:t>
            </a:r>
            <a:r>
              <a:rPr lang="fr-FR" sz="2000" dirty="0" smtClean="0">
                <a:hlinkClick r:id="rId4" action="ppaction://hlinkpres?slideindex=1&amp;slidetitle="/>
              </a:rPr>
              <a:t>(pré requis)</a:t>
            </a:r>
            <a:endParaRPr lang="fr-FR" sz="2000" dirty="0" smtClean="0"/>
          </a:p>
          <a:p>
            <a:pPr marL="457200" indent="-457200" algn="l">
              <a:buFont typeface="Arial" pitchFamily="34" charset="0"/>
              <a:buChar char="•"/>
            </a:pPr>
            <a:r>
              <a:rPr lang="fr-FR" dirty="0" smtClean="0">
                <a:hlinkClick r:id="rId5" action="ppaction://hlinkpres?slideindex=1&amp;slidetitle="/>
              </a:rPr>
              <a:t>La norme NF C18 510</a:t>
            </a:r>
            <a:endParaRPr lang="fr-FR" dirty="0" smtClean="0"/>
          </a:p>
          <a:p>
            <a:pPr marL="457200" indent="-457200" algn="l">
              <a:buFont typeface="Arial" pitchFamily="34" charset="0"/>
              <a:buChar char="•"/>
            </a:pPr>
            <a:r>
              <a:rPr lang="fr-FR" dirty="0" smtClean="0">
                <a:hlinkClick r:id="rId6" action="ppaction://hlinkpres?slideindex=1&amp;slidetitle="/>
              </a:rPr>
              <a:t>Structures et symboles d’habilitation</a:t>
            </a:r>
            <a:endParaRPr lang="fr-FR" dirty="0" smtClean="0"/>
          </a:p>
          <a:p>
            <a:pPr marL="457200" indent="-457200" algn="l">
              <a:buFont typeface="Arial" pitchFamily="34" charset="0"/>
              <a:buChar char="•"/>
            </a:pPr>
            <a:r>
              <a:rPr lang="fr-FR" dirty="0" smtClean="0">
                <a:hlinkClick r:id="rId7" action="ppaction://hlinkpres?slideindex=1&amp;slidetitle="/>
              </a:rPr>
              <a:t>La formation des </a:t>
            </a:r>
            <a:r>
              <a:rPr lang="fr-FR" dirty="0" smtClean="0">
                <a:hlinkClick r:id="rId7" action="ppaction://hlinkpres?slideindex=1&amp;slidetitle="/>
              </a:rPr>
              <a:t>élèves</a:t>
            </a:r>
            <a:endParaRPr lang="fr-FR" sz="2000" dirty="0"/>
          </a:p>
          <a:p>
            <a:pPr marL="457200" indent="-457200" algn="l">
              <a:buFont typeface="Arial" pitchFamily="34" charset="0"/>
              <a:buChar char="•"/>
            </a:pPr>
            <a:r>
              <a:rPr lang="fr-FR" dirty="0" smtClean="0">
                <a:hlinkClick r:id="rId8" action="ppaction://hlinkpres?slideindex=1&amp;slidetitle="/>
              </a:rPr>
              <a:t>Evaluation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9233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Transmission courrier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1982849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fr-FR" dirty="0" smtClean="0"/>
              <a:t>Lycée Marcel </a:t>
            </a:r>
            <a:r>
              <a:rPr lang="fr-FR" dirty="0" err="1" smtClean="0"/>
              <a:t>Sembat</a:t>
            </a:r>
            <a:endParaRPr lang="fr-FR" dirty="0" smtClean="0"/>
          </a:p>
          <a:p>
            <a:pPr marL="0" indent="0" algn="ctr">
              <a:buNone/>
            </a:pPr>
            <a:r>
              <a:rPr lang="fr-FR" dirty="0" smtClean="0"/>
              <a:t>M Philippe Guillot</a:t>
            </a:r>
          </a:p>
          <a:p>
            <a:pPr marL="0" indent="0" algn="ctr">
              <a:buNone/>
            </a:pPr>
            <a:r>
              <a:rPr lang="fr-FR" dirty="0" smtClean="0"/>
              <a:t>20 Boulevard Marcel </a:t>
            </a:r>
            <a:r>
              <a:rPr lang="fr-FR" dirty="0" err="1" smtClean="0"/>
              <a:t>Sembat</a:t>
            </a:r>
            <a:r>
              <a:rPr lang="fr-FR" dirty="0" smtClean="0"/>
              <a:t> </a:t>
            </a:r>
          </a:p>
          <a:p>
            <a:pPr marL="0" indent="0" algn="ctr">
              <a:buNone/>
            </a:pPr>
            <a:r>
              <a:rPr lang="fr-FR" dirty="0" smtClean="0"/>
              <a:t>69694 VENISSIEUX Cedex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955099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ème5">
  <a:themeElements>
    <a:clrScheme name="Promenad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Promenad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romenad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Thème5</Template>
  <TotalTime>4875</TotalTime>
  <Words>101</Words>
  <Application>Microsoft Office PowerPoint</Application>
  <PresentationFormat>Affichage à l'écran (4:3)</PresentationFormat>
  <Paragraphs>19</Paragraphs>
  <Slides>2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Thème5</vt:lpstr>
      <vt:lpstr>Recyclage Habilitation électrique</vt:lpstr>
      <vt:lpstr>Transmission courrier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Recyclage Habilitation électrique</dc:title>
  <dc:creator>Jean-François ANSOUD</dc:creator>
  <cp:lastModifiedBy>Jean-François Ansoud</cp:lastModifiedBy>
  <cp:revision>25</cp:revision>
  <dcterms:created xsi:type="dcterms:W3CDTF">2012-06-06T19:18:27Z</dcterms:created>
  <dcterms:modified xsi:type="dcterms:W3CDTF">2013-10-28T18:05:24Z</dcterms:modified>
</cp:coreProperties>
</file>