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5"/>
  </p:notesMasterIdLst>
  <p:handoutMasterIdLst>
    <p:handoutMasterId r:id="rId26"/>
  </p:handout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51" autoAdjust="0"/>
  </p:normalViewPr>
  <p:slideViewPr>
    <p:cSldViewPr>
      <p:cViewPr varScale="1">
        <p:scale>
          <a:sx n="86" d="100"/>
          <a:sy n="86" d="100"/>
        </p:scale>
        <p:origin x="-233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9C481-390F-4BF5-864F-6E795FF21A22}"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fr-FR"/>
        </a:p>
      </dgm:t>
    </dgm:pt>
    <dgm:pt modelId="{80FED0DE-7ADC-47F9-B56B-AB7D912D0127}">
      <dgm:prSet phldrT="[Texte]" custT="1"/>
      <dgm:spPr/>
      <dgm:t>
        <a:bodyPr/>
        <a:lstStyle/>
        <a:p>
          <a:r>
            <a:rPr lang="fr-FR" sz="2800" dirty="0" smtClean="0"/>
            <a:t>Plus la tension augmente</a:t>
          </a:r>
        </a:p>
      </dgm:t>
    </dgm:pt>
    <dgm:pt modelId="{3A2AF4B4-79CC-4A02-93A4-9B0A6953B294}" type="parTrans" cxnId="{78EBACEA-08F9-408A-85ED-960B65CE541A}">
      <dgm:prSet/>
      <dgm:spPr/>
      <dgm:t>
        <a:bodyPr/>
        <a:lstStyle/>
        <a:p>
          <a:endParaRPr lang="fr-FR"/>
        </a:p>
      </dgm:t>
    </dgm:pt>
    <dgm:pt modelId="{309D7597-3168-4806-8395-0E2A06798E9C}" type="sibTrans" cxnId="{78EBACEA-08F9-408A-85ED-960B65CE541A}">
      <dgm:prSet/>
      <dgm:spPr/>
      <dgm:t>
        <a:bodyPr/>
        <a:lstStyle/>
        <a:p>
          <a:endParaRPr lang="fr-FR"/>
        </a:p>
      </dgm:t>
    </dgm:pt>
    <dgm:pt modelId="{5AFE55DF-116C-4659-A46F-13CA53039303}">
      <dgm:prSet phldrT="[Texte]"/>
      <dgm:spPr/>
      <dgm:t>
        <a:bodyPr/>
        <a:lstStyle/>
        <a:p>
          <a:r>
            <a:rPr lang="fr-FR" dirty="0" smtClean="0"/>
            <a:t>Plus la distance d’amorçage est grande</a:t>
          </a:r>
          <a:endParaRPr lang="fr-FR" dirty="0"/>
        </a:p>
      </dgm:t>
    </dgm:pt>
    <dgm:pt modelId="{D60A5C64-D411-4FF9-B544-AC2BF2F7FD32}" type="parTrans" cxnId="{79136469-A27E-4230-B94E-4F88B056B4C9}">
      <dgm:prSet/>
      <dgm:spPr/>
      <dgm:t>
        <a:bodyPr/>
        <a:lstStyle/>
        <a:p>
          <a:endParaRPr lang="fr-FR"/>
        </a:p>
      </dgm:t>
    </dgm:pt>
    <dgm:pt modelId="{31FF3239-243E-48BE-94A9-63B358CBA5A8}" type="sibTrans" cxnId="{79136469-A27E-4230-B94E-4F88B056B4C9}">
      <dgm:prSet/>
      <dgm:spPr/>
      <dgm:t>
        <a:bodyPr/>
        <a:lstStyle/>
        <a:p>
          <a:endParaRPr lang="fr-FR"/>
        </a:p>
      </dgm:t>
    </dgm:pt>
    <dgm:pt modelId="{E54AB56D-E389-4F3C-8435-747031972251}" type="pres">
      <dgm:prSet presAssocID="{3519C481-390F-4BF5-864F-6E795FF21A22}" presName="cycle" presStyleCnt="0">
        <dgm:presLayoutVars>
          <dgm:dir/>
          <dgm:resizeHandles val="exact"/>
        </dgm:presLayoutVars>
      </dgm:prSet>
      <dgm:spPr/>
      <dgm:t>
        <a:bodyPr/>
        <a:lstStyle/>
        <a:p>
          <a:endParaRPr lang="fr-FR"/>
        </a:p>
      </dgm:t>
    </dgm:pt>
    <dgm:pt modelId="{F42F62EA-08C5-46C6-AAD2-E8075B86CF14}" type="pres">
      <dgm:prSet presAssocID="{80FED0DE-7ADC-47F9-B56B-AB7D912D0127}" presName="arrow" presStyleLbl="node1" presStyleIdx="0" presStyleCnt="2" custAng="0" custScaleY="100103" custRadScaleRad="102599" custRadScaleInc="20">
        <dgm:presLayoutVars>
          <dgm:bulletEnabled val="1"/>
        </dgm:presLayoutVars>
      </dgm:prSet>
      <dgm:spPr/>
      <dgm:t>
        <a:bodyPr/>
        <a:lstStyle/>
        <a:p>
          <a:endParaRPr lang="fr-FR"/>
        </a:p>
      </dgm:t>
    </dgm:pt>
    <dgm:pt modelId="{1B2852C1-719B-488C-857A-5DEBE1A092E8}" type="pres">
      <dgm:prSet presAssocID="{5AFE55DF-116C-4659-A46F-13CA53039303}" presName="arrow" presStyleLbl="node1" presStyleIdx="1" presStyleCnt="2" custRadScaleRad="103442">
        <dgm:presLayoutVars>
          <dgm:bulletEnabled val="1"/>
        </dgm:presLayoutVars>
      </dgm:prSet>
      <dgm:spPr/>
      <dgm:t>
        <a:bodyPr/>
        <a:lstStyle/>
        <a:p>
          <a:endParaRPr lang="fr-FR"/>
        </a:p>
      </dgm:t>
    </dgm:pt>
  </dgm:ptLst>
  <dgm:cxnLst>
    <dgm:cxn modelId="{EDC6E50A-B8F0-46FB-893A-3E6E32887F78}" type="presOf" srcId="{80FED0DE-7ADC-47F9-B56B-AB7D912D0127}" destId="{F42F62EA-08C5-46C6-AAD2-E8075B86CF14}" srcOrd="0" destOrd="0" presId="urn:microsoft.com/office/officeart/2005/8/layout/arrow1"/>
    <dgm:cxn modelId="{79136469-A27E-4230-B94E-4F88B056B4C9}" srcId="{3519C481-390F-4BF5-864F-6E795FF21A22}" destId="{5AFE55DF-116C-4659-A46F-13CA53039303}" srcOrd="1" destOrd="0" parTransId="{D60A5C64-D411-4FF9-B544-AC2BF2F7FD32}" sibTransId="{31FF3239-243E-48BE-94A9-63B358CBA5A8}"/>
    <dgm:cxn modelId="{37DD23F4-1C96-40E4-9C3C-9CDB4A6B9F34}" type="presOf" srcId="{5AFE55DF-116C-4659-A46F-13CA53039303}" destId="{1B2852C1-719B-488C-857A-5DEBE1A092E8}" srcOrd="0" destOrd="0" presId="urn:microsoft.com/office/officeart/2005/8/layout/arrow1"/>
    <dgm:cxn modelId="{78EBACEA-08F9-408A-85ED-960B65CE541A}" srcId="{3519C481-390F-4BF5-864F-6E795FF21A22}" destId="{80FED0DE-7ADC-47F9-B56B-AB7D912D0127}" srcOrd="0" destOrd="0" parTransId="{3A2AF4B4-79CC-4A02-93A4-9B0A6953B294}" sibTransId="{309D7597-3168-4806-8395-0E2A06798E9C}"/>
    <dgm:cxn modelId="{455B0127-B2E1-4FA0-84AC-A2FCAC51824C}" type="presOf" srcId="{3519C481-390F-4BF5-864F-6E795FF21A22}" destId="{E54AB56D-E389-4F3C-8435-747031972251}" srcOrd="0" destOrd="0" presId="urn:microsoft.com/office/officeart/2005/8/layout/arrow1"/>
    <dgm:cxn modelId="{AF217C51-BC19-43AA-97E9-B94A85120892}" type="presParOf" srcId="{E54AB56D-E389-4F3C-8435-747031972251}" destId="{F42F62EA-08C5-46C6-AAD2-E8075B86CF14}" srcOrd="0" destOrd="0" presId="urn:microsoft.com/office/officeart/2005/8/layout/arrow1"/>
    <dgm:cxn modelId="{6C922078-1532-4BAF-BD1E-A9642583F3D0}" type="presParOf" srcId="{E54AB56D-E389-4F3C-8435-747031972251}" destId="{1B2852C1-719B-488C-857A-5DEBE1A092E8}" srcOrd="1" destOrd="0" presId="urn:microsoft.com/office/officeart/2005/8/layout/arrow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2F62EA-08C5-46C6-AAD2-E8075B86CF14}">
      <dsp:nvSpPr>
        <dsp:cNvPr id="0" name=""/>
        <dsp:cNvSpPr/>
      </dsp:nvSpPr>
      <dsp:spPr>
        <a:xfrm rot="16200000">
          <a:off x="657" y="-27"/>
          <a:ext cx="3292308" cy="3295699"/>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Plus la tension augmente</a:t>
          </a:r>
        </a:p>
      </dsp:txBody>
      <dsp:txXfrm rot="16200000">
        <a:off x="657" y="-27"/>
        <a:ext cx="3292308" cy="3295699"/>
      </dsp:txXfrm>
    </dsp:sp>
    <dsp:sp modelId="{1B2852C1-719B-488C-857A-5DEBE1A092E8}">
      <dsp:nvSpPr>
        <dsp:cNvPr id="0" name=""/>
        <dsp:cNvSpPr/>
      </dsp:nvSpPr>
      <dsp:spPr>
        <a:xfrm rot="5400000">
          <a:off x="4950537" y="3263"/>
          <a:ext cx="3292308" cy="3292308"/>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smtClean="0"/>
            <a:t>Plus la distance d’amorçage est grande</a:t>
          </a:r>
          <a:endParaRPr lang="fr-FR" sz="2500" kern="1200" dirty="0"/>
        </a:p>
      </dsp:txBody>
      <dsp:txXfrm rot="5400000">
        <a:off x="4950537" y="3263"/>
        <a:ext cx="3292308" cy="329230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7809847-99FC-48FD-BAEB-5B6ADA9F4346}" type="datetimeFigureOut">
              <a:rPr lang="fr-FR" smtClean="0"/>
              <a:pPr/>
              <a:t>30/09/2015</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r>
              <a:rPr lang="fr-FR" smtClean="0"/>
              <a:t>Habilitation électrique BE manoeuvre  janvier 2015</a:t>
            </a:r>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678AA9F-503B-4B56-80E1-BBA52B575A18}" type="slidenum">
              <a:rPr lang="fr-FR" smtClean="0"/>
              <a:pPr/>
              <a:t>‹N°›</a:t>
            </a:fld>
            <a:endParaRPr lang="fr-FR"/>
          </a:p>
        </p:txBody>
      </p:sp>
    </p:spTree>
    <p:extLst>
      <p:ext uri="{BB962C8B-B14F-4D97-AF65-F5344CB8AC3E}">
        <p14:creationId xmlns:p14="http://schemas.microsoft.com/office/powerpoint/2010/main" xmlns="" val="42587116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6E51F34-FC4C-4BA3-A501-7DEA68DC8CE8}" type="datetimeFigureOut">
              <a:rPr lang="fr-FR" smtClean="0"/>
              <a:pPr/>
              <a:t>30/09/2015</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r>
              <a:rPr lang="fr-FR" smtClean="0"/>
              <a:t>Habilitation électrique BE manoeuvre  janvier 2015</a:t>
            </a:r>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62F8605-4A40-407A-B053-06BAEB4ECB2A}" type="slidenum">
              <a:rPr lang="fr-FR" smtClean="0"/>
              <a:pPr/>
              <a:t>‹N°›</a:t>
            </a:fld>
            <a:endParaRPr lang="fr-FR"/>
          </a:p>
        </p:txBody>
      </p:sp>
    </p:spTree>
    <p:extLst>
      <p:ext uri="{BB962C8B-B14F-4D97-AF65-F5344CB8AC3E}">
        <p14:creationId xmlns:p14="http://schemas.microsoft.com/office/powerpoint/2010/main" xmlns="" val="28738067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xfrm>
            <a:off x="604838" y="336550"/>
            <a:ext cx="5891212" cy="4419600"/>
          </a:xfrm>
          <a:ln/>
        </p:spPr>
      </p:sp>
      <p:sp>
        <p:nvSpPr>
          <p:cNvPr id="3072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smtClean="0"/>
              <a:t>Le titre permet de reprendre 2 notions.</a:t>
            </a:r>
          </a:p>
          <a:p>
            <a:r>
              <a:rPr lang="fr-FR" dirty="0" smtClean="0"/>
              <a:t>Le processus d’apparition permet de rappeler le vocabulaire qu’on va utiliser dans l’analyse du risque.</a:t>
            </a:r>
          </a:p>
          <a:p>
            <a:r>
              <a:rPr lang="fr-FR" dirty="0" smtClean="0"/>
              <a:t>L’analyse du risque est l’écriture d’un scénario a priori (avant accident). Enchainement des évènements possibles. Déjà abordé lors des prérequis.</a:t>
            </a:r>
          </a:p>
          <a:p>
            <a:endParaRPr lang="fr-FR" dirty="0" smtClean="0"/>
          </a:p>
          <a:p>
            <a:r>
              <a:rPr lang="fr-FR" b="1" dirty="0" smtClean="0"/>
              <a:t>Rappel : </a:t>
            </a:r>
            <a:r>
              <a:rPr lang="fr-FR" b="0" dirty="0" smtClean="0"/>
              <a:t>il y a obligation de résultats pour les employeurs (responsable). L’employeur peut désigner une personne pour le suivi.</a:t>
            </a:r>
            <a:r>
              <a:rPr lang="fr-FR" b="0" baseline="0" dirty="0" smtClean="0"/>
              <a:t> </a:t>
            </a:r>
            <a:r>
              <a:rPr lang="fr-FR" b="1" baseline="0" dirty="0" smtClean="0"/>
              <a:t>Mais cela ne dédouane pas les opérateurs par la mise en pratique de cette analyse du risque quelque soit le niveau d’habilitation.</a:t>
            </a:r>
          </a:p>
          <a:p>
            <a:endParaRPr lang="fr-FR" b="1" baseline="0" dirty="0" smtClean="0"/>
          </a:p>
          <a:p>
            <a:pPr defTabSz="990381">
              <a:defRPr/>
            </a:pPr>
            <a:r>
              <a:rPr lang="fr-FR" dirty="0" smtClean="0"/>
              <a:t>On s’intéresse essentiellement à la PRE (Prévention aux Risques Electriques)</a:t>
            </a:r>
          </a:p>
          <a:p>
            <a:pPr defTabSz="990381">
              <a:defRPr/>
            </a:pPr>
            <a:endParaRPr lang="fr-FR" dirty="0" smtClean="0"/>
          </a:p>
          <a:p>
            <a:pPr defTabSz="990381">
              <a:defRPr/>
            </a:pPr>
            <a:r>
              <a:rPr lang="fr-FR" dirty="0" smtClean="0"/>
              <a:t>Voir site INRS sur les 9 principes généraux de la prévention http://www.inrs.fr/accueil/demarche/abc/pgp.html</a:t>
            </a:r>
          </a:p>
          <a:p>
            <a:pPr defTabSz="990381">
              <a:defRPr/>
            </a:pPr>
            <a:endParaRPr lang="fr-FR" dirty="0" smtClean="0"/>
          </a:p>
        </p:txBody>
      </p:sp>
      <p:sp>
        <p:nvSpPr>
          <p:cNvPr id="30724" name="Espace réservé du numéro de diapositive 3"/>
          <p:cNvSpPr>
            <a:spLocks noGrp="1"/>
          </p:cNvSpPr>
          <p:nvPr>
            <p:ph type="sldNum" sz="quarter" idx="5"/>
          </p:nvPr>
        </p:nvSpPr>
        <p:spPr>
          <a:xfrm>
            <a:off x="4021294" y="9721107"/>
            <a:ext cx="3076363" cy="51173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20" rIns="99038" bIns="49520"/>
          <a:lstStyle>
            <a:lvl1pPr eaLnBrk="0" hangingPunct="0">
              <a:defRPr sz="2600">
                <a:solidFill>
                  <a:schemeClr val="tx1"/>
                </a:solidFill>
                <a:latin typeface="Times New Roman" pitchFamily="18" charset="0"/>
              </a:defRPr>
            </a:lvl1pPr>
            <a:lvl2pPr marL="804684" indent="-309494" eaLnBrk="0" hangingPunct="0">
              <a:defRPr sz="2600">
                <a:solidFill>
                  <a:schemeClr val="tx1"/>
                </a:solidFill>
                <a:latin typeface="Times New Roman" pitchFamily="18" charset="0"/>
              </a:defRPr>
            </a:lvl2pPr>
            <a:lvl3pPr marL="1237976" indent="-247596" eaLnBrk="0" hangingPunct="0">
              <a:defRPr sz="2600">
                <a:solidFill>
                  <a:schemeClr val="tx1"/>
                </a:solidFill>
                <a:latin typeface="Times New Roman" pitchFamily="18" charset="0"/>
              </a:defRPr>
            </a:lvl3pPr>
            <a:lvl4pPr marL="1733167" indent="-247596" eaLnBrk="0" hangingPunct="0">
              <a:defRPr sz="2600">
                <a:solidFill>
                  <a:schemeClr val="tx1"/>
                </a:solidFill>
                <a:latin typeface="Times New Roman" pitchFamily="18" charset="0"/>
              </a:defRPr>
            </a:lvl4pPr>
            <a:lvl5pPr marL="2228358" indent="-247596" eaLnBrk="0" hangingPunct="0">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pPr eaLnBrk="1" hangingPunct="1"/>
            <a:fld id="{FF34149D-6E89-4FF8-A458-E4C295E77542}" type="slidenum">
              <a:rPr lang="fr-FR" sz="1300"/>
              <a:pPr eaLnBrk="1" hangingPunct="1"/>
              <a:t>1</a:t>
            </a:fld>
            <a:endParaRPr lang="fr-FR" sz="130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pPr defTabSz="761925" eaLnBrk="0" fontAlgn="base" hangingPunct="0">
              <a:spcBef>
                <a:spcPct val="30000"/>
              </a:spcBef>
              <a:spcAft>
                <a:spcPct val="0"/>
              </a:spcAft>
              <a:defRPr/>
            </a:pPr>
            <a:r>
              <a:rPr lang="fr-FR" dirty="0" smtClean="0"/>
              <a:t>Phénomènes surtout rencontrés en présence de HT. Les personnes travaillant à proximité sont les plus exposées (élagueur, conducteur d’engins</a:t>
            </a:r>
            <a:r>
              <a:rPr lang="fr-FR" baseline="0" dirty="0" smtClean="0"/>
              <a:t> de chantier, …. Mais on trouve aussi les pécheurs et les installateurs électriques).</a:t>
            </a:r>
            <a:endParaRPr lang="fr-FR" dirty="0" smtClean="0"/>
          </a:p>
          <a:p>
            <a:r>
              <a:rPr lang="fr-FR" dirty="0" smtClean="0"/>
              <a:t>L’amorçage provoquent selon la puissance électrique en jeu, des étincelles ou des arcs électriques (projection de particules en fusion, explosion, incendie) et un dégagement de gazeux toxique</a:t>
            </a:r>
            <a:r>
              <a:rPr lang="fr-FR" baseline="0" dirty="0" smtClean="0"/>
              <a:t> (</a:t>
            </a:r>
            <a:r>
              <a:rPr lang="fr-FR" dirty="0">
                <a:latin typeface="Arial" charset="0"/>
              </a:rPr>
              <a:t>liés aux vapeurs de cuivre et production d’ozone)</a:t>
            </a:r>
          </a:p>
          <a:p>
            <a:pPr defTabSz="761925" eaLnBrk="0" fontAlgn="base" hangingPunct="0">
              <a:spcBef>
                <a:spcPct val="30000"/>
              </a:spcBef>
              <a:spcAft>
                <a:spcPct val="0"/>
              </a:spcAft>
              <a:defRPr/>
            </a:pPr>
            <a:endParaRPr lang="fr-FR" dirty="0" smtClean="0"/>
          </a:p>
          <a:p>
            <a:pPr defTabSz="761925" eaLnBrk="0" fontAlgn="base" hangingPunct="0">
              <a:spcBef>
                <a:spcPct val="30000"/>
              </a:spcBef>
              <a:spcAft>
                <a:spcPct val="0"/>
              </a:spcAft>
              <a:defRPr/>
            </a:pPr>
            <a:r>
              <a:rPr lang="fr-FR" dirty="0" smtClean="0">
                <a:solidFill>
                  <a:schemeClr val="accent6"/>
                </a:solidFill>
              </a:rPr>
              <a:t>La température d’un arc électrique dépasse 5 500 °C </a:t>
            </a:r>
          </a:p>
          <a:p>
            <a:pPr defTabSz="761925" eaLnBrk="0" fontAlgn="base" hangingPunct="0">
              <a:spcBef>
                <a:spcPct val="30000"/>
              </a:spcBef>
              <a:spcAft>
                <a:spcPct val="0"/>
              </a:spcAft>
              <a:defRPr/>
            </a:pPr>
            <a:endParaRPr lang="fr-FR" dirty="0" smtClean="0"/>
          </a:p>
          <a:p>
            <a:pPr defTabSz="761925" eaLnBrk="0" fontAlgn="base" hangingPunct="0">
              <a:spcBef>
                <a:spcPct val="30000"/>
              </a:spcBef>
              <a:spcAft>
                <a:spcPct val="0"/>
              </a:spcAft>
              <a:defRPr/>
            </a:pPr>
            <a:r>
              <a:rPr lang="fr-FR" dirty="0" smtClean="0"/>
              <a:t>L’amorçage présente un risque d’électrisation et un risque de court circuit</a:t>
            </a:r>
          </a:p>
          <a:p>
            <a:endParaRPr lang="fr-FR" dirty="0"/>
          </a:p>
        </p:txBody>
      </p:sp>
      <p:sp>
        <p:nvSpPr>
          <p:cNvPr id="4" name="Espace réservé du pied de page 3"/>
          <p:cNvSpPr>
            <a:spLocks noGrp="1"/>
          </p:cNvSpPr>
          <p:nvPr>
            <p:ph type="ftr" sz="quarter" idx="10"/>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280228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pPr defTabSz="761925" eaLnBrk="0" fontAlgn="base" hangingPunct="0">
              <a:spcBef>
                <a:spcPct val="30000"/>
              </a:spcBef>
              <a:spcAft>
                <a:spcPct val="0"/>
              </a:spcAft>
              <a:defRPr/>
            </a:pPr>
            <a:r>
              <a:rPr lang="fr-FR" dirty="0" smtClean="0"/>
              <a:t>Elle apparait dans les zones proche d’un câble haute tension tombé à terre.</a:t>
            </a:r>
          </a:p>
          <a:p>
            <a:pPr defTabSz="761925" eaLnBrk="0" fontAlgn="base" hangingPunct="0">
              <a:spcBef>
                <a:spcPct val="30000"/>
              </a:spcBef>
              <a:spcAft>
                <a:spcPct val="0"/>
              </a:spcAft>
              <a:defRPr/>
            </a:pPr>
            <a:r>
              <a:rPr lang="fr-FR" dirty="0" smtClean="0"/>
              <a:t>On retrouve le même phénomène avec la foudre lorsqu’elle frappe le sol.</a:t>
            </a:r>
          </a:p>
          <a:p>
            <a:pPr defTabSz="761925" eaLnBrk="0" fontAlgn="base" hangingPunct="0">
              <a:spcBef>
                <a:spcPct val="30000"/>
              </a:spcBef>
              <a:spcAft>
                <a:spcPct val="0"/>
              </a:spcAft>
              <a:defRPr/>
            </a:pPr>
            <a:endParaRPr lang="fr-FR" dirty="0" smtClean="0"/>
          </a:p>
          <a:p>
            <a:pPr defTabSz="761925" eaLnBrk="0" fontAlgn="base" hangingPunct="0">
              <a:spcBef>
                <a:spcPct val="30000"/>
              </a:spcBef>
              <a:spcAft>
                <a:spcPct val="0"/>
              </a:spcAft>
              <a:defRPr/>
            </a:pPr>
            <a:r>
              <a:rPr lang="fr-FR" dirty="0" smtClean="0">
                <a:effectLst/>
              </a:rPr>
              <a:t>Plus l'écart " r " entre les pieds grandit, plus la tension entre les pieds s'élève, d'où l'importance de limiter cet écart en marchant à petits pas ou par bonds.</a:t>
            </a:r>
            <a:endParaRPr lang="fr-FR" dirty="0" smtClean="0"/>
          </a:p>
          <a:p>
            <a:endParaRPr lang="fr-FR" dirty="0"/>
          </a:p>
        </p:txBody>
      </p:sp>
      <p:sp>
        <p:nvSpPr>
          <p:cNvPr id="4" name="Espace réservé du pied de page 3"/>
          <p:cNvSpPr>
            <a:spLocks noGrp="1"/>
          </p:cNvSpPr>
          <p:nvPr>
            <p:ph type="ftr" sz="quarter" idx="10"/>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366360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pPr algn="l">
              <a:defRPr/>
            </a:pPr>
            <a:r>
              <a:rPr lang="fr-FR" sz="1400" dirty="0">
                <a:solidFill>
                  <a:schemeClr val="accent6"/>
                </a:solidFill>
              </a:rPr>
              <a:t>En courant continu: </a:t>
            </a:r>
            <a:r>
              <a:rPr lang="fr-FR" dirty="0">
                <a:solidFill>
                  <a:srgbClr val="333399"/>
                </a:solidFill>
              </a:rPr>
              <a:t>le risque de fibrillation  cardiaque est 3,75 fois plus faible qu’en alternatif.</a:t>
            </a:r>
          </a:p>
          <a:p>
            <a:pPr algn="l">
              <a:defRPr/>
            </a:pPr>
            <a:r>
              <a:rPr lang="fr-FR" dirty="0">
                <a:solidFill>
                  <a:srgbClr val="333399"/>
                </a:solidFill>
              </a:rPr>
              <a:t>Par contre les brûlures sont plus profondes et on note l’apparition de phénomènes d’électrolyse du sang.</a:t>
            </a:r>
            <a:endParaRPr lang="fr-FR" dirty="0" smtClean="0"/>
          </a:p>
          <a:p>
            <a:endParaRPr lang="fr-FR" dirty="0"/>
          </a:p>
        </p:txBody>
      </p:sp>
      <p:sp>
        <p:nvSpPr>
          <p:cNvPr id="4" name="Espace réservé du pied de page 3"/>
          <p:cNvSpPr>
            <a:spLocks noGrp="1"/>
          </p:cNvSpPr>
          <p:nvPr>
            <p:ph type="ftr" sz="quarter" idx="10"/>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83365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2188" y="768350"/>
            <a:ext cx="5114925" cy="3836988"/>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indent="-342866">
              <a:defRPr/>
            </a:pPr>
            <a:r>
              <a:rPr lang="fr-FR" b="1" dirty="0">
                <a:solidFill>
                  <a:srgbClr val="333399"/>
                </a:solidFill>
              </a:rPr>
              <a:t>La résistance du corps varie :</a:t>
            </a:r>
          </a:p>
          <a:p>
            <a:pPr indent="-342866">
              <a:buFont typeface="Wingdings" pitchFamily="2" charset="2"/>
              <a:buChar char="Ø"/>
              <a:defRPr/>
            </a:pPr>
            <a:r>
              <a:rPr lang="fr-FR" dirty="0">
                <a:solidFill>
                  <a:srgbClr val="333399"/>
                </a:solidFill>
              </a:rPr>
              <a:t>la surface de contact</a:t>
            </a:r>
          </a:p>
          <a:p>
            <a:pPr indent="-342866">
              <a:buFont typeface="Wingdings" pitchFamily="2" charset="2"/>
              <a:buChar char="Ø"/>
              <a:defRPr/>
            </a:pPr>
            <a:r>
              <a:rPr lang="fr-FR" dirty="0">
                <a:solidFill>
                  <a:srgbClr val="333399"/>
                </a:solidFill>
              </a:rPr>
              <a:t>La tension de contact</a:t>
            </a:r>
          </a:p>
          <a:p>
            <a:pPr indent="-342866">
              <a:buFont typeface="Wingdings" pitchFamily="2" charset="2"/>
              <a:buChar char="Ø"/>
              <a:defRPr/>
            </a:pPr>
            <a:r>
              <a:rPr lang="fr-FR" dirty="0">
                <a:solidFill>
                  <a:srgbClr val="333399"/>
                </a:solidFill>
              </a:rPr>
              <a:t>la pression de contact</a:t>
            </a:r>
          </a:p>
          <a:p>
            <a:pPr indent="-342866">
              <a:buFont typeface="Wingdings" pitchFamily="2" charset="2"/>
              <a:buChar char="Ø"/>
              <a:defRPr/>
            </a:pPr>
            <a:r>
              <a:rPr lang="fr-FR" dirty="0">
                <a:solidFill>
                  <a:srgbClr val="333399"/>
                </a:solidFill>
              </a:rPr>
              <a:t>la présence d’humidité</a:t>
            </a:r>
          </a:p>
          <a:p>
            <a:pPr indent="-342866">
              <a:buFont typeface="Wingdings" pitchFamily="2" charset="2"/>
              <a:buChar char="Ø"/>
              <a:defRPr/>
            </a:pPr>
            <a:r>
              <a:rPr lang="fr-FR" dirty="0">
                <a:solidFill>
                  <a:srgbClr val="333399"/>
                </a:solidFill>
              </a:rPr>
              <a:t>La morphologie; le poids, la taille, la fatigue…</a:t>
            </a:r>
            <a:endParaRPr lang="fr-FR" dirty="0" smtClean="0"/>
          </a:p>
          <a:p>
            <a:pPr eaLnBrk="1" hangingPunct="1"/>
            <a:endParaRPr lang="fr-FR" altLang="fr-FR" dirty="0" smtClean="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s commentaires 4"/>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t>En TBT, le</a:t>
            </a:r>
            <a:r>
              <a:rPr lang="fr-FR" altLang="fr-FR" baseline="0" dirty="0" smtClean="0"/>
              <a:t> risque de court-circuit est à prendre en considération (cas des batteries) car les risques de brûlures, de projections sont importants.</a:t>
            </a:r>
          </a:p>
          <a:p>
            <a:endParaRPr lang="fr-FR" altLang="fr-FR" baseline="0" dirty="0" smtClean="0"/>
          </a:p>
          <a:p>
            <a:r>
              <a:rPr lang="fr-FR" altLang="fr-FR" baseline="0" dirty="0" smtClean="0"/>
              <a:t>Les moyens mis en œuvre pour se protéger des risques électriques sont directement liés au niveau de la tension. Nous verrons dans un chapitre suivant les moyens techniques utilisés dans les matériels électriques et les protections pour les personnes intervenant sur ou à proximité  des installations électriques.</a:t>
            </a:r>
            <a:endParaRPr lang="fr-FR" altLang="fr-FR" dirty="0" smtClean="0"/>
          </a:p>
          <a:p>
            <a:endParaRPr lang="fr-FR" altLang="fr-FR" dirty="0" smtClean="0"/>
          </a:p>
        </p:txBody>
      </p:sp>
      <p:sp>
        <p:nvSpPr>
          <p:cNvPr id="36867" name="Espace réservé de l'image des diapositives 4"/>
          <p:cNvSpPr>
            <a:spLocks noGrp="1" noRot="1" noChangeAspect="1" noTextEdit="1"/>
          </p:cNvSpPr>
          <p:nvPr>
            <p:ph type="sldImg"/>
          </p:nvPr>
        </p:nvSpPr>
        <p:spPr>
          <a:xfrm>
            <a:off x="992188" y="768350"/>
            <a:ext cx="5114925" cy="3836988"/>
          </a:xfrm>
          <a:ln/>
        </p:spPr>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2188" y="768350"/>
            <a:ext cx="5114925" cy="3836988"/>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dirty="0" smtClean="0"/>
              <a:t>Ce graphe est important car on voit bien la relation entre le temps et l’intensité. On peut donc directement faire le lien entre les domaine de tension et la résistance du corps humain. </a:t>
            </a:r>
          </a:p>
          <a:p>
            <a:pPr eaLnBrk="1" hangingPunct="1"/>
            <a:endParaRPr lang="fr-FR" altLang="fr-FR" dirty="0" smtClean="0"/>
          </a:p>
          <a:p>
            <a:pPr eaLnBrk="1" hangingPunct="1"/>
            <a:r>
              <a:rPr lang="fr-FR" altLang="fr-FR" dirty="0" smtClean="0"/>
              <a:t>A partir de là on peut faire plein de calcul pour voir ce qu’il se passe lorsqu’une personne entre en</a:t>
            </a:r>
            <a:r>
              <a:rPr lang="fr-FR" altLang="fr-FR" baseline="0" dirty="0" smtClean="0"/>
              <a:t> contact avec une pièce qui a un potentiel différent de 0 V.</a:t>
            </a:r>
            <a:endParaRPr lang="fr-FR" altLang="fr-FR" dirty="0" smtClean="0"/>
          </a:p>
          <a:p>
            <a:pPr eaLnBrk="1" hangingPunct="1"/>
            <a:endParaRPr lang="fr-FR" altLang="fr-FR" dirty="0" smtClean="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4838" y="336550"/>
            <a:ext cx="5891212" cy="4419600"/>
          </a:xfrm>
        </p:spPr>
      </p:sp>
      <p:sp>
        <p:nvSpPr>
          <p:cNvPr id="3" name="Espace réservé des commentaires 2"/>
          <p:cNvSpPr>
            <a:spLocks noGrp="1"/>
          </p:cNvSpPr>
          <p:nvPr>
            <p:ph type="body" idx="1"/>
          </p:nvPr>
        </p:nvSpPr>
        <p:spPr/>
        <p:txBody>
          <a:bodyPr/>
          <a:lstStyle/>
          <a:p>
            <a:r>
              <a:rPr lang="fr-FR" dirty="0"/>
              <a:t>Nouvelle NFC 15 100 </a:t>
            </a:r>
          </a:p>
          <a:p>
            <a:pPr defTabSz="761925" eaLnBrk="0" fontAlgn="base" hangingPunct="0">
              <a:spcBef>
                <a:spcPct val="30000"/>
              </a:spcBef>
              <a:spcAft>
                <a:spcPct val="0"/>
              </a:spcAft>
              <a:defRPr/>
            </a:pPr>
            <a:r>
              <a:rPr lang="fr-FR" dirty="0"/>
              <a:t>En locaux classés BB2 et BB3 (Utilisation dans bâtiment avec faible et très faible résistance, l</a:t>
            </a:r>
            <a:r>
              <a:rPr lang="fr-FR" dirty="0">
                <a:latin typeface="Arial" charset="0"/>
              </a:rPr>
              <a:t>a peau est </a:t>
            </a:r>
            <a:r>
              <a:rPr lang="fr-FR" b="1" dirty="0">
                <a:latin typeface="Arial" charset="0"/>
              </a:rPr>
              <a:t>mouillée</a:t>
            </a:r>
            <a:r>
              <a:rPr lang="fr-FR" dirty="0">
                <a:latin typeface="Arial" charset="0"/>
              </a:rPr>
              <a:t>, le sol présente une résistance faible, et les personnes se trouvent dans des locaux ou emplacements mouillés</a:t>
            </a:r>
            <a:r>
              <a:rPr lang="fr-FR" dirty="0"/>
              <a:t>), la tension limite de 25 V disparaît, la tension de 50 V retenue comme limite en locaux secs reste applicable.</a:t>
            </a:r>
          </a:p>
          <a:p>
            <a:endParaRPr lang="fr-FR" dirty="0"/>
          </a:p>
          <a:p>
            <a:pPr algn="just"/>
            <a:r>
              <a:rPr lang="fr-FR" dirty="0"/>
              <a:t>Dans les installations électriques temporaires de chantiers, la tension limite conventionnelle de sécurité est ramenée à </a:t>
            </a:r>
          </a:p>
          <a:p>
            <a:r>
              <a:rPr lang="fr-FR" dirty="0"/>
              <a:t>25 V en courant alternatif ;</a:t>
            </a:r>
          </a:p>
          <a:p>
            <a:r>
              <a:rPr lang="fr-FR" dirty="0"/>
              <a:t>60 V en courant continu lisse.</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a:xfrm>
            <a:off x="4021294" y="9721107"/>
            <a:ext cx="3076363" cy="511731"/>
          </a:xfrm>
          <a:prstGeom prst="rect">
            <a:avLst/>
          </a:prstGeom>
        </p:spPr>
        <p:txBody>
          <a:bodyPr lIns="99038" tIns="49520" rIns="99038" bIns="49520"/>
          <a:lstStyle/>
          <a:p>
            <a:fld id="{54DB0BBF-FC8D-4B6E-90D7-69DE0005ED94}"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190804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r>
              <a:rPr lang="fr-FR" dirty="0" smtClean="0"/>
              <a:t>On va distinguer :</a:t>
            </a:r>
          </a:p>
          <a:p>
            <a:r>
              <a:rPr lang="fr-FR" dirty="0" smtClean="0"/>
              <a:t>la protection d’une personne lorsqu’elle opère sur ou</a:t>
            </a:r>
            <a:r>
              <a:rPr lang="fr-FR" baseline="0" dirty="0" smtClean="0"/>
              <a:t> à proximité d’une installation électrique. (voir les diapos suivantes)</a:t>
            </a:r>
          </a:p>
          <a:p>
            <a:r>
              <a:rPr lang="fr-FR" baseline="0" dirty="0" smtClean="0"/>
              <a:t>Les protections utilisées dans les installations électriques afin que celle-ci ne soit pas dangereuse. (voir le chapitre suivant sur le matériel)</a:t>
            </a:r>
            <a:endParaRPr lang="fr-FR" dirty="0"/>
          </a:p>
        </p:txBody>
      </p:sp>
      <p:sp>
        <p:nvSpPr>
          <p:cNvPr id="4" name="Espace réservé du pied de page 3"/>
          <p:cNvSpPr>
            <a:spLocks noGrp="1"/>
          </p:cNvSpPr>
          <p:nvPr>
            <p:ph type="ftr" sz="quarter" idx="10"/>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345220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xfrm>
            <a:off x="604838" y="336550"/>
            <a:ext cx="5891212" cy="4419600"/>
          </a:xfrm>
          <a:ln/>
        </p:spPr>
      </p:sp>
      <p:sp>
        <p:nvSpPr>
          <p:cNvPr id="34819"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smtClean="0"/>
              <a:t>Suppression de la présence de tension donc l’intensité ne</a:t>
            </a:r>
            <a:r>
              <a:rPr lang="fr-FR" baseline="0" dirty="0" smtClean="0"/>
              <a:t> peut exister !</a:t>
            </a:r>
            <a:endParaRPr lang="fr-FR" dirty="0" smtClean="0"/>
          </a:p>
          <a:p>
            <a:r>
              <a:rPr lang="fr-FR" dirty="0" smtClean="0"/>
              <a:t>C’est la méthode à privilégier en consignant une installation (Décret 2010-1118 du 22 septembre 2010). C’est celle qui est mise en avant dans la NF C18-510</a:t>
            </a:r>
          </a:p>
          <a:p>
            <a:r>
              <a:rPr lang="fr-FR" dirty="0" smtClean="0"/>
              <a:t>C’est une prévention intrinsèque.</a:t>
            </a:r>
          </a:p>
          <a:p>
            <a:endParaRPr lang="fr-FR" dirty="0" smtClean="0"/>
          </a:p>
        </p:txBody>
      </p:sp>
      <p:sp>
        <p:nvSpPr>
          <p:cNvPr id="34820" name="Espace réservé du numéro de diapositive 3"/>
          <p:cNvSpPr>
            <a:spLocks noGrp="1"/>
          </p:cNvSpPr>
          <p:nvPr>
            <p:ph type="sldNum" sz="quarter" idx="5"/>
          </p:nvPr>
        </p:nvSpPr>
        <p:spPr>
          <a:xfrm>
            <a:off x="4021294" y="9721107"/>
            <a:ext cx="3076363" cy="51173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20" rIns="99038" bIns="49520"/>
          <a:lstStyle>
            <a:lvl1pPr eaLnBrk="0" hangingPunct="0">
              <a:defRPr sz="2600">
                <a:solidFill>
                  <a:schemeClr val="tx1"/>
                </a:solidFill>
                <a:latin typeface="Times New Roman" pitchFamily="18" charset="0"/>
              </a:defRPr>
            </a:lvl1pPr>
            <a:lvl2pPr marL="804684" indent="-309494" eaLnBrk="0" hangingPunct="0">
              <a:defRPr sz="2600">
                <a:solidFill>
                  <a:schemeClr val="tx1"/>
                </a:solidFill>
                <a:latin typeface="Times New Roman" pitchFamily="18" charset="0"/>
              </a:defRPr>
            </a:lvl2pPr>
            <a:lvl3pPr marL="1237976" indent="-247596" eaLnBrk="0" hangingPunct="0">
              <a:defRPr sz="2600">
                <a:solidFill>
                  <a:schemeClr val="tx1"/>
                </a:solidFill>
                <a:latin typeface="Times New Roman" pitchFamily="18" charset="0"/>
              </a:defRPr>
            </a:lvl3pPr>
            <a:lvl4pPr marL="1733167" indent="-247596" eaLnBrk="0" hangingPunct="0">
              <a:defRPr sz="2600">
                <a:solidFill>
                  <a:schemeClr val="tx1"/>
                </a:solidFill>
                <a:latin typeface="Times New Roman" pitchFamily="18" charset="0"/>
              </a:defRPr>
            </a:lvl4pPr>
            <a:lvl5pPr marL="2228358" indent="-247596" eaLnBrk="0" hangingPunct="0">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pPr eaLnBrk="1" hangingPunct="1"/>
            <a:fld id="{0C9BAA18-71AB-4A99-8549-F8BD342F7A36}" type="slidenum">
              <a:rPr lang="fr-FR" sz="1300"/>
              <a:pPr eaLnBrk="1" hangingPunct="1"/>
              <a:t>18</a:t>
            </a:fld>
            <a:endParaRPr lang="fr-FR" sz="130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xfrm>
            <a:off x="604838" y="336550"/>
            <a:ext cx="5891212" cy="4419600"/>
          </a:xfrm>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smtClean="0"/>
              <a:t>Pose d’écran ou éloignement matérialisé par la mise en place d’un balisage.</a:t>
            </a:r>
          </a:p>
          <a:p>
            <a:r>
              <a:rPr lang="fr-FR" dirty="0" smtClean="0"/>
              <a:t>Pas de contact</a:t>
            </a:r>
            <a:r>
              <a:rPr lang="fr-FR" baseline="0" dirty="0" smtClean="0"/>
              <a:t> avec les conducteurs </a:t>
            </a:r>
            <a:endParaRPr lang="fr-FR" dirty="0" smtClean="0"/>
          </a:p>
          <a:p>
            <a:r>
              <a:rPr lang="fr-FR" dirty="0" smtClean="0"/>
              <a:t>Uniquement considérer ce cas quand les conditions d’exploitation rendent dangereuses ou impossibles la mise hors tension ou si la nature du travail requiert la présence de tension.</a:t>
            </a:r>
          </a:p>
        </p:txBody>
      </p:sp>
      <p:sp>
        <p:nvSpPr>
          <p:cNvPr id="35844" name="Espace réservé du numéro de diapositive 3"/>
          <p:cNvSpPr>
            <a:spLocks noGrp="1"/>
          </p:cNvSpPr>
          <p:nvPr>
            <p:ph type="sldNum" sz="quarter" idx="5"/>
          </p:nvPr>
        </p:nvSpPr>
        <p:spPr>
          <a:xfrm>
            <a:off x="4021294" y="9721107"/>
            <a:ext cx="3076363" cy="51173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20" rIns="99038" bIns="49520"/>
          <a:lstStyle>
            <a:lvl1pPr eaLnBrk="0" hangingPunct="0">
              <a:defRPr sz="2600">
                <a:solidFill>
                  <a:schemeClr val="tx1"/>
                </a:solidFill>
                <a:latin typeface="Times New Roman" pitchFamily="18" charset="0"/>
              </a:defRPr>
            </a:lvl1pPr>
            <a:lvl2pPr marL="804684" indent="-309494" eaLnBrk="0" hangingPunct="0">
              <a:defRPr sz="2600">
                <a:solidFill>
                  <a:schemeClr val="tx1"/>
                </a:solidFill>
                <a:latin typeface="Times New Roman" pitchFamily="18" charset="0"/>
              </a:defRPr>
            </a:lvl2pPr>
            <a:lvl3pPr marL="1237976" indent="-247596" eaLnBrk="0" hangingPunct="0">
              <a:defRPr sz="2600">
                <a:solidFill>
                  <a:schemeClr val="tx1"/>
                </a:solidFill>
                <a:latin typeface="Times New Roman" pitchFamily="18" charset="0"/>
              </a:defRPr>
            </a:lvl3pPr>
            <a:lvl4pPr marL="1733167" indent="-247596" eaLnBrk="0" hangingPunct="0">
              <a:defRPr sz="2600">
                <a:solidFill>
                  <a:schemeClr val="tx1"/>
                </a:solidFill>
                <a:latin typeface="Times New Roman" pitchFamily="18" charset="0"/>
              </a:defRPr>
            </a:lvl4pPr>
            <a:lvl5pPr marL="2228358" indent="-247596" eaLnBrk="0" hangingPunct="0">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pPr eaLnBrk="1" hangingPunct="1"/>
            <a:fld id="{E896D1C9-ED8A-4D2C-9DED-917DF94C7DA3}" type="slidenum">
              <a:rPr lang="fr-FR" sz="1300"/>
              <a:pPr eaLnBrk="1" hangingPunct="1"/>
              <a:t>19</a:t>
            </a:fld>
            <a:endParaRPr lang="fr-FR" sz="130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4838" y="336550"/>
            <a:ext cx="5891212" cy="4419600"/>
          </a:xfrm>
        </p:spPr>
      </p:sp>
      <p:sp>
        <p:nvSpPr>
          <p:cNvPr id="3" name="Espace réservé des commentaires 2"/>
          <p:cNvSpPr>
            <a:spLocks noGrp="1"/>
          </p:cNvSpPr>
          <p:nvPr>
            <p:ph type="body" idx="1"/>
          </p:nvPr>
        </p:nvSpPr>
        <p:spPr/>
        <p:txBody>
          <a:bodyPr/>
          <a:lstStyle/>
          <a:p>
            <a:r>
              <a:rPr lang="fr-FR" baseline="0" dirty="0" smtClean="0"/>
              <a:t>Si on observe les années précédentes on constate une constante dans ces ratios. Bien des accidents surviennent sur des installations restées sous tension et non complétement consignées. (Source INRS Document ED 6127).</a:t>
            </a:r>
          </a:p>
          <a:p>
            <a:r>
              <a:rPr lang="fr-FR" dirty="0"/>
              <a:t>Les accidents liés aux risques d’origine électrique sont relativement peu nombreux, le niveau de gravité constaté est souvent extrême, notamment pour les jeunes travailleurs.</a:t>
            </a:r>
          </a:p>
          <a:p>
            <a:r>
              <a:rPr lang="fr-FR" dirty="0"/>
              <a:t>Pour la CARSAT en 2012 il y a :</a:t>
            </a:r>
          </a:p>
          <a:p>
            <a:r>
              <a:rPr lang="fr-FR" dirty="0"/>
              <a:t>726 accidents du travail d’origine électrique qui représentent 0,1% des accidents du travail</a:t>
            </a:r>
          </a:p>
          <a:p>
            <a:r>
              <a:rPr lang="fr-FR" dirty="0"/>
              <a:t>5 accidents mortels d’origine électrique soit 0,08% des accidents mortels du travail</a:t>
            </a:r>
          </a:p>
          <a:p>
            <a:r>
              <a:rPr lang="fr-FR" dirty="0"/>
              <a:t> </a:t>
            </a:r>
          </a:p>
        </p:txBody>
      </p:sp>
      <p:sp>
        <p:nvSpPr>
          <p:cNvPr id="4" name="Espace réservé du numéro de diapositive 3"/>
          <p:cNvSpPr>
            <a:spLocks noGrp="1"/>
          </p:cNvSpPr>
          <p:nvPr>
            <p:ph type="sldNum" sz="quarter" idx="10"/>
          </p:nvPr>
        </p:nvSpPr>
        <p:spPr>
          <a:xfrm>
            <a:off x="4021294" y="9721107"/>
            <a:ext cx="3076363" cy="511731"/>
          </a:xfrm>
          <a:prstGeom prst="rect">
            <a:avLst/>
          </a:prstGeom>
        </p:spPr>
        <p:txBody>
          <a:bodyPr lIns="99038" tIns="49520" rIns="99038" bIns="49520"/>
          <a:lstStyle/>
          <a:p>
            <a:fld id="{862F8605-4A40-407A-B053-06BAEB4ECB2A}"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3367129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604838" y="336550"/>
            <a:ext cx="5891212" cy="4419600"/>
          </a:xfrm>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smtClean="0"/>
              <a:t>Si pas possible de mettre hors de portée des pièces nues sous tension et/ou un risque de contact fortuit peut se produire, on isole l’opérateur vis-à-vis des pièces sous tension et du sol par des EPI (gants isolants, casque avec écran facial, chaussures isolantes, etc.) et utilisation d’équipements de travail (outillage isolants ou </a:t>
            </a:r>
            <a:r>
              <a:rPr lang="fr-FR" b="0" dirty="0" smtClean="0"/>
              <a:t>isolés, dispositif de vérification d’absence de tension, etc.).</a:t>
            </a:r>
          </a:p>
          <a:p>
            <a:endParaRPr lang="fr-FR" b="0" dirty="0" smtClean="0"/>
          </a:p>
          <a:p>
            <a:pPr marL="171433" indent="-171433">
              <a:lnSpc>
                <a:spcPct val="80000"/>
              </a:lnSpc>
              <a:spcBef>
                <a:spcPct val="50000"/>
              </a:spcBef>
              <a:buFont typeface="Arial" panose="020B0604020202020204" pitchFamily="34" charset="0"/>
              <a:buChar char="•"/>
            </a:pPr>
            <a:r>
              <a:rPr lang="fr-FR" dirty="0">
                <a:solidFill>
                  <a:srgbClr val="0070C0"/>
                </a:solidFill>
                <a:latin typeface="Comic Sans MS" pitchFamily="66" charset="0"/>
              </a:rPr>
              <a:t>Équipements de protection individuelle : EPI  </a:t>
            </a:r>
            <a:r>
              <a:rPr lang="fr-FR" b="0" dirty="0" smtClean="0">
                <a:solidFill>
                  <a:srgbClr val="0070C0"/>
                </a:solidFill>
                <a:latin typeface="Comic Sans MS" pitchFamily="66" charset="0"/>
              </a:rPr>
              <a:t>(gants, casque avec écran facial)</a:t>
            </a:r>
          </a:p>
          <a:p>
            <a:pPr marL="171433" indent="-171433">
              <a:lnSpc>
                <a:spcPct val="80000"/>
              </a:lnSpc>
              <a:spcBef>
                <a:spcPct val="50000"/>
              </a:spcBef>
              <a:buFont typeface="Arial" panose="020B0604020202020204" pitchFamily="34" charset="0"/>
              <a:buChar char="•"/>
            </a:pPr>
            <a:r>
              <a:rPr lang="fr-FR" dirty="0">
                <a:solidFill>
                  <a:srgbClr val="0070C0"/>
                </a:solidFill>
                <a:latin typeface="Comic Sans MS" pitchFamily="66" charset="0"/>
              </a:rPr>
              <a:t>Équipements individuels de sécurité : EIS   </a:t>
            </a:r>
            <a:r>
              <a:rPr lang="fr-FR" b="0" dirty="0" smtClean="0">
                <a:solidFill>
                  <a:srgbClr val="0070C0"/>
                </a:solidFill>
                <a:latin typeface="Comic Sans MS" pitchFamily="66" charset="0"/>
              </a:rPr>
              <a:t>(tapis isolant, outils isolants)</a:t>
            </a:r>
            <a:endParaRPr lang="fr-FR" dirty="0">
              <a:solidFill>
                <a:srgbClr val="0070C0"/>
              </a:solidFill>
              <a:latin typeface="Comic Sans MS" pitchFamily="66" charset="0"/>
            </a:endParaRPr>
          </a:p>
          <a:p>
            <a:endParaRPr lang="fr-FR" dirty="0" smtClean="0"/>
          </a:p>
        </p:txBody>
      </p:sp>
      <p:sp>
        <p:nvSpPr>
          <p:cNvPr id="36868" name="Espace réservé du numéro de diapositive 3"/>
          <p:cNvSpPr>
            <a:spLocks noGrp="1"/>
          </p:cNvSpPr>
          <p:nvPr>
            <p:ph type="sldNum" sz="quarter" idx="5"/>
          </p:nvPr>
        </p:nvSpPr>
        <p:spPr>
          <a:xfrm>
            <a:off x="4021294" y="9721107"/>
            <a:ext cx="3076363" cy="51173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20" rIns="99038" bIns="49520"/>
          <a:lstStyle>
            <a:lvl1pPr eaLnBrk="0" hangingPunct="0">
              <a:defRPr sz="2600">
                <a:solidFill>
                  <a:schemeClr val="tx1"/>
                </a:solidFill>
                <a:latin typeface="Times New Roman" pitchFamily="18" charset="0"/>
              </a:defRPr>
            </a:lvl1pPr>
            <a:lvl2pPr marL="804684" indent="-309494" eaLnBrk="0" hangingPunct="0">
              <a:defRPr sz="2600">
                <a:solidFill>
                  <a:schemeClr val="tx1"/>
                </a:solidFill>
                <a:latin typeface="Times New Roman" pitchFamily="18" charset="0"/>
              </a:defRPr>
            </a:lvl2pPr>
            <a:lvl3pPr marL="1237976" indent="-247596" eaLnBrk="0" hangingPunct="0">
              <a:defRPr sz="2600">
                <a:solidFill>
                  <a:schemeClr val="tx1"/>
                </a:solidFill>
                <a:latin typeface="Times New Roman" pitchFamily="18" charset="0"/>
              </a:defRPr>
            </a:lvl3pPr>
            <a:lvl4pPr marL="1733167" indent="-247596" eaLnBrk="0" hangingPunct="0">
              <a:defRPr sz="2600">
                <a:solidFill>
                  <a:schemeClr val="tx1"/>
                </a:solidFill>
                <a:latin typeface="Times New Roman" pitchFamily="18" charset="0"/>
              </a:defRPr>
            </a:lvl4pPr>
            <a:lvl5pPr marL="2228358" indent="-247596" eaLnBrk="0" hangingPunct="0">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pPr eaLnBrk="1" hangingPunct="1"/>
            <a:fld id="{E9EC6C72-88D3-4ACC-B358-789D92814BB8}" type="slidenum">
              <a:rPr lang="fr-FR" sz="1300"/>
              <a:pPr eaLnBrk="1" hangingPunct="1"/>
              <a:t>20</a:t>
            </a:fld>
            <a:endParaRPr lang="fr-FR" sz="130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xfrm>
            <a:off x="604838" y="336550"/>
            <a:ext cx="5891212" cy="4419600"/>
          </a:xfrm>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smtClean="0"/>
              <a:t>Quand il y</a:t>
            </a:r>
            <a:r>
              <a:rPr lang="fr-FR" baseline="0" dirty="0" smtClean="0"/>
              <a:t> a un risque résiduel après les EPI etc….. Il reste les IPS (instruction permanente de sécurité) qui est un complément qui passe par la formation !</a:t>
            </a:r>
            <a:endParaRPr lang="fr-FR" b="0" dirty="0" smtClean="0"/>
          </a:p>
          <a:p>
            <a:endParaRPr lang="fr-FR" b="0" dirty="0" smtClean="0"/>
          </a:p>
          <a:p>
            <a:pPr marL="171433" indent="-171433">
              <a:lnSpc>
                <a:spcPct val="80000"/>
              </a:lnSpc>
              <a:spcBef>
                <a:spcPct val="50000"/>
              </a:spcBef>
              <a:buFont typeface="Arial" panose="020B0604020202020204" pitchFamily="34" charset="0"/>
              <a:buChar char="•"/>
            </a:pPr>
            <a:r>
              <a:rPr lang="fr-FR" dirty="0">
                <a:solidFill>
                  <a:srgbClr val="0070C0"/>
                </a:solidFill>
                <a:latin typeface="Comic Sans MS" pitchFamily="66" charset="0"/>
              </a:rPr>
              <a:t>Équipements de protection individuelle : EPI  </a:t>
            </a:r>
            <a:r>
              <a:rPr lang="fr-FR" b="0" dirty="0" smtClean="0">
                <a:solidFill>
                  <a:srgbClr val="0070C0"/>
                </a:solidFill>
                <a:latin typeface="Comic Sans MS" pitchFamily="66" charset="0"/>
              </a:rPr>
              <a:t>(gants, casque avec écran facial)</a:t>
            </a:r>
          </a:p>
          <a:p>
            <a:pPr marL="171433" indent="-171433">
              <a:lnSpc>
                <a:spcPct val="80000"/>
              </a:lnSpc>
              <a:spcBef>
                <a:spcPct val="50000"/>
              </a:spcBef>
              <a:buFont typeface="Arial" panose="020B0604020202020204" pitchFamily="34" charset="0"/>
              <a:buChar char="•"/>
            </a:pPr>
            <a:r>
              <a:rPr lang="fr-FR" dirty="0">
                <a:solidFill>
                  <a:srgbClr val="0070C0"/>
                </a:solidFill>
                <a:latin typeface="Comic Sans MS" pitchFamily="66" charset="0"/>
              </a:rPr>
              <a:t>Équipements individuels de sécurité : EIS   </a:t>
            </a:r>
            <a:r>
              <a:rPr lang="fr-FR" b="0" dirty="0" smtClean="0">
                <a:solidFill>
                  <a:srgbClr val="0070C0"/>
                </a:solidFill>
                <a:latin typeface="Comic Sans MS" pitchFamily="66" charset="0"/>
              </a:rPr>
              <a:t>(tapis isolant, outils isolants)</a:t>
            </a:r>
            <a:endParaRPr lang="fr-FR" dirty="0">
              <a:solidFill>
                <a:srgbClr val="0070C0"/>
              </a:solidFill>
              <a:latin typeface="Comic Sans MS" pitchFamily="66" charset="0"/>
            </a:endParaRPr>
          </a:p>
          <a:p>
            <a:endParaRPr lang="fr-FR" dirty="0" smtClean="0"/>
          </a:p>
        </p:txBody>
      </p:sp>
      <p:sp>
        <p:nvSpPr>
          <p:cNvPr id="36868" name="Espace réservé du numéro de diapositive 3"/>
          <p:cNvSpPr>
            <a:spLocks noGrp="1"/>
          </p:cNvSpPr>
          <p:nvPr>
            <p:ph type="sldNum" sz="quarter" idx="5"/>
          </p:nvPr>
        </p:nvSpPr>
        <p:spPr>
          <a:xfrm>
            <a:off x="4021294" y="9721107"/>
            <a:ext cx="3076363" cy="51173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20" rIns="99038" bIns="49520"/>
          <a:lstStyle>
            <a:lvl1pPr eaLnBrk="0" hangingPunct="0">
              <a:defRPr sz="2600">
                <a:solidFill>
                  <a:schemeClr val="tx1"/>
                </a:solidFill>
                <a:latin typeface="Times New Roman" pitchFamily="18" charset="0"/>
              </a:defRPr>
            </a:lvl1pPr>
            <a:lvl2pPr marL="804684" indent="-309494" eaLnBrk="0" hangingPunct="0">
              <a:defRPr sz="2600">
                <a:solidFill>
                  <a:schemeClr val="tx1"/>
                </a:solidFill>
                <a:latin typeface="Times New Roman" pitchFamily="18" charset="0"/>
              </a:defRPr>
            </a:lvl2pPr>
            <a:lvl3pPr marL="1237976" indent="-247596" eaLnBrk="0" hangingPunct="0">
              <a:defRPr sz="2600">
                <a:solidFill>
                  <a:schemeClr val="tx1"/>
                </a:solidFill>
                <a:latin typeface="Times New Roman" pitchFamily="18" charset="0"/>
              </a:defRPr>
            </a:lvl3pPr>
            <a:lvl4pPr marL="1733167" indent="-247596" eaLnBrk="0" hangingPunct="0">
              <a:defRPr sz="2600">
                <a:solidFill>
                  <a:schemeClr val="tx1"/>
                </a:solidFill>
                <a:latin typeface="Times New Roman" pitchFamily="18" charset="0"/>
              </a:defRPr>
            </a:lvl4pPr>
            <a:lvl5pPr marL="2228358" indent="-247596" eaLnBrk="0" hangingPunct="0">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pPr eaLnBrk="1" hangingPunct="1"/>
            <a:fld id="{E9EC6C72-88D3-4ACC-B358-789D92814BB8}" type="slidenum">
              <a:rPr lang="fr-FR" sz="1300"/>
              <a:pPr eaLnBrk="1" hangingPunct="1"/>
              <a:t>21</a:t>
            </a:fld>
            <a:endParaRPr lang="fr-FR" sz="130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r>
              <a:rPr lang="fr-FR" dirty="0" smtClean="0"/>
              <a:t>Le dernier cas correspond à la fourniture des IPS (instructions</a:t>
            </a:r>
            <a:r>
              <a:rPr lang="fr-FR" baseline="0" dirty="0" smtClean="0"/>
              <a:t> permanentes de sécurité) quand il n’est pas possible de faire autrement</a:t>
            </a:r>
            <a:endParaRPr lang="fr-FR" dirty="0"/>
          </a:p>
        </p:txBody>
      </p:sp>
      <p:sp>
        <p:nvSpPr>
          <p:cNvPr id="4" name="Espace réservé du pied de page 3"/>
          <p:cNvSpPr>
            <a:spLocks noGrp="1"/>
          </p:cNvSpPr>
          <p:nvPr>
            <p:ph type="ftr" sz="quarter" idx="10"/>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133039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2F8605-4A40-407A-B053-06BAEB4ECB2A}" type="slidenum">
              <a:rPr lang="fr-FR" smtClean="0"/>
              <a:pPr/>
              <a:t>23</a:t>
            </a:fld>
            <a:endParaRPr lang="fr-FR"/>
          </a:p>
        </p:txBody>
      </p:sp>
      <p:sp>
        <p:nvSpPr>
          <p:cNvPr id="5" name="Espace réservé du pied de page 4"/>
          <p:cNvSpPr>
            <a:spLocks noGrp="1"/>
          </p:cNvSpPr>
          <p:nvPr>
            <p:ph type="ftr" sz="quarter" idx="11"/>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309078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2F8605-4A40-407A-B053-06BAEB4ECB2A}" type="slidenum">
              <a:rPr lang="fr-FR" smtClean="0"/>
              <a:pPr/>
              <a:t>3</a:t>
            </a:fld>
            <a:endParaRPr lang="fr-FR"/>
          </a:p>
        </p:txBody>
      </p:sp>
      <p:sp>
        <p:nvSpPr>
          <p:cNvPr id="5" name="Espace réservé du pied de page 4"/>
          <p:cNvSpPr>
            <a:spLocks noGrp="1"/>
          </p:cNvSpPr>
          <p:nvPr>
            <p:ph type="ftr" sz="quarter" idx="11"/>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172460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r>
              <a:rPr lang="fr-FR" dirty="0" smtClean="0"/>
              <a:t>L’analyse du risque reste le préalable à tous travaux ou interventions</a:t>
            </a:r>
            <a:r>
              <a:rPr lang="fr-FR" baseline="0" dirty="0" smtClean="0"/>
              <a:t> ou opérations spécifiques. Elle est obligatoire. Dans la plupart des cas, elle reste simple et se fait en arrivant sur le lieu de l’opération. </a:t>
            </a:r>
          </a:p>
          <a:p>
            <a:pPr marL="171433" indent="-171433">
              <a:buFont typeface="Arial" panose="020B0604020202020204" pitchFamily="34" charset="0"/>
              <a:buChar char="•"/>
            </a:pPr>
            <a:r>
              <a:rPr lang="fr-FR" baseline="0" dirty="0" smtClean="0"/>
              <a:t>Elle est de la responsabilité de l’employeur et de l’opérateur.</a:t>
            </a:r>
          </a:p>
          <a:p>
            <a:pPr marL="171433" indent="-171433">
              <a:buFont typeface="Arial" panose="020B0604020202020204" pitchFamily="34" charset="0"/>
              <a:buChar char="•"/>
            </a:pPr>
            <a:r>
              <a:rPr lang="fr-FR" baseline="0" dirty="0" smtClean="0"/>
              <a:t>L’employeur doit vérifier et autoriser que l’opérateur peut et sait faire.</a:t>
            </a:r>
          </a:p>
          <a:p>
            <a:pPr marL="171433" indent="-171433">
              <a:buFont typeface="Arial" panose="020B0604020202020204" pitchFamily="34" charset="0"/>
              <a:buChar char="•"/>
            </a:pPr>
            <a:r>
              <a:rPr lang="fr-FR" baseline="0" dirty="0" smtClean="0"/>
              <a:t>L’opérateur doit vérifier avant d’agir </a:t>
            </a:r>
            <a:endParaRPr lang="fr-FR" dirty="0"/>
          </a:p>
        </p:txBody>
      </p:sp>
      <p:sp>
        <p:nvSpPr>
          <p:cNvPr id="4" name="Espace réservé du pied de page 3"/>
          <p:cNvSpPr>
            <a:spLocks noGrp="1"/>
          </p:cNvSpPr>
          <p:nvPr>
            <p:ph type="ftr" sz="quarter" idx="10"/>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420072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04838" y="336550"/>
            <a:ext cx="5891212" cy="4419600"/>
          </a:xfrm>
        </p:spPr>
      </p:sp>
      <p:sp>
        <p:nvSpPr>
          <p:cNvPr id="3" name="Espace réservé des commentaires 2"/>
          <p:cNvSpPr>
            <a:spLocks noGrp="1"/>
          </p:cNvSpPr>
          <p:nvPr>
            <p:ph type="body" idx="1"/>
          </p:nvPr>
        </p:nvSpPr>
        <p:spPr/>
        <p:txBody>
          <a:bodyPr/>
          <a:lstStyle/>
          <a:p>
            <a:r>
              <a:rPr lang="fr-FR" sz="1700" b="1" dirty="0"/>
              <a:t>Phénomène dangereux</a:t>
            </a:r>
            <a:r>
              <a:rPr lang="fr-FR" sz="1700" dirty="0"/>
              <a:t> (ISO 12100-1) : </a:t>
            </a:r>
            <a:r>
              <a:rPr lang="fr-FR" sz="1700" i="1" dirty="0"/>
              <a:t>source potentielle de dommage</a:t>
            </a:r>
            <a:endParaRPr lang="fr-FR" sz="1700" dirty="0"/>
          </a:p>
          <a:p>
            <a:r>
              <a:rPr lang="fr-FR" sz="1700" b="1" dirty="0"/>
              <a:t>Danger</a:t>
            </a:r>
            <a:r>
              <a:rPr lang="fr-FR" sz="1700" dirty="0"/>
              <a:t> (décret no 2001-1016 du 5 novembre 2001) </a:t>
            </a:r>
            <a:r>
              <a:rPr lang="fr-FR" sz="1700" b="1" dirty="0"/>
              <a:t>:</a:t>
            </a:r>
            <a:r>
              <a:rPr lang="fr-FR" sz="1700" dirty="0"/>
              <a:t> </a:t>
            </a:r>
            <a:r>
              <a:rPr lang="fr-FR" sz="1700" i="1" dirty="0"/>
              <a:t>propriété ou capacité intrinsèque d’un équipement, d’une substance, d’une méthode de travail, de causer un dommage pour la santé des travailleurs.</a:t>
            </a:r>
            <a:endParaRPr lang="fr-FR" sz="1700" dirty="0"/>
          </a:p>
          <a:p>
            <a:pPr eaLnBrk="1" hangingPunct="1">
              <a:lnSpc>
                <a:spcPct val="90000"/>
              </a:lnSpc>
            </a:pPr>
            <a:r>
              <a:rPr lang="fr-FR" sz="1700" b="1" dirty="0"/>
              <a:t>Dommage</a:t>
            </a:r>
            <a:r>
              <a:rPr lang="fr-FR" sz="1700" dirty="0"/>
              <a:t> : </a:t>
            </a:r>
            <a:r>
              <a:rPr lang="fr-FR" dirty="0"/>
              <a:t>lésion et/ou atteinte à la santé</a:t>
            </a:r>
          </a:p>
          <a:p>
            <a:pPr eaLnBrk="1" hangingPunct="1">
              <a:lnSpc>
                <a:spcPct val="90000"/>
              </a:lnSpc>
            </a:pPr>
            <a:r>
              <a:rPr lang="fr-FR" sz="1700" b="1" dirty="0"/>
              <a:t>situation dangereuse </a:t>
            </a:r>
            <a:r>
              <a:rPr lang="fr-FR" sz="1700" dirty="0"/>
              <a:t>: </a:t>
            </a:r>
            <a:r>
              <a:rPr lang="fr-FR" dirty="0"/>
              <a:t>toute situation dans laquelle une personne est exposée à un ou plusieurs phénomènes dangereux</a:t>
            </a:r>
          </a:p>
          <a:p>
            <a:pPr eaLnBrk="1" hangingPunct="1">
              <a:lnSpc>
                <a:spcPct val="90000"/>
              </a:lnSpc>
            </a:pPr>
            <a:r>
              <a:rPr lang="fr-FR" sz="1700" b="1" dirty="0"/>
              <a:t>événement dangereux </a:t>
            </a:r>
            <a:r>
              <a:rPr lang="fr-FR" sz="1700" dirty="0"/>
              <a:t>: </a:t>
            </a:r>
            <a:r>
              <a:rPr lang="fr-FR" dirty="0"/>
              <a:t>événement susceptible de causer un dommage pour la santé</a:t>
            </a:r>
          </a:p>
          <a:p>
            <a:pPr eaLnBrk="1" hangingPunct="1">
              <a:lnSpc>
                <a:spcPct val="90000"/>
              </a:lnSpc>
            </a:pPr>
            <a:r>
              <a:rPr lang="fr-FR" sz="1700" b="1" dirty="0"/>
              <a:t>Risque</a:t>
            </a:r>
            <a:r>
              <a:rPr lang="fr-FR" sz="1700" dirty="0"/>
              <a:t> : Il est défini par la </a:t>
            </a:r>
            <a:r>
              <a:rPr lang="fr-FR" dirty="0"/>
              <a:t>combinaison de la probabilité d’apparition et de la gravité d’un dommage pouvant survenir dans une situation dangereuse</a:t>
            </a:r>
          </a:p>
          <a:p>
            <a:pPr eaLnBrk="1" hangingPunct="1">
              <a:lnSpc>
                <a:spcPct val="90000"/>
              </a:lnSpc>
            </a:pPr>
            <a:r>
              <a:rPr lang="fr-FR" dirty="0"/>
              <a:t>Frontière : c’est la limite de la zone d’analyse du risque électrique. Elle peut être physique (local, armoire, </a:t>
            </a:r>
            <a:r>
              <a:rPr lang="fr-FR" dirty="0" err="1"/>
              <a:t>etc</a:t>
            </a:r>
            <a:r>
              <a:rPr lang="fr-FR" dirty="0"/>
              <a:t>) ou virtuelle (zone d’activité).</a:t>
            </a:r>
          </a:p>
          <a:p>
            <a:pPr eaLnBrk="1" hangingPunct="1">
              <a:lnSpc>
                <a:spcPct val="90000"/>
              </a:lnSpc>
            </a:pPr>
            <a:endParaRPr lang="fr-FR" dirty="0"/>
          </a:p>
          <a:p>
            <a:pPr eaLnBrk="1" hangingPunct="1">
              <a:lnSpc>
                <a:spcPct val="90000"/>
              </a:lnSpc>
            </a:pPr>
            <a:r>
              <a:rPr lang="fr-FR" dirty="0"/>
              <a:t>Vocabulaire commun à tous les préventeurs</a:t>
            </a:r>
          </a:p>
          <a:p>
            <a:endParaRPr lang="fr-FR" dirty="0"/>
          </a:p>
        </p:txBody>
      </p:sp>
      <p:sp>
        <p:nvSpPr>
          <p:cNvPr id="4" name="Espace réservé du numéro de diapositive 3"/>
          <p:cNvSpPr>
            <a:spLocks noGrp="1"/>
          </p:cNvSpPr>
          <p:nvPr>
            <p:ph type="sldNum" sz="quarter" idx="10"/>
          </p:nvPr>
        </p:nvSpPr>
        <p:spPr>
          <a:xfrm>
            <a:off x="4021294" y="9721107"/>
            <a:ext cx="3076363" cy="511731"/>
          </a:xfrm>
          <a:prstGeom prst="rect">
            <a:avLst/>
          </a:prstGeom>
        </p:spPr>
        <p:txBody>
          <a:bodyPr lIns="99038" tIns="49520" rIns="99038" bIns="49520"/>
          <a:lstStyle/>
          <a:p>
            <a:pPr>
              <a:defRPr/>
            </a:pPr>
            <a:fld id="{8A38C8DB-97AF-4BD1-AB26-7CA32AFCFE0C}" type="slidenum">
              <a:rPr lang="fr-FR" smtClean="0"/>
              <a:pPr>
                <a:defRPr/>
              </a:pPr>
              <a:t>5</a:t>
            </a:fld>
            <a:endParaRPr lang="fr-FR"/>
          </a:p>
        </p:txBody>
      </p:sp>
      <p:sp>
        <p:nvSpPr>
          <p:cNvPr id="5" name="Espace réservé du pied de page 4"/>
          <p:cNvSpPr>
            <a:spLocks noGrp="1"/>
          </p:cNvSpPr>
          <p:nvPr>
            <p:ph type="ftr" sz="quarter" idx="11"/>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188796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xfrm>
            <a:off x="604838" y="336550"/>
            <a:ext cx="5891212" cy="4419600"/>
          </a:xfrm>
          <a:ln/>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smtClean="0"/>
              <a:t>Le dommage peut être autre : ÉLECTRISATION, BRÛLURE, CHUTE, ARRET CARDIAQUE, etc….</a:t>
            </a:r>
          </a:p>
          <a:p>
            <a:endParaRPr lang="fr-FR" dirty="0" smtClean="0"/>
          </a:p>
        </p:txBody>
      </p:sp>
      <p:sp>
        <p:nvSpPr>
          <p:cNvPr id="32772" name="Espace réservé du numéro de diapositive 3"/>
          <p:cNvSpPr>
            <a:spLocks noGrp="1"/>
          </p:cNvSpPr>
          <p:nvPr>
            <p:ph type="sldNum" sz="quarter" idx="5"/>
          </p:nvPr>
        </p:nvSpPr>
        <p:spPr>
          <a:xfrm>
            <a:off x="4021294" y="9721107"/>
            <a:ext cx="3076363" cy="51173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038" tIns="49520" rIns="99038" bIns="49520"/>
          <a:lstStyle>
            <a:lvl1pPr eaLnBrk="0" hangingPunct="0">
              <a:defRPr sz="2600">
                <a:solidFill>
                  <a:schemeClr val="tx1"/>
                </a:solidFill>
                <a:latin typeface="Times New Roman" pitchFamily="18" charset="0"/>
              </a:defRPr>
            </a:lvl1pPr>
            <a:lvl2pPr marL="804684" indent="-309494" eaLnBrk="0" hangingPunct="0">
              <a:defRPr sz="2600">
                <a:solidFill>
                  <a:schemeClr val="tx1"/>
                </a:solidFill>
                <a:latin typeface="Times New Roman" pitchFamily="18" charset="0"/>
              </a:defRPr>
            </a:lvl2pPr>
            <a:lvl3pPr marL="1237976" indent="-247596" eaLnBrk="0" hangingPunct="0">
              <a:defRPr sz="2600">
                <a:solidFill>
                  <a:schemeClr val="tx1"/>
                </a:solidFill>
                <a:latin typeface="Times New Roman" pitchFamily="18" charset="0"/>
              </a:defRPr>
            </a:lvl3pPr>
            <a:lvl4pPr marL="1733167" indent="-247596" eaLnBrk="0" hangingPunct="0">
              <a:defRPr sz="2600">
                <a:solidFill>
                  <a:schemeClr val="tx1"/>
                </a:solidFill>
                <a:latin typeface="Times New Roman" pitchFamily="18" charset="0"/>
              </a:defRPr>
            </a:lvl4pPr>
            <a:lvl5pPr marL="2228358" indent="-247596" eaLnBrk="0" hangingPunct="0">
              <a:defRPr sz="2600">
                <a:solidFill>
                  <a:schemeClr val="tx1"/>
                </a:solidFill>
                <a:latin typeface="Times New Roman" pitchFamily="18" charset="0"/>
              </a:defRPr>
            </a:lvl5pPr>
            <a:lvl6pPr marL="2723548" indent="-247596" eaLnBrk="0" fontAlgn="base" hangingPunct="0">
              <a:spcBef>
                <a:spcPct val="0"/>
              </a:spcBef>
              <a:spcAft>
                <a:spcPct val="0"/>
              </a:spcAft>
              <a:defRPr sz="2600">
                <a:solidFill>
                  <a:schemeClr val="tx1"/>
                </a:solidFill>
                <a:latin typeface="Times New Roman" pitchFamily="18" charset="0"/>
              </a:defRPr>
            </a:lvl6pPr>
            <a:lvl7pPr marL="3218739" indent="-247596" eaLnBrk="0" fontAlgn="base" hangingPunct="0">
              <a:spcBef>
                <a:spcPct val="0"/>
              </a:spcBef>
              <a:spcAft>
                <a:spcPct val="0"/>
              </a:spcAft>
              <a:defRPr sz="2600">
                <a:solidFill>
                  <a:schemeClr val="tx1"/>
                </a:solidFill>
                <a:latin typeface="Times New Roman" pitchFamily="18" charset="0"/>
              </a:defRPr>
            </a:lvl7pPr>
            <a:lvl8pPr marL="3713929" indent="-247596" eaLnBrk="0" fontAlgn="base" hangingPunct="0">
              <a:spcBef>
                <a:spcPct val="0"/>
              </a:spcBef>
              <a:spcAft>
                <a:spcPct val="0"/>
              </a:spcAft>
              <a:defRPr sz="2600">
                <a:solidFill>
                  <a:schemeClr val="tx1"/>
                </a:solidFill>
                <a:latin typeface="Times New Roman" pitchFamily="18" charset="0"/>
              </a:defRPr>
            </a:lvl8pPr>
            <a:lvl9pPr marL="4209119" indent="-247596" eaLnBrk="0" fontAlgn="base" hangingPunct="0">
              <a:spcBef>
                <a:spcPct val="0"/>
              </a:spcBef>
              <a:spcAft>
                <a:spcPct val="0"/>
              </a:spcAft>
              <a:defRPr sz="2600">
                <a:solidFill>
                  <a:schemeClr val="tx1"/>
                </a:solidFill>
                <a:latin typeface="Times New Roman" pitchFamily="18" charset="0"/>
              </a:defRPr>
            </a:lvl9pPr>
          </a:lstStyle>
          <a:p>
            <a:pPr eaLnBrk="1" hangingPunct="1"/>
            <a:fld id="{BE5A63DF-EA93-4964-B981-4598BB79FFFE}" type="slidenum">
              <a:rPr lang="fr-FR" sz="1300"/>
              <a:pPr eaLnBrk="1" hangingPunct="1"/>
              <a:t>6</a:t>
            </a:fld>
            <a:endParaRPr lang="fr-FR" sz="1300"/>
          </a:p>
        </p:txBody>
      </p:sp>
      <p:sp>
        <p:nvSpPr>
          <p:cNvPr id="2" name="Espace réservé du pied de page 1"/>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2F8605-4A40-407A-B053-06BAEB4ECB2A}" type="slidenum">
              <a:rPr lang="fr-FR" smtClean="0"/>
              <a:pPr/>
              <a:t>7</a:t>
            </a:fld>
            <a:endParaRPr lang="fr-FR"/>
          </a:p>
        </p:txBody>
      </p:sp>
      <p:sp>
        <p:nvSpPr>
          <p:cNvPr id="5" name="Espace réservé du pied de page 4"/>
          <p:cNvSpPr>
            <a:spLocks noGrp="1"/>
          </p:cNvSpPr>
          <p:nvPr>
            <p:ph type="ftr" sz="quarter" idx="11"/>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193919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xfrm>
            <a:off x="992188" y="768350"/>
            <a:ext cx="5114925" cy="3836988"/>
          </a:xfrm>
          <a:ln/>
        </p:spPr>
      </p:sp>
      <p:sp>
        <p:nvSpPr>
          <p:cNvPr id="2" name="Espace réservé des commentaires 1"/>
          <p:cNvSpPr>
            <a:spLocks noGrp="1"/>
          </p:cNvSpPr>
          <p:nvPr>
            <p:ph type="body" idx="1"/>
          </p:nvPr>
        </p:nvSpPr>
        <p:spPr/>
        <p:txBody>
          <a:bodyPr/>
          <a:lstStyle/>
          <a:p>
            <a:r>
              <a:rPr lang="fr-FR" dirty="0" smtClean="0"/>
              <a:t>Contact avec des conducteurs actifs.</a:t>
            </a:r>
            <a:r>
              <a:rPr lang="fr-FR" baseline="0" dirty="0" smtClean="0"/>
              <a:t> On appelle conducteurs actifs tous les </a:t>
            </a:r>
            <a:r>
              <a:rPr lang="fr-FR" dirty="0" smtClean="0"/>
              <a:t>conducteurs de phase et le conducteur de neutre.</a:t>
            </a:r>
          </a:p>
          <a:p>
            <a:r>
              <a:rPr lang="fr-FR" dirty="0" smtClean="0"/>
              <a:t>Contact</a:t>
            </a:r>
            <a:r>
              <a:rPr lang="fr-FR" baseline="0" dirty="0" smtClean="0"/>
              <a:t> indirect souvent lié à un isolant défectueux qui entraine une mise en contact d’un conducteur actif avec une masse métallique. Cela peut provenir aussi de conducteurs déconnectés ou cassés.</a:t>
            </a:r>
          </a:p>
          <a:p>
            <a:endParaRPr lang="fr-FR" baseline="0" dirty="0" smtClean="0"/>
          </a:p>
          <a:p>
            <a:r>
              <a:rPr lang="fr-FR" baseline="0" dirty="0" smtClean="0"/>
              <a:t>Les conséquences sont l’électrisation ou l’électrocution si l’installation est mal protégée.</a:t>
            </a:r>
            <a:endParaRPr lang="fr-FR" dirty="0"/>
          </a:p>
        </p:txBody>
      </p:sp>
      <p:sp>
        <p:nvSpPr>
          <p:cNvPr id="3" name="Espace réservé du pied de page 2"/>
          <p:cNvSpPr>
            <a:spLocks noGrp="1"/>
          </p:cNvSpPr>
          <p:nvPr>
            <p:ph type="ftr" sz="quarter" idx="10"/>
          </p:nvPr>
        </p:nvSpPr>
        <p:spPr/>
        <p:txBody>
          <a:bodyPr/>
          <a:lstStyle/>
          <a:p>
            <a:r>
              <a:rPr lang="fr-FR" smtClean="0"/>
              <a:t>Habilitation électrique BE manoeuvre  janvier 2015</a:t>
            </a:r>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92188" y="768350"/>
            <a:ext cx="5114925" cy="3836988"/>
          </a:xfrm>
        </p:spPr>
      </p:sp>
      <p:sp>
        <p:nvSpPr>
          <p:cNvPr id="3" name="Espace réservé des commentaires 2"/>
          <p:cNvSpPr>
            <a:spLocks noGrp="1"/>
          </p:cNvSpPr>
          <p:nvPr>
            <p:ph type="body" idx="1"/>
          </p:nvPr>
        </p:nvSpPr>
        <p:spPr/>
        <p:txBody>
          <a:bodyPr/>
          <a:lstStyle/>
          <a:p>
            <a:pPr defTabSz="761925" eaLnBrk="0" hangingPunct="0">
              <a:spcBef>
                <a:spcPct val="30000"/>
              </a:spcBef>
              <a:defRPr/>
            </a:pPr>
            <a:r>
              <a:rPr lang="fr-FR" sz="1000" dirty="0"/>
              <a:t>Un court-circuit est en général accompagné d’un arc électrique si le circuit n’est pas rapidement interrompu. Les effets (effet de souffle et thermique) sont liés à l’intensité élevée </a:t>
            </a:r>
          </a:p>
          <a:p>
            <a:pPr>
              <a:defRPr/>
            </a:pPr>
            <a:r>
              <a:rPr lang="fr-FR" dirty="0" smtClean="0"/>
              <a:t>2 facteurs sont déterminants: </a:t>
            </a:r>
          </a:p>
          <a:p>
            <a:pPr lvl="1">
              <a:buFont typeface="Arial" pitchFamily="34" charset="0"/>
              <a:buChar char="●"/>
              <a:defRPr/>
            </a:pPr>
            <a:r>
              <a:rPr lang="fr-FR" dirty="0" smtClean="0"/>
              <a:t>puissance de court circuit  : </a:t>
            </a:r>
            <a:r>
              <a:rPr lang="fr-FR" dirty="0" err="1" smtClean="0"/>
              <a:t>Pcc</a:t>
            </a:r>
            <a:r>
              <a:rPr lang="fr-FR" dirty="0" smtClean="0"/>
              <a:t> = </a:t>
            </a:r>
            <a:r>
              <a:rPr lang="fr-FR" dirty="0" err="1" smtClean="0"/>
              <a:t>Rcc</a:t>
            </a:r>
            <a:r>
              <a:rPr lang="fr-FR" dirty="0" smtClean="0"/>
              <a:t> Icc²</a:t>
            </a:r>
          </a:p>
          <a:p>
            <a:pPr lvl="1">
              <a:buFont typeface="Arial" pitchFamily="34" charset="0"/>
              <a:buChar char="●"/>
              <a:defRPr/>
            </a:pPr>
            <a:r>
              <a:rPr lang="fr-FR" dirty="0" smtClean="0"/>
              <a:t>le temps du phénomène qui conditionne l’énergie : W = </a:t>
            </a:r>
            <a:r>
              <a:rPr lang="fr-FR" dirty="0" err="1" smtClean="0"/>
              <a:t>Pcc</a:t>
            </a:r>
            <a:r>
              <a:rPr lang="fr-FR" dirty="0" smtClean="0"/>
              <a:t> t</a:t>
            </a:r>
          </a:p>
          <a:p>
            <a:pPr>
              <a:defRPr/>
            </a:pPr>
            <a:endParaRPr lang="fr-FR" b="1" dirty="0" smtClean="0">
              <a:solidFill>
                <a:schemeClr val="accent2"/>
              </a:solidFill>
            </a:endParaRPr>
          </a:p>
          <a:p>
            <a:pPr>
              <a:defRPr/>
            </a:pPr>
            <a:r>
              <a:rPr lang="fr-FR" b="1" dirty="0" smtClean="0">
                <a:solidFill>
                  <a:schemeClr val="accent2"/>
                </a:solidFill>
              </a:rPr>
              <a:t>Pour réduire le temps : Disjoncteur ou fusible</a:t>
            </a:r>
          </a:p>
          <a:p>
            <a:endParaRPr lang="fr-FR" dirty="0"/>
          </a:p>
        </p:txBody>
      </p:sp>
      <p:sp>
        <p:nvSpPr>
          <p:cNvPr id="4" name="Espace réservé du pied de page 3"/>
          <p:cNvSpPr>
            <a:spLocks noGrp="1"/>
          </p:cNvSpPr>
          <p:nvPr>
            <p:ph type="ftr" sz="quarter" idx="10"/>
          </p:nvPr>
        </p:nvSpPr>
        <p:spPr/>
        <p:txBody>
          <a:bodyPr/>
          <a:lstStyle/>
          <a:p>
            <a:r>
              <a:rPr lang="fr-FR" smtClean="0"/>
              <a:t>Habilitation électrique BE manoeuvre  janvier 2015</a:t>
            </a:r>
            <a:endParaRPr lang="fr-FR"/>
          </a:p>
        </p:txBody>
      </p:sp>
    </p:spTree>
    <p:extLst>
      <p:ext uri="{BB962C8B-B14F-4D97-AF65-F5344CB8AC3E}">
        <p14:creationId xmlns:p14="http://schemas.microsoft.com/office/powerpoint/2010/main" xmlns="" val="1481585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E165462D-815E-4585-B3B6-88D1AA51DB4F}" type="datetime1">
              <a:rPr lang="fr-FR" smtClean="0"/>
              <a:pPr/>
              <a:t>30/09/2015</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a:prstGeom prst="rect">
            <a:avLst/>
          </a:prstGeom>
        </p:spPr>
        <p:txBody>
          <a:bodyPr/>
          <a:lstStyle/>
          <a:p>
            <a:fld id="{4B41F4E5-7CB7-418E-AF64-5D721375771F}" type="slidenum">
              <a:rPr lang="fr-FR" smtClean="0"/>
              <a:pPr/>
              <a:t>‹N°›</a:t>
            </a:fld>
            <a:endParaRPr lang="fr-FR" dirty="0"/>
          </a:p>
        </p:txBody>
      </p:sp>
      <p:pic>
        <p:nvPicPr>
          <p:cNvPr id="30" name="Image 2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39626" y="43719"/>
            <a:ext cx="618615" cy="459543"/>
          </a:xfrm>
          <a:prstGeom prst="rect">
            <a:avLst/>
          </a:prstGeom>
        </p:spPr>
      </p:pic>
      <p:pic>
        <p:nvPicPr>
          <p:cNvPr id="31" name="Image 3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358241" y="-27384"/>
            <a:ext cx="494529" cy="67950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BE854FB-3E0D-4FE4-9F23-E5D675C0A984}" type="datetime1">
              <a:rPr lang="fr-FR" smtClean="0"/>
              <a:pPr/>
              <a:t>30/09/2015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129016" y="5734050"/>
            <a:ext cx="609600" cy="521208"/>
          </a:xfrm>
          <a:prstGeom prst="rect">
            <a:avLst/>
          </a:prstGeom>
        </p:spPr>
        <p:txBody>
          <a:bodyPr/>
          <a:lstStyle/>
          <a:p>
            <a:fld id="{4B41F4E5-7CB7-418E-AF64-5D72137577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F8BBE58-9922-45D3-A6F8-161BE8C66BDF}" type="datetime1">
              <a:rPr lang="fr-FR" smtClean="0"/>
              <a:pPr/>
              <a:t>30/09/2015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129016" y="5734050"/>
            <a:ext cx="609600" cy="521208"/>
          </a:xfrm>
          <a:prstGeom prst="rect">
            <a:avLst/>
          </a:prstGeom>
        </p:spPr>
        <p:txBody>
          <a:bodyPr/>
          <a:lstStyle/>
          <a:p>
            <a:fld id="{4B41F4E5-7CB7-418E-AF64-5D72137577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E8AF8F04-C798-4EAE-B637-EAC3859BCCEB}" type="datetime1">
              <a:rPr lang="fr-FR" smtClean="0"/>
              <a:pPr/>
              <a:t>30/09/2015</a:t>
            </a:fld>
            <a:endParaRPr lang="fr-FR"/>
          </a:p>
        </p:txBody>
      </p:sp>
      <p:sp>
        <p:nvSpPr>
          <p:cNvPr id="10" name="Espace réservé du pied de page 9"/>
          <p:cNvSpPr>
            <a:spLocks noGrp="1"/>
          </p:cNvSpPr>
          <p:nvPr>
            <p:ph type="ftr" sz="quarter" idx="16"/>
          </p:nvPr>
        </p:nvSpPr>
        <p:spPr/>
        <p:txBody>
          <a:bodyPr rtlCol="0"/>
          <a:lstStyle/>
          <a:p>
            <a:endParaRPr lang="fr-FR"/>
          </a:p>
        </p:txBody>
      </p:sp>
      <p:sp>
        <p:nvSpPr>
          <p:cNvPr id="11" name="Espace réservé du numéro de diapositive 6"/>
          <p:cNvSpPr>
            <a:spLocks noGrp="1"/>
          </p:cNvSpPr>
          <p:nvPr>
            <p:ph type="sldNum" sz="quarter" idx="12"/>
          </p:nvPr>
        </p:nvSpPr>
        <p:spPr>
          <a:xfrm>
            <a:off x="8129016" y="5734050"/>
            <a:ext cx="609600" cy="521208"/>
          </a:xfrm>
          <a:prstGeom prst="rect">
            <a:avLst/>
          </a:prstGeom>
        </p:spPr>
        <p:txBody>
          <a:bodyPr/>
          <a:lstStyle/>
          <a:p>
            <a:fld id="{4B41F4E5-7CB7-418E-AF64-5D721375771F}"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B64E4E58-5F0E-4728-BC05-C54B200AFB71}" type="datetime1">
              <a:rPr lang="fr-FR" smtClean="0"/>
              <a:pPr/>
              <a:t>30/09/2015</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a:prstGeom prst="rect">
            <a:avLst/>
          </a:prstGeom>
        </p:spPr>
        <p:txBody>
          <a:bodyPr/>
          <a:lstStyle/>
          <a:p>
            <a:fld id="{4B41F4E5-7CB7-418E-AF64-5D721375771F}" type="slidenum">
              <a:rPr lang="fr-FR" smtClean="0"/>
              <a:pPr/>
              <a:t>‹N°›</a:t>
            </a:fld>
            <a:endParaRPr lang="fr-FR"/>
          </a:p>
        </p:txBody>
      </p:sp>
      <p:pic>
        <p:nvPicPr>
          <p:cNvPr id="24" name="Image 2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39626" y="43719"/>
            <a:ext cx="618615" cy="459543"/>
          </a:xfrm>
          <a:prstGeom prst="rect">
            <a:avLst/>
          </a:prstGeom>
        </p:spPr>
      </p:pic>
      <p:pic>
        <p:nvPicPr>
          <p:cNvPr id="25" name="Image 2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358241" y="-27384"/>
            <a:ext cx="494529" cy="6795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D75C953D-8781-401A-90BD-3BBC5E7F5129}" type="datetime1">
              <a:rPr lang="fr-FR" smtClean="0"/>
              <a:pPr/>
              <a:t>30/09/2015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29016" y="5734050"/>
            <a:ext cx="609600" cy="521208"/>
          </a:xfrm>
          <a:prstGeom prst="rect">
            <a:avLst/>
          </a:prstGeom>
        </p:spPr>
        <p:txBody>
          <a:bodyPr/>
          <a:lstStyle/>
          <a:p>
            <a:fld id="{4B41F4E5-7CB7-418E-AF64-5D721375771F}" type="slidenum">
              <a:rPr lang="fr-FR" smtClean="0"/>
              <a:pPr/>
              <a:t>‹N°›</a:t>
            </a:fld>
            <a:endParaRPr lang="fr-FR"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4B298C1E-C4D6-4EC3-AF7D-28CA8DCACE57}" type="datetime1">
              <a:rPr lang="fr-FR" smtClean="0"/>
              <a:pPr/>
              <a:t>30/09/2015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129016" y="5734050"/>
            <a:ext cx="609600" cy="521208"/>
          </a:xfrm>
          <a:prstGeom prst="rect">
            <a:avLst/>
          </a:prstGeom>
        </p:spPr>
        <p:txBody>
          <a:bodyPr/>
          <a:lstStyle/>
          <a:p>
            <a:fld id="{4B41F4E5-7CB7-418E-AF64-5D721375771F}"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81B39C32-12B9-4F60-BDD2-8D361D8053E7}" type="datetime1">
              <a:rPr lang="fr-FR" smtClean="0"/>
              <a:pPr/>
              <a:t>30/09/2015</a:t>
            </a:fld>
            <a:endParaRPr lang="fr-FR"/>
          </a:p>
        </p:txBody>
      </p:sp>
      <p:sp>
        <p:nvSpPr>
          <p:cNvPr id="8" name="Espace réservé du pied de page 7"/>
          <p:cNvSpPr>
            <a:spLocks noGrp="1"/>
          </p:cNvSpPr>
          <p:nvPr>
            <p:ph type="ftr" sz="quarter" idx="12"/>
          </p:nvPr>
        </p:nvSpPr>
        <p:spPr/>
        <p:txBody>
          <a:bodyPr rtlCol="0"/>
          <a:lstStyle/>
          <a:p>
            <a:endParaRPr lang="fr-FR"/>
          </a:p>
        </p:txBody>
      </p:sp>
      <p:sp>
        <p:nvSpPr>
          <p:cNvPr id="9" name="Espace réservé du numéro de diapositive 6"/>
          <p:cNvSpPr>
            <a:spLocks noGrp="1"/>
          </p:cNvSpPr>
          <p:nvPr>
            <p:ph type="sldNum" sz="quarter" idx="13"/>
          </p:nvPr>
        </p:nvSpPr>
        <p:spPr>
          <a:xfrm>
            <a:off x="8129016" y="5734050"/>
            <a:ext cx="609600" cy="521208"/>
          </a:xfrm>
        </p:spPr>
        <p:txBody>
          <a:bodyPr/>
          <a:lstStyle/>
          <a:p>
            <a:fld id="{4B41F4E5-7CB7-418E-AF64-5D721375771F}"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3D0EEB-9A07-453F-84E6-96E91771B619}" type="datetime1">
              <a:rPr lang="fr-FR" smtClean="0"/>
              <a:pPr/>
              <a:t>30/09/2015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4B41F4E5-7CB7-418E-AF64-5D72137577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BECA8976-F501-49D4-B29B-F1D8C0810AB5}" type="datetime1">
              <a:rPr lang="fr-FR" smtClean="0"/>
              <a:pPr/>
              <a:t>30/09/2015</a:t>
            </a:fld>
            <a:endParaRPr lang="fr-FR"/>
          </a:p>
        </p:txBody>
      </p:sp>
      <p:sp>
        <p:nvSpPr>
          <p:cNvPr id="22" name="Espace réservé du numéro de diapositive 21"/>
          <p:cNvSpPr>
            <a:spLocks noGrp="1"/>
          </p:cNvSpPr>
          <p:nvPr>
            <p:ph type="sldNum" sz="quarter" idx="15"/>
          </p:nvPr>
        </p:nvSpPr>
        <p:spPr>
          <a:xfrm>
            <a:off x="8129016" y="5734050"/>
            <a:ext cx="609600" cy="521208"/>
          </a:xfrm>
          <a:prstGeom prst="rect">
            <a:avLst/>
          </a:prstGeom>
        </p:spPr>
        <p:txBody>
          <a:bodyPr rtlCol="0"/>
          <a:lstStyle/>
          <a:p>
            <a:fld id="{4B41F4E5-7CB7-418E-AF64-5D721375771F}"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39626" y="43719"/>
            <a:ext cx="618615" cy="459543"/>
          </a:xfrm>
          <a:prstGeom prst="rect">
            <a:avLst/>
          </a:prstGeom>
        </p:spPr>
      </p:pic>
      <p:pic>
        <p:nvPicPr>
          <p:cNvPr id="16" name="Image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358241" y="-27384"/>
            <a:ext cx="494529" cy="67950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73F1B35-DD32-4797-8DCC-91AF79802AA1}" type="datetime1">
              <a:rPr lang="fr-FR" smtClean="0"/>
              <a:pPr/>
              <a:t>30/09/2015</a:t>
            </a:fld>
            <a:endParaRPr lang="fr-FR"/>
          </a:p>
        </p:txBody>
      </p:sp>
      <p:sp>
        <p:nvSpPr>
          <p:cNvPr id="18" name="Espace réservé du numéro de diapositive 17"/>
          <p:cNvSpPr>
            <a:spLocks noGrp="1"/>
          </p:cNvSpPr>
          <p:nvPr>
            <p:ph type="sldNum" sz="quarter" idx="11"/>
          </p:nvPr>
        </p:nvSpPr>
        <p:spPr>
          <a:xfrm>
            <a:off x="8129016" y="5734050"/>
            <a:ext cx="609600" cy="521208"/>
          </a:xfrm>
          <a:prstGeom prst="rect">
            <a:avLst/>
          </a:prstGeom>
        </p:spPr>
        <p:txBody>
          <a:bodyPr rtlCol="0"/>
          <a:lstStyle/>
          <a:p>
            <a:fld id="{4B41F4E5-7CB7-418E-AF64-5D721375771F}"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39626" y="43719"/>
            <a:ext cx="618615" cy="459543"/>
          </a:xfrm>
          <a:prstGeom prst="rect">
            <a:avLst/>
          </a:prstGeom>
        </p:spPr>
      </p:pic>
      <p:pic>
        <p:nvPicPr>
          <p:cNvPr id="16" name="Image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358241" y="-27384"/>
            <a:ext cx="494529" cy="6795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6764D63-33E1-4D64-B4C6-74F158ABF865}" type="datetime1">
              <a:rPr lang="fr-FR" smtClean="0"/>
              <a:pPr/>
              <a:t>30/09/2015</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5" name="Image 14"/>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739626" y="43719"/>
            <a:ext cx="618615" cy="459543"/>
          </a:xfrm>
          <a:prstGeom prst="rect">
            <a:avLst/>
          </a:prstGeom>
        </p:spPr>
      </p:pic>
      <p:pic>
        <p:nvPicPr>
          <p:cNvPr id="17" name="Image 1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8358241" y="-27384"/>
            <a:ext cx="494529" cy="679505"/>
          </a:xfrm>
          <a:prstGeom prst="rect">
            <a:avLst/>
          </a:prstGeom>
        </p:spPr>
      </p:pic>
      <p:sp>
        <p:nvSpPr>
          <p:cNvPr id="18" name="Espace réservé du numéro de diapositive 6"/>
          <p:cNvSpPr>
            <a:spLocks noGrp="1"/>
          </p:cNvSpPr>
          <p:nvPr>
            <p:ph type="sldNum" sz="quarter" idx="4"/>
          </p:nvPr>
        </p:nvSpPr>
        <p:spPr>
          <a:xfrm>
            <a:off x="8129016" y="5733256"/>
            <a:ext cx="609600" cy="521208"/>
          </a:xfrm>
          <a:prstGeom prst="rect">
            <a:avLst/>
          </a:prstGeom>
        </p:spPr>
        <p:txBody>
          <a:bodyPr/>
          <a:lstStyle/>
          <a:p>
            <a:fld id="{4B41F4E5-7CB7-418E-AF64-5D721375771F}"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normAutofit/>
          </a:bodyPr>
          <a:lstStyle/>
          <a:p>
            <a:pPr eaLnBrk="1" hangingPunct="1">
              <a:defRPr/>
            </a:pPr>
            <a:r>
              <a:rPr lang="fr-FR" dirty="0" smtClean="0">
                <a:latin typeface="Arial" charset="0"/>
              </a:rPr>
              <a:t>Les effets de l’électricité et analyse </a:t>
            </a:r>
            <a:r>
              <a:rPr lang="fr-FR" dirty="0">
                <a:latin typeface="Arial" charset="0"/>
              </a:rPr>
              <a:t>du </a:t>
            </a:r>
            <a:r>
              <a:rPr lang="fr-FR" dirty="0" smtClean="0">
                <a:latin typeface="Arial" charset="0"/>
              </a:rPr>
              <a:t>risque</a:t>
            </a:r>
            <a:r>
              <a:rPr lang="fr-FR" sz="3900" dirty="0" smtClean="0">
                <a:latin typeface="Arial" charset="0"/>
              </a:rPr>
              <a:t/>
            </a:r>
            <a:br>
              <a:rPr lang="fr-FR" sz="3900" dirty="0" smtClean="0">
                <a:latin typeface="Arial" charset="0"/>
              </a:rPr>
            </a:br>
            <a:endParaRPr lang="fr-FR" sz="3900" dirty="0" smtClean="0">
              <a:latin typeface="Arial" charset="0"/>
            </a:endParaRPr>
          </a:p>
        </p:txBody>
      </p:sp>
      <p:sp>
        <p:nvSpPr>
          <p:cNvPr id="3" name="Sous-titre 2"/>
          <p:cNvSpPr>
            <a:spLocks noGrp="1"/>
          </p:cNvSpPr>
          <p:nvPr>
            <p:ph type="subTitle" idx="1"/>
          </p:nvPr>
        </p:nvSpPr>
        <p:spPr/>
        <p:txBody>
          <a:bodyPr/>
          <a:lstStyle/>
          <a:p>
            <a:endParaRPr lang="fr-FR"/>
          </a:p>
        </p:txBody>
      </p:sp>
      <p:sp>
        <p:nvSpPr>
          <p:cNvPr id="2" name="Rectangle 1"/>
          <p:cNvSpPr/>
          <p:nvPr/>
        </p:nvSpPr>
        <p:spPr>
          <a:xfrm>
            <a:off x="4967535" y="1340768"/>
            <a:ext cx="4176464" cy="707886"/>
          </a:xfrm>
          <a:prstGeom prst="rect">
            <a:avLst/>
          </a:prstGeom>
        </p:spPr>
        <p:txBody>
          <a:bodyPr wrap="square">
            <a:spAutoFit/>
          </a:bodyPr>
          <a:lstStyle/>
          <a:p>
            <a:pPr algn="ctr"/>
            <a:r>
              <a:rPr lang="fr-FR" sz="2000" b="1" dirty="0" smtClean="0">
                <a:solidFill>
                  <a:srgbClr val="FF0000"/>
                </a:solidFill>
                <a:latin typeface="Comic Sans MS" pitchFamily="66" charset="0"/>
              </a:rPr>
              <a:t>Responsabilité des employeurs</a:t>
            </a:r>
          </a:p>
          <a:p>
            <a:pPr algn="ctr"/>
            <a:r>
              <a:rPr lang="fr-FR" sz="2000" b="1" dirty="0" smtClean="0">
                <a:solidFill>
                  <a:srgbClr val="FF0000"/>
                </a:solidFill>
                <a:latin typeface="Comic Sans MS" pitchFamily="66" charset="0"/>
              </a:rPr>
              <a:t>Obligations des </a:t>
            </a:r>
            <a:r>
              <a:rPr lang="fr-FR" sz="2000" b="1" dirty="0">
                <a:solidFill>
                  <a:srgbClr val="FF0000"/>
                </a:solidFill>
                <a:latin typeface="Comic Sans MS" pitchFamily="66" charset="0"/>
              </a:rPr>
              <a:t>opérateurs</a:t>
            </a:r>
          </a:p>
        </p:txBody>
      </p:sp>
      <p:sp>
        <p:nvSpPr>
          <p:cNvPr id="4" name="Espace réservé du numéro de diapositive 3"/>
          <p:cNvSpPr>
            <a:spLocks noGrp="1"/>
          </p:cNvSpPr>
          <p:nvPr>
            <p:ph type="sldNum" sz="quarter" idx="12"/>
          </p:nvPr>
        </p:nvSpPr>
        <p:spPr/>
        <p:txBody>
          <a:bodyPr/>
          <a:lstStyle/>
          <a:p>
            <a:fld id="{4B41F4E5-7CB7-418E-AF64-5D721375771F}" type="slidenum">
              <a:rPr lang="fr-FR" smtClean="0"/>
              <a:pPr/>
              <a:t>1</a:t>
            </a:fld>
            <a:endParaRPr lang="fr-FR" dirty="0"/>
          </a:p>
        </p:txBody>
      </p:sp>
    </p:spTree>
    <p:extLst>
      <p:ext uri="{BB962C8B-B14F-4D97-AF65-F5344CB8AC3E}">
        <p14:creationId xmlns:p14="http://schemas.microsoft.com/office/powerpoint/2010/main" xmlns="" val="152549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ytimg.com/vi/vRehGYFIMG0/0.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5333913" y="1340768"/>
            <a:ext cx="3048521" cy="16561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a:xfrm>
            <a:off x="457200" y="53752"/>
            <a:ext cx="7467600" cy="1143000"/>
          </a:xfrm>
        </p:spPr>
        <p:txBody>
          <a:bodyPr/>
          <a:lstStyle/>
          <a:p>
            <a:r>
              <a:rPr lang="fr-FR" altLang="fr-FR" dirty="0"/>
              <a:t>Les risques liés au courant électrique</a:t>
            </a:r>
            <a:endParaRPr lang="fr-FR" dirty="0"/>
          </a:p>
        </p:txBody>
      </p:sp>
      <p:sp>
        <p:nvSpPr>
          <p:cNvPr id="3" name="Espace réservé du contenu 2"/>
          <p:cNvSpPr>
            <a:spLocks noGrp="1"/>
          </p:cNvSpPr>
          <p:nvPr>
            <p:ph sz="quarter" idx="1"/>
          </p:nvPr>
        </p:nvSpPr>
        <p:spPr>
          <a:xfrm>
            <a:off x="317989" y="1498160"/>
            <a:ext cx="8375084" cy="2002848"/>
          </a:xfrm>
        </p:spPr>
        <p:txBody>
          <a:bodyPr/>
          <a:lstStyle/>
          <a:p>
            <a:pPr>
              <a:buFont typeface="Wingdings" pitchFamily="2" charset="2"/>
              <a:buNone/>
              <a:defRPr/>
            </a:pPr>
            <a:r>
              <a:rPr lang="fr-FR" b="1" dirty="0" smtClean="0">
                <a:solidFill>
                  <a:schemeClr val="accent6"/>
                </a:solidFill>
              </a:rPr>
              <a:t>Amorçages</a:t>
            </a:r>
            <a:endParaRPr lang="fr-FR" dirty="0"/>
          </a:p>
        </p:txBody>
      </p:sp>
      <p:graphicFrame>
        <p:nvGraphicFramePr>
          <p:cNvPr id="4" name="Espace réservé du contenu 8"/>
          <p:cNvGraphicFramePr>
            <a:graphicFrameLocks/>
          </p:cNvGraphicFramePr>
          <p:nvPr>
            <p:extLst>
              <p:ext uri="{D42A27DB-BD31-4B8C-83A1-F6EECF244321}">
                <p14:modId xmlns:p14="http://schemas.microsoft.com/office/powerpoint/2010/main" xmlns="" val="3720644222"/>
              </p:ext>
            </p:extLst>
          </p:nvPr>
        </p:nvGraphicFramePr>
        <p:xfrm>
          <a:off x="446890" y="2492896"/>
          <a:ext cx="8242846" cy="3298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p:cNvSpPr txBox="1"/>
          <p:nvPr/>
        </p:nvSpPr>
        <p:spPr>
          <a:xfrm>
            <a:off x="3504811" y="3343312"/>
            <a:ext cx="2119633"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defRPr/>
            </a:pPr>
            <a:r>
              <a:rPr lang="fr-FR" sz="2000" dirty="0" smtClean="0"/>
              <a:t>Dès </a:t>
            </a:r>
            <a:r>
              <a:rPr lang="fr-FR" sz="2000" dirty="0"/>
              <a:t>que la distance dans l’air n’assure plus l’isolement, l’amorçage </a:t>
            </a:r>
            <a:r>
              <a:rPr lang="fr-FR" sz="2000" dirty="0" smtClean="0"/>
              <a:t>se </a:t>
            </a:r>
            <a:r>
              <a:rPr lang="fr-FR" sz="2000" dirty="0"/>
              <a:t>fait </a:t>
            </a:r>
          </a:p>
        </p:txBody>
      </p:sp>
      <p:pic>
        <p:nvPicPr>
          <p:cNvPr id="7" name="Picture 2" descr="http://www.audeladeslignes.com/wp-content/uploads/2011/01/amorcage-ligne-electrique.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4378"/>
          <a:stretch/>
        </p:blipFill>
        <p:spPr bwMode="auto">
          <a:xfrm>
            <a:off x="2682595" y="5201034"/>
            <a:ext cx="3764062" cy="16668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Espace réservé du numéro de diapositive 5"/>
          <p:cNvSpPr>
            <a:spLocks noGrp="1"/>
          </p:cNvSpPr>
          <p:nvPr>
            <p:ph type="sldNum" sz="quarter" idx="4294967295"/>
          </p:nvPr>
        </p:nvSpPr>
        <p:spPr>
          <a:xfrm>
            <a:off x="8129016" y="5734050"/>
            <a:ext cx="609600" cy="521208"/>
          </a:xfrm>
          <a:prstGeom prst="rect">
            <a:avLst/>
          </a:prstGeom>
        </p:spPr>
        <p:txBody>
          <a:bodyPr/>
          <a:lstStyle/>
          <a:p>
            <a:fld id="{4B41F4E5-7CB7-418E-AF64-5D721375771F}" type="slidenum">
              <a:rPr lang="fr-FR" smtClean="0"/>
              <a:pPr/>
              <a:t>10</a:t>
            </a:fld>
            <a:endParaRPr lang="fr-FR" dirty="0"/>
          </a:p>
        </p:txBody>
      </p:sp>
    </p:spTree>
    <p:extLst>
      <p:ext uri="{BB962C8B-B14F-4D97-AF65-F5344CB8AC3E}">
        <p14:creationId xmlns:p14="http://schemas.microsoft.com/office/powerpoint/2010/main" xmlns="" val="1249428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Les risques liés au courant électrique</a:t>
            </a:r>
            <a:endParaRPr lang="fr-FR" dirty="0"/>
          </a:p>
        </p:txBody>
      </p:sp>
      <p:sp>
        <p:nvSpPr>
          <p:cNvPr id="3" name="Espace réservé du contenu 2"/>
          <p:cNvSpPr>
            <a:spLocks noGrp="1"/>
          </p:cNvSpPr>
          <p:nvPr>
            <p:ph sz="quarter" idx="1"/>
          </p:nvPr>
        </p:nvSpPr>
        <p:spPr/>
        <p:txBody>
          <a:bodyPr/>
          <a:lstStyle/>
          <a:p>
            <a:pPr>
              <a:buFont typeface="Wingdings" pitchFamily="2" charset="2"/>
              <a:buNone/>
              <a:defRPr/>
            </a:pPr>
            <a:r>
              <a:rPr lang="fr-FR" b="1" dirty="0">
                <a:solidFill>
                  <a:schemeClr val="accent6"/>
                </a:solidFill>
              </a:rPr>
              <a:t>Tension de </a:t>
            </a:r>
            <a:r>
              <a:rPr lang="fr-FR" b="1" dirty="0" smtClean="0">
                <a:solidFill>
                  <a:schemeClr val="accent6"/>
                </a:solidFill>
              </a:rPr>
              <a:t>pas</a:t>
            </a:r>
            <a:endParaRPr lang="fr-FR" dirty="0"/>
          </a:p>
          <a:p>
            <a:endParaRPr lang="fr-FR" dirty="0"/>
          </a:p>
          <a:p>
            <a:endParaRPr lang="fr-FR" dirty="0"/>
          </a:p>
        </p:txBody>
      </p:sp>
      <p:pic>
        <p:nvPicPr>
          <p:cNvPr id="79874" name="Picture 2" descr="http://www.zonesecurite.com/images/images_h0b0/h0b0-09.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716803" y="2924944"/>
            <a:ext cx="6713361" cy="33454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numéro de diapositive 3"/>
          <p:cNvSpPr>
            <a:spLocks noGrp="1"/>
          </p:cNvSpPr>
          <p:nvPr>
            <p:ph type="sldNum" sz="quarter" idx="4294967295"/>
          </p:nvPr>
        </p:nvSpPr>
        <p:spPr>
          <a:xfrm>
            <a:off x="8129016" y="5734050"/>
            <a:ext cx="609600" cy="521208"/>
          </a:xfrm>
          <a:prstGeom prst="rect">
            <a:avLst/>
          </a:prstGeom>
        </p:spPr>
        <p:txBody>
          <a:bodyPr/>
          <a:lstStyle/>
          <a:p>
            <a:fld id="{4B41F4E5-7CB7-418E-AF64-5D721375771F}" type="slidenum">
              <a:rPr lang="fr-FR" smtClean="0"/>
              <a:pPr/>
              <a:t>11</a:t>
            </a:fld>
            <a:endParaRPr lang="fr-FR" dirty="0"/>
          </a:p>
        </p:txBody>
      </p:sp>
    </p:spTree>
    <p:extLst>
      <p:ext uri="{BB962C8B-B14F-4D97-AF65-F5344CB8AC3E}">
        <p14:creationId xmlns:p14="http://schemas.microsoft.com/office/powerpoint/2010/main" xmlns="" val="424048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2" descr="Image1GSL copie.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945173" y="2043113"/>
            <a:ext cx="5605097" cy="390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re 1"/>
          <p:cNvSpPr>
            <a:spLocks noGrp="1"/>
          </p:cNvSpPr>
          <p:nvPr>
            <p:ph type="title"/>
          </p:nvPr>
        </p:nvSpPr>
        <p:spPr>
          <a:xfrm>
            <a:off x="457200" y="274638"/>
            <a:ext cx="7467600" cy="706090"/>
          </a:xfrm>
        </p:spPr>
        <p:txBody>
          <a:bodyPr/>
          <a:lstStyle/>
          <a:p>
            <a:r>
              <a:rPr lang="fr-FR" altLang="fr-FR" dirty="0" smtClean="0"/>
              <a:t>Valeurs de référence</a:t>
            </a:r>
          </a:p>
        </p:txBody>
      </p:sp>
      <p:pic>
        <p:nvPicPr>
          <p:cNvPr id="16388"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011866" y="2400300"/>
            <a:ext cx="460131" cy="365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type="none" w="sm" len="sm"/>
                <a:tailEnd type="none" w="sm" len="sm"/>
              </a14:hiddenLine>
            </a:ext>
          </a:extLst>
        </p:spPr>
      </p:pic>
      <p:sp>
        <p:nvSpPr>
          <p:cNvPr id="16389" name="ZoneTexte 5"/>
          <p:cNvSpPr txBox="1">
            <a:spLocks noChangeArrowheads="1"/>
          </p:cNvSpPr>
          <p:nvPr/>
        </p:nvSpPr>
        <p:spPr bwMode="auto">
          <a:xfrm>
            <a:off x="747347" y="5195889"/>
            <a:ext cx="784713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a:solidFill>
                  <a:schemeClr val="tx1"/>
                </a:solidFill>
              </a:rPr>
              <a:t>0,5 mA -------- Seuil de perception				--------------- 2 mA</a:t>
            </a:r>
          </a:p>
        </p:txBody>
      </p:sp>
      <p:sp>
        <p:nvSpPr>
          <p:cNvPr id="16390" name="ZoneTexte 6"/>
          <p:cNvSpPr txBox="1">
            <a:spLocks noChangeArrowheads="1"/>
          </p:cNvSpPr>
          <p:nvPr/>
        </p:nvSpPr>
        <p:spPr bwMode="auto">
          <a:xfrm>
            <a:off x="747347" y="4462464"/>
            <a:ext cx="79130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a:solidFill>
                  <a:schemeClr val="tx1"/>
                </a:solidFill>
              </a:rPr>
              <a:t>10 mA -------- Seuil de non lâcher</a:t>
            </a:r>
            <a:r>
              <a:rPr lang="fr-FR" altLang="fr-FR"/>
              <a:t>				</a:t>
            </a:r>
            <a:r>
              <a:rPr lang="fr-FR" altLang="fr-FR" b="1">
                <a:solidFill>
                  <a:schemeClr val="tx1"/>
                </a:solidFill>
              </a:rPr>
              <a:t>?</a:t>
            </a:r>
            <a:r>
              <a:rPr lang="fr-FR" altLang="fr-FR">
                <a:solidFill>
                  <a:schemeClr val="tx1"/>
                </a:solidFill>
              </a:rPr>
              <a:t>	Non défini</a:t>
            </a:r>
          </a:p>
        </p:txBody>
      </p:sp>
      <p:sp>
        <p:nvSpPr>
          <p:cNvPr id="16391" name="ZoneTexte 7"/>
          <p:cNvSpPr txBox="1">
            <a:spLocks noChangeArrowheads="1"/>
          </p:cNvSpPr>
          <p:nvPr/>
        </p:nvSpPr>
        <p:spPr bwMode="auto">
          <a:xfrm>
            <a:off x="747348" y="3695700"/>
            <a:ext cx="435219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a:solidFill>
                  <a:schemeClr val="tx1"/>
                </a:solidFill>
              </a:rPr>
              <a:t>20 mA --------- Seuil de paralysie respiratoire </a:t>
            </a:r>
          </a:p>
        </p:txBody>
      </p:sp>
      <p:sp>
        <p:nvSpPr>
          <p:cNvPr id="16392" name="ZoneTexte 8"/>
          <p:cNvSpPr txBox="1">
            <a:spLocks noChangeArrowheads="1"/>
          </p:cNvSpPr>
          <p:nvPr/>
        </p:nvSpPr>
        <p:spPr bwMode="auto">
          <a:xfrm>
            <a:off x="747347" y="3176589"/>
            <a:ext cx="797901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a:solidFill>
                  <a:schemeClr val="tx1"/>
                </a:solidFill>
              </a:rPr>
              <a:t>30 mA -------- Seuil de fibrillation cardiaque	</a:t>
            </a:r>
            <a:r>
              <a:rPr lang="fr-FR" altLang="fr-FR"/>
              <a:t>		</a:t>
            </a:r>
            <a:r>
              <a:rPr lang="fr-FR" altLang="fr-FR">
                <a:solidFill>
                  <a:schemeClr val="tx1"/>
                </a:solidFill>
              </a:rPr>
              <a:t>-------------- 130 mA</a:t>
            </a:r>
            <a:r>
              <a:rPr lang="fr-FR" altLang="fr-FR"/>
              <a:t> </a:t>
            </a:r>
          </a:p>
        </p:txBody>
      </p:sp>
      <p:sp>
        <p:nvSpPr>
          <p:cNvPr id="16393" name="ZoneTexte 9"/>
          <p:cNvSpPr txBox="1">
            <a:spLocks noChangeArrowheads="1"/>
          </p:cNvSpPr>
          <p:nvPr/>
        </p:nvSpPr>
        <p:spPr bwMode="auto">
          <a:xfrm>
            <a:off x="813289" y="2533650"/>
            <a:ext cx="422030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a:solidFill>
                  <a:schemeClr val="tx1"/>
                </a:solidFill>
              </a:rPr>
              <a:t>1 A ------------ Arrêt cardiaque </a:t>
            </a:r>
          </a:p>
        </p:txBody>
      </p:sp>
      <p:sp>
        <p:nvSpPr>
          <p:cNvPr id="16394" name="ZoneTexte 10"/>
          <p:cNvSpPr txBox="1">
            <a:spLocks noChangeArrowheads="1"/>
          </p:cNvSpPr>
          <p:nvPr/>
        </p:nvSpPr>
        <p:spPr bwMode="auto">
          <a:xfrm>
            <a:off x="2074986" y="4052889"/>
            <a:ext cx="23651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a:solidFill>
                  <a:srgbClr val="A27B00"/>
                </a:solidFill>
              </a:rPr>
              <a:t>Contraction musculaire</a:t>
            </a:r>
          </a:p>
        </p:txBody>
      </p:sp>
      <p:sp>
        <p:nvSpPr>
          <p:cNvPr id="16395" name="ZoneTexte 11"/>
          <p:cNvSpPr txBox="1">
            <a:spLocks noChangeArrowheads="1"/>
          </p:cNvSpPr>
          <p:nvPr/>
        </p:nvSpPr>
        <p:spPr bwMode="auto">
          <a:xfrm>
            <a:off x="2066194" y="4827588"/>
            <a:ext cx="236513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a:solidFill>
                  <a:srgbClr val="A27B00"/>
                </a:solidFill>
              </a:rPr>
              <a:t>Choc</a:t>
            </a:r>
          </a:p>
        </p:txBody>
      </p:sp>
      <p:sp>
        <p:nvSpPr>
          <p:cNvPr id="11277" name="ZoneTexte 12"/>
          <p:cNvSpPr txBox="1">
            <a:spLocks noChangeArrowheads="1"/>
          </p:cNvSpPr>
          <p:nvPr/>
        </p:nvSpPr>
        <p:spPr bwMode="auto">
          <a:xfrm>
            <a:off x="351693" y="1793502"/>
            <a:ext cx="3557198"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fr-FR" sz="2000" dirty="0">
                <a:solidFill>
                  <a:schemeClr val="accent3">
                    <a:lumMod val="50000"/>
                  </a:schemeClr>
                </a:solidFill>
              </a:rPr>
              <a:t>Passage du courant alternatif</a:t>
            </a:r>
          </a:p>
        </p:txBody>
      </p:sp>
      <p:sp>
        <p:nvSpPr>
          <p:cNvPr id="11278" name="ZoneTexte 14"/>
          <p:cNvSpPr txBox="1">
            <a:spLocks noChangeArrowheads="1"/>
          </p:cNvSpPr>
          <p:nvPr/>
        </p:nvSpPr>
        <p:spPr bwMode="auto">
          <a:xfrm>
            <a:off x="5099540" y="1772816"/>
            <a:ext cx="3429000"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fr-FR" sz="2000" dirty="0">
                <a:solidFill>
                  <a:schemeClr val="accent3">
                    <a:lumMod val="50000"/>
                  </a:schemeClr>
                </a:solidFill>
              </a:rPr>
              <a:t>Passage du courant continu</a:t>
            </a:r>
          </a:p>
        </p:txBody>
      </p:sp>
      <p:sp>
        <p:nvSpPr>
          <p:cNvPr id="2" name="Espace réservé du numéro de diapositive 1"/>
          <p:cNvSpPr>
            <a:spLocks noGrp="1"/>
          </p:cNvSpPr>
          <p:nvPr>
            <p:ph type="sldNum" sz="quarter" idx="13"/>
          </p:nvPr>
        </p:nvSpPr>
        <p:spPr/>
        <p:txBody>
          <a:bodyPr/>
          <a:lstStyle/>
          <a:p>
            <a:fld id="{4B41F4E5-7CB7-418E-AF64-5D721375771F}" type="slidenum">
              <a:rPr lang="fr-FR" smtClean="0"/>
              <a:pPr/>
              <a:t>12</a:t>
            </a:fld>
            <a:endParaRPr lang="fr-FR"/>
          </a:p>
        </p:txBody>
      </p:sp>
    </p:spTree>
    <p:extLst>
      <p:ext uri="{BB962C8B-B14F-4D97-AF65-F5344CB8AC3E}">
        <p14:creationId xmlns:p14="http://schemas.microsoft.com/office/powerpoint/2010/main" xmlns="" val="2991358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re 40"/>
          <p:cNvSpPr>
            <a:spLocks noGrp="1"/>
          </p:cNvSpPr>
          <p:nvPr>
            <p:ph type="title"/>
          </p:nvPr>
        </p:nvSpPr>
        <p:spPr>
          <a:xfrm>
            <a:off x="457200" y="274638"/>
            <a:ext cx="8235873" cy="1143000"/>
          </a:xfrm>
        </p:spPr>
        <p:txBody>
          <a:bodyPr/>
          <a:lstStyle/>
          <a:p>
            <a:r>
              <a:rPr lang="fr-FR" altLang="fr-FR" dirty="0" smtClean="0"/>
              <a:t>Résistance du corps à la tension de contact</a:t>
            </a:r>
          </a:p>
        </p:txBody>
      </p:sp>
      <p:grpSp>
        <p:nvGrpSpPr>
          <p:cNvPr id="15365" name="Groupe 43"/>
          <p:cNvGrpSpPr>
            <a:grpSpLocks/>
          </p:cNvGrpSpPr>
          <p:nvPr/>
        </p:nvGrpSpPr>
        <p:grpSpPr bwMode="auto">
          <a:xfrm>
            <a:off x="518746" y="1904460"/>
            <a:ext cx="7836496" cy="4497790"/>
            <a:chOff x="561975" y="1905000"/>
            <a:chExt cx="8489537" cy="4497250"/>
          </a:xfrm>
        </p:grpSpPr>
        <p:sp>
          <p:nvSpPr>
            <p:cNvPr id="15366" name="Rectangle 4"/>
            <p:cNvSpPr>
              <a:spLocks noChangeArrowheads="1"/>
            </p:cNvSpPr>
            <p:nvPr/>
          </p:nvSpPr>
          <p:spPr bwMode="auto">
            <a:xfrm>
              <a:off x="1274763" y="5937250"/>
              <a:ext cx="534870" cy="42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a:solidFill>
                    <a:schemeClr val="tx1"/>
                  </a:solidFill>
                </a:rPr>
                <a:t>25</a:t>
              </a:r>
            </a:p>
          </p:txBody>
        </p:sp>
        <p:sp>
          <p:nvSpPr>
            <p:cNvPr id="15367" name="Rectangle 5"/>
            <p:cNvSpPr>
              <a:spLocks noChangeArrowheads="1"/>
            </p:cNvSpPr>
            <p:nvPr/>
          </p:nvSpPr>
          <p:spPr bwMode="auto">
            <a:xfrm>
              <a:off x="1863725" y="5937250"/>
              <a:ext cx="534870" cy="42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a:solidFill>
                    <a:schemeClr val="tx1"/>
                  </a:solidFill>
                </a:rPr>
                <a:t>50</a:t>
              </a:r>
            </a:p>
          </p:txBody>
        </p:sp>
        <p:sp>
          <p:nvSpPr>
            <p:cNvPr id="15368" name="Rectangle 6"/>
            <p:cNvSpPr>
              <a:spLocks noChangeArrowheads="1"/>
            </p:cNvSpPr>
            <p:nvPr/>
          </p:nvSpPr>
          <p:spPr bwMode="auto">
            <a:xfrm>
              <a:off x="4089400" y="5891213"/>
              <a:ext cx="696373" cy="42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a:solidFill>
                    <a:schemeClr val="tx1"/>
                  </a:solidFill>
                </a:rPr>
                <a:t>250</a:t>
              </a:r>
            </a:p>
          </p:txBody>
        </p:sp>
        <p:sp>
          <p:nvSpPr>
            <p:cNvPr id="15369" name="Rectangle 7"/>
            <p:cNvSpPr>
              <a:spLocks noChangeArrowheads="1"/>
            </p:cNvSpPr>
            <p:nvPr/>
          </p:nvSpPr>
          <p:spPr bwMode="auto">
            <a:xfrm>
              <a:off x="6980238" y="5876925"/>
              <a:ext cx="696373" cy="42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a:solidFill>
                    <a:schemeClr val="tx1"/>
                  </a:solidFill>
                </a:rPr>
                <a:t>400</a:t>
              </a:r>
            </a:p>
          </p:txBody>
        </p:sp>
        <p:sp>
          <p:nvSpPr>
            <p:cNvPr id="15370" name="Rectangle 8"/>
            <p:cNvSpPr>
              <a:spLocks noChangeArrowheads="1"/>
            </p:cNvSpPr>
            <p:nvPr/>
          </p:nvSpPr>
          <p:spPr bwMode="auto">
            <a:xfrm>
              <a:off x="7835900" y="5918200"/>
              <a:ext cx="1215612" cy="48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500" b="1" i="1">
                  <a:solidFill>
                    <a:schemeClr val="tx1"/>
                  </a:solidFill>
                </a:rPr>
                <a:t>Uc (V)</a:t>
              </a:r>
            </a:p>
          </p:txBody>
        </p:sp>
        <p:sp>
          <p:nvSpPr>
            <p:cNvPr id="15371" name="Line 9"/>
            <p:cNvSpPr>
              <a:spLocks noChangeShapeType="1"/>
            </p:cNvSpPr>
            <p:nvPr/>
          </p:nvSpPr>
          <p:spPr bwMode="auto">
            <a:xfrm>
              <a:off x="1065213" y="2278063"/>
              <a:ext cx="0" cy="35861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72" name="Line 10"/>
            <p:cNvSpPr>
              <a:spLocks noChangeShapeType="1"/>
            </p:cNvSpPr>
            <p:nvPr/>
          </p:nvSpPr>
          <p:spPr bwMode="auto">
            <a:xfrm>
              <a:off x="1065213" y="5864225"/>
              <a:ext cx="73739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73" name="Line 11"/>
            <p:cNvSpPr>
              <a:spLocks noChangeShapeType="1"/>
            </p:cNvSpPr>
            <p:nvPr/>
          </p:nvSpPr>
          <p:spPr bwMode="auto">
            <a:xfrm>
              <a:off x="1574800" y="5770563"/>
              <a:ext cx="0" cy="187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74" name="Line 12"/>
            <p:cNvSpPr>
              <a:spLocks noChangeShapeType="1"/>
            </p:cNvSpPr>
            <p:nvPr/>
          </p:nvSpPr>
          <p:spPr bwMode="auto">
            <a:xfrm>
              <a:off x="2087563" y="5770563"/>
              <a:ext cx="0" cy="187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75" name="Line 13"/>
            <p:cNvSpPr>
              <a:spLocks noChangeShapeType="1"/>
            </p:cNvSpPr>
            <p:nvPr/>
          </p:nvSpPr>
          <p:spPr bwMode="auto">
            <a:xfrm>
              <a:off x="4443413" y="5770563"/>
              <a:ext cx="0" cy="187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76" name="Line 14"/>
            <p:cNvSpPr>
              <a:spLocks noChangeShapeType="1"/>
            </p:cNvSpPr>
            <p:nvPr/>
          </p:nvSpPr>
          <p:spPr bwMode="auto">
            <a:xfrm>
              <a:off x="7370763" y="5805488"/>
              <a:ext cx="0" cy="187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9405" name="Freeform 15"/>
            <p:cNvSpPr>
              <a:spLocks/>
            </p:cNvSpPr>
            <p:nvPr/>
          </p:nvSpPr>
          <p:spPr bwMode="auto">
            <a:xfrm>
              <a:off x="908051" y="1905000"/>
              <a:ext cx="313002" cy="374650"/>
            </a:xfrm>
            <a:custGeom>
              <a:avLst/>
              <a:gdLst>
                <a:gd name="T0" fmla="*/ 0 w 155"/>
                <a:gd name="T1" fmla="*/ 372899 h 214"/>
                <a:gd name="T2" fmla="*/ 143530 w 155"/>
                <a:gd name="T3" fmla="*/ 0 h 214"/>
                <a:gd name="T4" fmla="*/ 287061 w 155"/>
                <a:gd name="T5" fmla="*/ 372899 h 214"/>
                <a:gd name="T6" fmla="*/ 0 w 155"/>
                <a:gd name="T7" fmla="*/ 372899 h 214"/>
                <a:gd name="T8" fmla="*/ 0 60000 65536"/>
                <a:gd name="T9" fmla="*/ 0 60000 65536"/>
                <a:gd name="T10" fmla="*/ 0 60000 65536"/>
                <a:gd name="T11" fmla="*/ 0 60000 65536"/>
                <a:gd name="T12" fmla="*/ 0 w 155"/>
                <a:gd name="T13" fmla="*/ 0 h 214"/>
                <a:gd name="T14" fmla="*/ 155 w 155"/>
                <a:gd name="T15" fmla="*/ 214 h 214"/>
              </a:gdLst>
              <a:ahLst/>
              <a:cxnLst>
                <a:cxn ang="T8">
                  <a:pos x="T0" y="T1"/>
                </a:cxn>
                <a:cxn ang="T9">
                  <a:pos x="T2" y="T3"/>
                </a:cxn>
                <a:cxn ang="T10">
                  <a:pos x="T4" y="T5"/>
                </a:cxn>
                <a:cxn ang="T11">
                  <a:pos x="T6" y="T7"/>
                </a:cxn>
              </a:cxnLst>
              <a:rect l="T12" t="T13" r="T14" b="T15"/>
              <a:pathLst>
                <a:path w="155" h="214">
                  <a:moveTo>
                    <a:pt x="0" y="213"/>
                  </a:moveTo>
                  <a:lnTo>
                    <a:pt x="77" y="0"/>
                  </a:lnTo>
                  <a:lnTo>
                    <a:pt x="154" y="213"/>
                  </a:lnTo>
                  <a:lnTo>
                    <a:pt x="0" y="213"/>
                  </a:lnTo>
                </a:path>
              </a:pathLst>
            </a:custGeom>
            <a:solidFill>
              <a:schemeClr val="accent1"/>
            </a:solidFill>
            <a:ln w="12700" cap="rnd">
              <a:solidFill>
                <a:schemeClr val="tx1"/>
              </a:solidFill>
              <a:round/>
              <a:headEnd/>
              <a:tailEnd/>
            </a:ln>
            <a:effectLst>
              <a:innerShdw blurRad="114300">
                <a:prstClr val="black"/>
              </a:innerShdw>
            </a:effectLst>
          </p:spPr>
          <p:txBody>
            <a:bodyPr/>
            <a:lstStyle/>
            <a:p>
              <a:pPr>
                <a:defRPr/>
              </a:pPr>
              <a:endParaRPr lang="fr-FR">
                <a:latin typeface="Arial" pitchFamily="34" charset="0"/>
              </a:endParaRPr>
            </a:p>
          </p:txBody>
        </p:sp>
        <p:sp>
          <p:nvSpPr>
            <p:cNvPr id="59406" name="Freeform 16"/>
            <p:cNvSpPr>
              <a:spLocks/>
            </p:cNvSpPr>
            <p:nvPr/>
          </p:nvSpPr>
          <p:spPr bwMode="auto">
            <a:xfrm>
              <a:off x="8304875" y="5724525"/>
              <a:ext cx="412750" cy="279400"/>
            </a:xfrm>
            <a:custGeom>
              <a:avLst/>
              <a:gdLst>
                <a:gd name="T0" fmla="*/ 0 w 205"/>
                <a:gd name="T1" fmla="*/ 0 h 160"/>
                <a:gd name="T2" fmla="*/ 379141 w 205"/>
                <a:gd name="T3" fmla="*/ 139700 h 160"/>
                <a:gd name="T4" fmla="*/ 0 w 205"/>
                <a:gd name="T5" fmla="*/ 277654 h 160"/>
                <a:gd name="T6" fmla="*/ 0 w 205"/>
                <a:gd name="T7" fmla="*/ 0 h 160"/>
                <a:gd name="T8" fmla="*/ 0 60000 65536"/>
                <a:gd name="T9" fmla="*/ 0 60000 65536"/>
                <a:gd name="T10" fmla="*/ 0 60000 65536"/>
                <a:gd name="T11" fmla="*/ 0 60000 65536"/>
                <a:gd name="T12" fmla="*/ 0 w 205"/>
                <a:gd name="T13" fmla="*/ 0 h 160"/>
                <a:gd name="T14" fmla="*/ 205 w 205"/>
                <a:gd name="T15" fmla="*/ 160 h 160"/>
              </a:gdLst>
              <a:ahLst/>
              <a:cxnLst>
                <a:cxn ang="T8">
                  <a:pos x="T0" y="T1"/>
                </a:cxn>
                <a:cxn ang="T9">
                  <a:pos x="T2" y="T3"/>
                </a:cxn>
                <a:cxn ang="T10">
                  <a:pos x="T4" y="T5"/>
                </a:cxn>
                <a:cxn ang="T11">
                  <a:pos x="T6" y="T7"/>
                </a:cxn>
              </a:cxnLst>
              <a:rect l="T12" t="T13" r="T14" b="T15"/>
              <a:pathLst>
                <a:path w="205" h="160">
                  <a:moveTo>
                    <a:pt x="0" y="0"/>
                  </a:moveTo>
                  <a:lnTo>
                    <a:pt x="204" y="80"/>
                  </a:lnTo>
                  <a:lnTo>
                    <a:pt x="0" y="159"/>
                  </a:lnTo>
                  <a:lnTo>
                    <a:pt x="0" y="0"/>
                  </a:lnTo>
                </a:path>
              </a:pathLst>
            </a:custGeom>
            <a:solidFill>
              <a:schemeClr val="accent1"/>
            </a:solidFill>
            <a:ln w="12700" cap="rnd">
              <a:solidFill>
                <a:schemeClr val="tx1"/>
              </a:solidFill>
              <a:round/>
              <a:headEnd/>
              <a:tailEnd/>
            </a:ln>
            <a:effectLst>
              <a:innerShdw blurRad="114300">
                <a:prstClr val="black"/>
              </a:innerShdw>
            </a:effectLst>
          </p:spPr>
          <p:txBody>
            <a:bodyPr/>
            <a:lstStyle/>
            <a:p>
              <a:pPr>
                <a:defRPr/>
              </a:pPr>
              <a:endParaRPr lang="fr-FR">
                <a:latin typeface="Arial" pitchFamily="34" charset="0"/>
              </a:endParaRPr>
            </a:p>
          </p:txBody>
        </p:sp>
        <p:sp>
          <p:nvSpPr>
            <p:cNvPr id="15383" name="Line 17"/>
            <p:cNvSpPr>
              <a:spLocks noChangeShapeType="1"/>
            </p:cNvSpPr>
            <p:nvPr/>
          </p:nvSpPr>
          <p:spPr bwMode="auto">
            <a:xfrm>
              <a:off x="942975" y="5222875"/>
              <a:ext cx="203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84" name="Line 18"/>
            <p:cNvSpPr>
              <a:spLocks noChangeShapeType="1"/>
            </p:cNvSpPr>
            <p:nvPr/>
          </p:nvSpPr>
          <p:spPr bwMode="auto">
            <a:xfrm>
              <a:off x="942975" y="4572000"/>
              <a:ext cx="203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85" name="Line 19"/>
            <p:cNvSpPr>
              <a:spLocks noChangeShapeType="1"/>
            </p:cNvSpPr>
            <p:nvPr/>
          </p:nvSpPr>
          <p:spPr bwMode="auto">
            <a:xfrm>
              <a:off x="942975" y="3919538"/>
              <a:ext cx="203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86" name="Line 20"/>
            <p:cNvSpPr>
              <a:spLocks noChangeShapeType="1"/>
            </p:cNvSpPr>
            <p:nvPr/>
          </p:nvSpPr>
          <p:spPr bwMode="auto">
            <a:xfrm>
              <a:off x="942975" y="3360738"/>
              <a:ext cx="203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5387" name="Line 21"/>
            <p:cNvSpPr>
              <a:spLocks noChangeShapeType="1"/>
            </p:cNvSpPr>
            <p:nvPr/>
          </p:nvSpPr>
          <p:spPr bwMode="auto">
            <a:xfrm>
              <a:off x="942975" y="2708275"/>
              <a:ext cx="203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9412" name="Arc 22"/>
            <p:cNvSpPr>
              <a:spLocks/>
            </p:cNvSpPr>
            <p:nvPr/>
          </p:nvSpPr>
          <p:spPr bwMode="auto">
            <a:xfrm>
              <a:off x="1578769" y="5211764"/>
              <a:ext cx="6456098" cy="560387"/>
            </a:xfrm>
            <a:custGeom>
              <a:avLst/>
              <a:gdLst>
                <a:gd name="T0" fmla="*/ 1643696000 w 21600"/>
                <a:gd name="T1" fmla="*/ 14492967 h 21668"/>
                <a:gd name="T2" fmla="*/ 0 w 21600"/>
                <a:gd name="T3" fmla="*/ 0 h 21668"/>
                <a:gd name="T4" fmla="*/ 1644227938 w 21600"/>
                <a:gd name="T5" fmla="*/ 45492 h 21668"/>
                <a:gd name="T6" fmla="*/ 0 60000 65536"/>
                <a:gd name="T7" fmla="*/ 0 60000 65536"/>
                <a:gd name="T8" fmla="*/ 0 60000 65536"/>
                <a:gd name="T9" fmla="*/ 0 w 21600"/>
                <a:gd name="T10" fmla="*/ 0 h 21668"/>
                <a:gd name="T11" fmla="*/ 21600 w 21600"/>
                <a:gd name="T12" fmla="*/ 21668 h 21668"/>
              </a:gdLst>
              <a:ahLst/>
              <a:cxnLst>
                <a:cxn ang="T6">
                  <a:pos x="T0" y="T1"/>
                </a:cxn>
                <a:cxn ang="T7">
                  <a:pos x="T2" y="T3"/>
                </a:cxn>
                <a:cxn ang="T8">
                  <a:pos x="T4" y="T5"/>
                </a:cxn>
              </a:cxnLst>
              <a:rect l="T9" t="T10" r="T11" b="T12"/>
              <a:pathLst>
                <a:path w="21600" h="21668" fill="none" extrusionOk="0">
                  <a:moveTo>
                    <a:pt x="21593" y="21667"/>
                  </a:moveTo>
                  <a:cubicBezTo>
                    <a:pt x="9666" y="21664"/>
                    <a:pt x="0" y="11994"/>
                    <a:pt x="0" y="68"/>
                  </a:cubicBezTo>
                  <a:cubicBezTo>
                    <a:pt x="-1" y="45"/>
                    <a:pt x="0" y="22"/>
                    <a:pt x="0" y="0"/>
                  </a:cubicBezTo>
                </a:path>
                <a:path w="21600" h="21668" stroke="0" extrusionOk="0">
                  <a:moveTo>
                    <a:pt x="21593" y="21667"/>
                  </a:moveTo>
                  <a:cubicBezTo>
                    <a:pt x="9666" y="21664"/>
                    <a:pt x="0" y="11994"/>
                    <a:pt x="0" y="68"/>
                  </a:cubicBezTo>
                  <a:cubicBezTo>
                    <a:pt x="-1" y="45"/>
                    <a:pt x="0" y="22"/>
                    <a:pt x="0" y="0"/>
                  </a:cubicBezTo>
                  <a:lnTo>
                    <a:pt x="21600" y="68"/>
                  </a:lnTo>
                  <a:close/>
                </a:path>
              </a:pathLst>
            </a:custGeom>
            <a:noFill/>
            <a:ln w="38100" cap="rnd">
              <a:solidFill>
                <a:srgbClr val="CC99FF"/>
              </a:solidFill>
              <a:round/>
              <a:headEnd/>
              <a:tailEnd/>
            </a:ln>
            <a:effectLst>
              <a:innerShdw blurRad="114300">
                <a:prstClr val="black"/>
              </a:innerShdw>
            </a:effectLst>
          </p:spPr>
          <p:txBody>
            <a:bodyPr/>
            <a:lstStyle/>
            <a:p>
              <a:pPr>
                <a:defRPr/>
              </a:pPr>
              <a:endParaRPr lang="fr-FR">
                <a:latin typeface="Arial" pitchFamily="34" charset="0"/>
              </a:endParaRPr>
            </a:p>
          </p:txBody>
        </p:sp>
        <p:sp>
          <p:nvSpPr>
            <p:cNvPr id="59413" name="Arc 23"/>
            <p:cNvSpPr>
              <a:spLocks/>
            </p:cNvSpPr>
            <p:nvPr/>
          </p:nvSpPr>
          <p:spPr bwMode="auto">
            <a:xfrm>
              <a:off x="1680237" y="3721101"/>
              <a:ext cx="6354630" cy="1679575"/>
            </a:xfrm>
            <a:custGeom>
              <a:avLst/>
              <a:gdLst>
                <a:gd name="T0" fmla="*/ 1592434315 w 21600"/>
                <a:gd name="T1" fmla="*/ 130461638 h 21623"/>
                <a:gd name="T2" fmla="*/ 0 w 21600"/>
                <a:gd name="T3" fmla="*/ 0 h 21623"/>
                <a:gd name="T4" fmla="*/ 1592951375 w 21600"/>
                <a:gd name="T5" fmla="*/ 138806 h 21623"/>
                <a:gd name="T6" fmla="*/ 0 60000 65536"/>
                <a:gd name="T7" fmla="*/ 0 60000 65536"/>
                <a:gd name="T8" fmla="*/ 0 60000 65536"/>
                <a:gd name="T9" fmla="*/ 0 w 21600"/>
                <a:gd name="T10" fmla="*/ 0 h 21623"/>
                <a:gd name="T11" fmla="*/ 21600 w 21600"/>
                <a:gd name="T12" fmla="*/ 21623 h 21623"/>
              </a:gdLst>
              <a:ahLst/>
              <a:cxnLst>
                <a:cxn ang="T6">
                  <a:pos x="T0" y="T1"/>
                </a:cxn>
                <a:cxn ang="T7">
                  <a:pos x="T2" y="T3"/>
                </a:cxn>
                <a:cxn ang="T8">
                  <a:pos x="T4" y="T5"/>
                </a:cxn>
              </a:cxnLst>
              <a:rect l="T9" t="T10" r="T11" b="T12"/>
              <a:pathLst>
                <a:path w="21600" h="21623" fill="none" extrusionOk="0">
                  <a:moveTo>
                    <a:pt x="21593" y="21622"/>
                  </a:moveTo>
                  <a:cubicBezTo>
                    <a:pt x="9666" y="21619"/>
                    <a:pt x="0" y="11949"/>
                    <a:pt x="0" y="23"/>
                  </a:cubicBezTo>
                  <a:cubicBezTo>
                    <a:pt x="-1" y="15"/>
                    <a:pt x="0" y="7"/>
                    <a:pt x="0" y="0"/>
                  </a:cubicBezTo>
                </a:path>
                <a:path w="21600" h="21623" stroke="0" extrusionOk="0">
                  <a:moveTo>
                    <a:pt x="21593" y="21622"/>
                  </a:moveTo>
                  <a:cubicBezTo>
                    <a:pt x="9666" y="21619"/>
                    <a:pt x="0" y="11949"/>
                    <a:pt x="0" y="23"/>
                  </a:cubicBezTo>
                  <a:cubicBezTo>
                    <a:pt x="-1" y="15"/>
                    <a:pt x="0" y="7"/>
                    <a:pt x="0" y="0"/>
                  </a:cubicBezTo>
                  <a:lnTo>
                    <a:pt x="21600" y="23"/>
                  </a:lnTo>
                  <a:close/>
                </a:path>
              </a:pathLst>
            </a:custGeom>
            <a:noFill/>
            <a:ln w="38100" cap="rnd">
              <a:solidFill>
                <a:schemeClr val="accent1"/>
              </a:solidFill>
              <a:round/>
              <a:headEnd/>
              <a:tailEnd/>
            </a:ln>
            <a:effectLst>
              <a:innerShdw blurRad="114300">
                <a:prstClr val="black"/>
              </a:innerShdw>
            </a:effectLst>
          </p:spPr>
          <p:txBody>
            <a:bodyPr/>
            <a:lstStyle/>
            <a:p>
              <a:pPr>
                <a:defRPr/>
              </a:pPr>
              <a:endParaRPr lang="fr-FR">
                <a:latin typeface="Arial" pitchFamily="34" charset="0"/>
              </a:endParaRPr>
            </a:p>
          </p:txBody>
        </p:sp>
        <p:sp>
          <p:nvSpPr>
            <p:cNvPr id="59414" name="Arc 24"/>
            <p:cNvSpPr>
              <a:spLocks/>
            </p:cNvSpPr>
            <p:nvPr/>
          </p:nvSpPr>
          <p:spPr bwMode="auto">
            <a:xfrm>
              <a:off x="1578769" y="2789239"/>
              <a:ext cx="6456098" cy="2422525"/>
            </a:xfrm>
            <a:custGeom>
              <a:avLst/>
              <a:gdLst>
                <a:gd name="T0" fmla="*/ 1643696000 w 21600"/>
                <a:gd name="T1" fmla="*/ 271695614 h 21600"/>
                <a:gd name="T2" fmla="*/ 0 w 21600"/>
                <a:gd name="T3" fmla="*/ 0 h 21600"/>
                <a:gd name="T4" fmla="*/ 164422793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3" y="21599"/>
                  </a:moveTo>
                  <a:cubicBezTo>
                    <a:pt x="9666" y="21596"/>
                    <a:pt x="0" y="11926"/>
                    <a:pt x="0" y="0"/>
                  </a:cubicBezTo>
                </a:path>
                <a:path w="21600" h="21600" stroke="0" extrusionOk="0">
                  <a:moveTo>
                    <a:pt x="21593" y="21599"/>
                  </a:moveTo>
                  <a:cubicBezTo>
                    <a:pt x="9666" y="21596"/>
                    <a:pt x="0" y="11926"/>
                    <a:pt x="0" y="0"/>
                  </a:cubicBezTo>
                  <a:lnTo>
                    <a:pt x="21600" y="0"/>
                  </a:lnTo>
                  <a:close/>
                </a:path>
              </a:pathLst>
            </a:custGeom>
            <a:noFill/>
            <a:ln w="38100" cap="rnd">
              <a:solidFill>
                <a:schemeClr val="accent2"/>
              </a:solidFill>
              <a:round/>
              <a:headEnd/>
              <a:tailEnd/>
            </a:ln>
            <a:effectLst>
              <a:innerShdw blurRad="114300">
                <a:prstClr val="black"/>
              </a:innerShdw>
            </a:effectLst>
          </p:spPr>
          <p:txBody>
            <a:bodyPr/>
            <a:lstStyle/>
            <a:p>
              <a:pPr>
                <a:defRPr/>
              </a:pPr>
              <a:endParaRPr lang="fr-FR">
                <a:latin typeface="Arial" pitchFamily="34" charset="0"/>
              </a:endParaRPr>
            </a:p>
          </p:txBody>
        </p:sp>
        <p:sp>
          <p:nvSpPr>
            <p:cNvPr id="59415" name="Arc 25"/>
            <p:cNvSpPr>
              <a:spLocks/>
            </p:cNvSpPr>
            <p:nvPr/>
          </p:nvSpPr>
          <p:spPr bwMode="auto">
            <a:xfrm>
              <a:off x="1599406" y="4724400"/>
              <a:ext cx="6557566" cy="838200"/>
            </a:xfrm>
            <a:custGeom>
              <a:avLst/>
              <a:gdLst>
                <a:gd name="T0" fmla="*/ 1695768623 w 21600"/>
                <a:gd name="T1" fmla="*/ 32459191 h 21645"/>
                <a:gd name="T2" fmla="*/ 0 w 21600"/>
                <a:gd name="T3" fmla="*/ 0 h 21645"/>
                <a:gd name="T4" fmla="*/ 1696317889 w 21600"/>
                <a:gd name="T5" fmla="*/ 67497 h 21645"/>
                <a:gd name="T6" fmla="*/ 0 60000 65536"/>
                <a:gd name="T7" fmla="*/ 0 60000 65536"/>
                <a:gd name="T8" fmla="*/ 0 60000 65536"/>
                <a:gd name="T9" fmla="*/ 0 w 21600"/>
                <a:gd name="T10" fmla="*/ 0 h 21645"/>
                <a:gd name="T11" fmla="*/ 21600 w 21600"/>
                <a:gd name="T12" fmla="*/ 21645 h 21645"/>
              </a:gdLst>
              <a:ahLst/>
              <a:cxnLst>
                <a:cxn ang="T6">
                  <a:pos x="T0" y="T1"/>
                </a:cxn>
                <a:cxn ang="T7">
                  <a:pos x="T2" y="T3"/>
                </a:cxn>
                <a:cxn ang="T8">
                  <a:pos x="T4" y="T5"/>
                </a:cxn>
              </a:cxnLst>
              <a:rect l="T9" t="T10" r="T11" b="T12"/>
              <a:pathLst>
                <a:path w="21600" h="21645" fill="none" extrusionOk="0">
                  <a:moveTo>
                    <a:pt x="21593" y="21644"/>
                  </a:moveTo>
                  <a:cubicBezTo>
                    <a:pt x="9666" y="21641"/>
                    <a:pt x="0" y="11971"/>
                    <a:pt x="0" y="45"/>
                  </a:cubicBezTo>
                  <a:cubicBezTo>
                    <a:pt x="-1" y="30"/>
                    <a:pt x="0" y="15"/>
                    <a:pt x="0" y="0"/>
                  </a:cubicBezTo>
                </a:path>
                <a:path w="21600" h="21645" stroke="0" extrusionOk="0">
                  <a:moveTo>
                    <a:pt x="21593" y="21644"/>
                  </a:moveTo>
                  <a:cubicBezTo>
                    <a:pt x="9666" y="21641"/>
                    <a:pt x="0" y="11971"/>
                    <a:pt x="0" y="45"/>
                  </a:cubicBezTo>
                  <a:cubicBezTo>
                    <a:pt x="-1" y="30"/>
                    <a:pt x="0" y="15"/>
                    <a:pt x="0" y="0"/>
                  </a:cubicBezTo>
                  <a:lnTo>
                    <a:pt x="21600" y="45"/>
                  </a:lnTo>
                  <a:close/>
                </a:path>
              </a:pathLst>
            </a:custGeom>
            <a:noFill/>
            <a:ln w="38100" cap="rnd">
              <a:solidFill>
                <a:srgbClr val="FF0000"/>
              </a:solidFill>
              <a:round/>
              <a:headEnd/>
              <a:tailEnd/>
            </a:ln>
            <a:effectLst>
              <a:innerShdw blurRad="114300">
                <a:prstClr val="black"/>
              </a:innerShdw>
            </a:effectLst>
          </p:spPr>
          <p:txBody>
            <a:bodyPr/>
            <a:lstStyle/>
            <a:p>
              <a:pPr>
                <a:defRPr/>
              </a:pPr>
              <a:endParaRPr lang="fr-FR">
                <a:latin typeface="Arial" pitchFamily="34" charset="0"/>
              </a:endParaRPr>
            </a:p>
          </p:txBody>
        </p:sp>
        <p:grpSp>
          <p:nvGrpSpPr>
            <p:cNvPr id="15400" name="Groupe 43"/>
            <p:cNvGrpSpPr>
              <a:grpSpLocks/>
            </p:cNvGrpSpPr>
            <p:nvPr/>
          </p:nvGrpSpPr>
          <p:grpSpPr bwMode="auto">
            <a:xfrm>
              <a:off x="3309939" y="2397131"/>
              <a:ext cx="2732659" cy="1763223"/>
              <a:chOff x="4555729" y="2468563"/>
              <a:chExt cx="2839508" cy="1837238"/>
            </a:xfrm>
          </p:grpSpPr>
          <p:sp>
            <p:nvSpPr>
              <p:cNvPr id="59416" name="Rectangle 26"/>
              <p:cNvSpPr>
                <a:spLocks noChangeArrowheads="1"/>
              </p:cNvSpPr>
              <p:nvPr/>
            </p:nvSpPr>
            <p:spPr bwMode="auto">
              <a:xfrm>
                <a:off x="4555729" y="2611439"/>
                <a:ext cx="187457" cy="173037"/>
              </a:xfrm>
              <a:prstGeom prst="rect">
                <a:avLst/>
              </a:prstGeom>
              <a:solidFill>
                <a:schemeClr val="accent2"/>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fr-FR">
                  <a:latin typeface="Arial" pitchFamily="34" charset="0"/>
                </a:endParaRPr>
              </a:p>
            </p:txBody>
          </p:sp>
          <p:sp>
            <p:nvSpPr>
              <p:cNvPr id="59417" name="Rectangle 27"/>
              <p:cNvSpPr>
                <a:spLocks noChangeArrowheads="1"/>
              </p:cNvSpPr>
              <p:nvPr/>
            </p:nvSpPr>
            <p:spPr bwMode="auto">
              <a:xfrm>
                <a:off x="4555729" y="3076575"/>
                <a:ext cx="187457" cy="171450"/>
              </a:xfrm>
              <a:prstGeom prst="rect">
                <a:avLst/>
              </a:prstGeom>
              <a:solidFill>
                <a:schemeClr val="accent1"/>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fr-FR">
                  <a:latin typeface="Arial" pitchFamily="34" charset="0"/>
                </a:endParaRPr>
              </a:p>
            </p:txBody>
          </p:sp>
          <p:sp>
            <p:nvSpPr>
              <p:cNvPr id="59418" name="Rectangle 28"/>
              <p:cNvSpPr>
                <a:spLocks noChangeArrowheads="1"/>
              </p:cNvSpPr>
              <p:nvPr/>
            </p:nvSpPr>
            <p:spPr bwMode="auto">
              <a:xfrm>
                <a:off x="4555729" y="4008439"/>
                <a:ext cx="187457" cy="173037"/>
              </a:xfrm>
              <a:prstGeom prst="rect">
                <a:avLst/>
              </a:prstGeom>
              <a:solidFill>
                <a:srgbClr val="CC99FF"/>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fr-FR">
                  <a:latin typeface="Arial" pitchFamily="34" charset="0"/>
                </a:endParaRPr>
              </a:p>
            </p:txBody>
          </p:sp>
          <p:sp>
            <p:nvSpPr>
              <p:cNvPr id="59419" name="Rectangle 29"/>
              <p:cNvSpPr>
                <a:spLocks noChangeArrowheads="1"/>
              </p:cNvSpPr>
              <p:nvPr/>
            </p:nvSpPr>
            <p:spPr bwMode="auto">
              <a:xfrm>
                <a:off x="4555729" y="3543300"/>
                <a:ext cx="187457" cy="169863"/>
              </a:xfrm>
              <a:prstGeom prst="rect">
                <a:avLst/>
              </a:prstGeom>
              <a:solidFill>
                <a:srgbClr val="FF0000"/>
              </a:solidFill>
              <a:ln w="12700">
                <a:solidFill>
                  <a:schemeClr val="tx1"/>
                </a:solidFill>
                <a:miter lim="800000"/>
                <a:headEnd/>
                <a:tailEnd/>
              </a:ln>
              <a:scene3d>
                <a:camera prst="orthographicFront"/>
                <a:lightRig rig="threePt" dir="t"/>
              </a:scene3d>
              <a:sp3d>
                <a:bevelT/>
              </a:sp3d>
            </p:spPr>
            <p:txBody>
              <a:bodyPr wrap="none" anchor="ctr"/>
              <a:lstStyle/>
              <a:p>
                <a:pPr>
                  <a:defRPr/>
                </a:pPr>
                <a:endParaRPr lang="fr-FR">
                  <a:latin typeface="Arial" pitchFamily="34" charset="0"/>
                </a:endParaRPr>
              </a:p>
            </p:txBody>
          </p:sp>
          <p:sp>
            <p:nvSpPr>
              <p:cNvPr id="15422" name="Rectangle 30"/>
              <p:cNvSpPr>
                <a:spLocks noChangeArrowheads="1"/>
              </p:cNvSpPr>
              <p:nvPr/>
            </p:nvSpPr>
            <p:spPr bwMode="auto">
              <a:xfrm>
                <a:off x="4937523" y="2468563"/>
                <a:ext cx="1885692" cy="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i="1" dirty="0">
                    <a:solidFill>
                      <a:schemeClr val="tx1"/>
                    </a:solidFill>
                  </a:rPr>
                  <a:t>Peau sèche</a:t>
                </a:r>
              </a:p>
            </p:txBody>
          </p:sp>
          <p:sp>
            <p:nvSpPr>
              <p:cNvPr id="15423" name="Rectangle 31"/>
              <p:cNvSpPr>
                <a:spLocks noChangeArrowheads="1"/>
              </p:cNvSpPr>
              <p:nvPr/>
            </p:nvSpPr>
            <p:spPr bwMode="auto">
              <a:xfrm>
                <a:off x="4937522" y="2933700"/>
                <a:ext cx="2107643" cy="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i="1" dirty="0">
                    <a:solidFill>
                      <a:schemeClr val="tx1"/>
                    </a:solidFill>
                  </a:rPr>
                  <a:t>Peau humide</a:t>
                </a:r>
              </a:p>
            </p:txBody>
          </p:sp>
          <p:sp>
            <p:nvSpPr>
              <p:cNvPr id="15424" name="Rectangle 32"/>
              <p:cNvSpPr>
                <a:spLocks noChangeArrowheads="1"/>
              </p:cNvSpPr>
              <p:nvPr/>
            </p:nvSpPr>
            <p:spPr bwMode="auto">
              <a:xfrm>
                <a:off x="4937522" y="3398838"/>
                <a:ext cx="2259221" cy="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i="1">
                    <a:solidFill>
                      <a:schemeClr val="tx1"/>
                    </a:solidFill>
                  </a:rPr>
                  <a:t>Peau mouillée</a:t>
                </a:r>
              </a:p>
            </p:txBody>
          </p:sp>
          <p:sp>
            <p:nvSpPr>
              <p:cNvPr id="15425" name="Rectangle 33"/>
              <p:cNvSpPr>
                <a:spLocks noChangeArrowheads="1"/>
              </p:cNvSpPr>
              <p:nvPr/>
            </p:nvSpPr>
            <p:spPr bwMode="auto">
              <a:xfrm>
                <a:off x="4937523" y="3865563"/>
                <a:ext cx="2457714" cy="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100" b="1" i="1">
                    <a:solidFill>
                      <a:schemeClr val="tx1"/>
                    </a:solidFill>
                  </a:rPr>
                  <a:t>Peau immergée</a:t>
                </a:r>
              </a:p>
            </p:txBody>
          </p:sp>
        </p:grpSp>
        <p:sp>
          <p:nvSpPr>
            <p:cNvPr id="15401" name="Rectangle 34"/>
            <p:cNvSpPr>
              <a:spLocks noChangeArrowheads="1"/>
            </p:cNvSpPr>
            <p:nvPr/>
          </p:nvSpPr>
          <p:spPr bwMode="auto">
            <a:xfrm>
              <a:off x="1485900" y="1905000"/>
              <a:ext cx="1446578" cy="48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6838" tIns="49213" rIns="96838" bIns="49213">
              <a:spAutoFit/>
            </a:bodyPr>
            <a:lstStyle>
              <a:lvl1pPr defTabSz="808038" eaLnBrk="0" hangingPunct="0">
                <a:defRPr>
                  <a:solidFill>
                    <a:schemeClr val="bg2"/>
                  </a:solidFill>
                  <a:latin typeface="Arial" charset="0"/>
                </a:defRPr>
              </a:lvl1pPr>
              <a:lvl2pPr marL="742950" indent="-285750" defTabSz="808038" eaLnBrk="0" hangingPunct="0">
                <a:defRPr>
                  <a:solidFill>
                    <a:schemeClr val="bg2"/>
                  </a:solidFill>
                  <a:latin typeface="Arial" charset="0"/>
                </a:defRPr>
              </a:lvl2pPr>
              <a:lvl3pPr marL="1143000" indent="-228600" defTabSz="808038" eaLnBrk="0" hangingPunct="0">
                <a:defRPr>
                  <a:solidFill>
                    <a:schemeClr val="bg2"/>
                  </a:solidFill>
                  <a:latin typeface="Arial" charset="0"/>
                </a:defRPr>
              </a:lvl3pPr>
              <a:lvl4pPr marL="1600200" indent="-228600" defTabSz="808038" eaLnBrk="0" hangingPunct="0">
                <a:defRPr>
                  <a:solidFill>
                    <a:schemeClr val="bg2"/>
                  </a:solidFill>
                  <a:latin typeface="Arial" charset="0"/>
                </a:defRPr>
              </a:lvl4pPr>
              <a:lvl5pPr marL="2057400" indent="-228600" defTabSz="808038" eaLnBrk="0" hangingPunct="0">
                <a:defRPr>
                  <a:solidFill>
                    <a:schemeClr val="bg2"/>
                  </a:solidFill>
                  <a:latin typeface="Arial" charset="0"/>
                </a:defRPr>
              </a:lvl5pPr>
              <a:lvl6pPr marL="2514600" indent="-228600" defTabSz="808038" eaLnBrk="0" fontAlgn="base" hangingPunct="0">
                <a:spcBef>
                  <a:spcPct val="0"/>
                </a:spcBef>
                <a:spcAft>
                  <a:spcPct val="0"/>
                </a:spcAft>
                <a:defRPr>
                  <a:solidFill>
                    <a:schemeClr val="bg2"/>
                  </a:solidFill>
                  <a:latin typeface="Arial" charset="0"/>
                </a:defRPr>
              </a:lvl6pPr>
              <a:lvl7pPr marL="2971800" indent="-228600" defTabSz="808038" eaLnBrk="0" fontAlgn="base" hangingPunct="0">
                <a:spcBef>
                  <a:spcPct val="0"/>
                </a:spcBef>
                <a:spcAft>
                  <a:spcPct val="0"/>
                </a:spcAft>
                <a:defRPr>
                  <a:solidFill>
                    <a:schemeClr val="bg2"/>
                  </a:solidFill>
                  <a:latin typeface="Arial" charset="0"/>
                </a:defRPr>
              </a:lvl7pPr>
              <a:lvl8pPr marL="3429000" indent="-228600" defTabSz="808038" eaLnBrk="0" fontAlgn="base" hangingPunct="0">
                <a:spcBef>
                  <a:spcPct val="0"/>
                </a:spcBef>
                <a:spcAft>
                  <a:spcPct val="0"/>
                </a:spcAft>
                <a:defRPr>
                  <a:solidFill>
                    <a:schemeClr val="bg2"/>
                  </a:solidFill>
                  <a:latin typeface="Arial" charset="0"/>
                </a:defRPr>
              </a:lvl8pPr>
              <a:lvl9pPr marL="3886200" indent="-228600" defTabSz="808038" eaLnBrk="0" fontAlgn="base" hangingPunct="0">
                <a:spcBef>
                  <a:spcPct val="0"/>
                </a:spcBef>
                <a:spcAft>
                  <a:spcPct val="0"/>
                </a:spcAft>
                <a:defRPr>
                  <a:solidFill>
                    <a:schemeClr val="bg2"/>
                  </a:solidFill>
                  <a:latin typeface="Arial" charset="0"/>
                </a:defRPr>
              </a:lvl9pPr>
            </a:lstStyle>
            <a:p>
              <a:r>
                <a:rPr lang="fr-FR" altLang="fr-FR" sz="2500" b="1" i="1" dirty="0">
                  <a:solidFill>
                    <a:schemeClr val="tx1"/>
                  </a:solidFill>
                </a:rPr>
                <a:t>R ( k</a:t>
              </a:r>
              <a:r>
                <a:rPr lang="fr-FR" altLang="fr-FR" sz="2500" b="1" i="1" dirty="0">
                  <a:solidFill>
                    <a:schemeClr val="tx1"/>
                  </a:solidFill>
                  <a:latin typeface="Symbol" pitchFamily="18" charset="2"/>
                </a:rPr>
                <a:t>W</a:t>
              </a:r>
              <a:r>
                <a:rPr lang="fr-FR" altLang="fr-FR" sz="2500" b="1" i="1" dirty="0">
                  <a:solidFill>
                    <a:schemeClr val="tx1"/>
                  </a:solidFill>
                </a:rPr>
                <a:t> )</a:t>
              </a:r>
            </a:p>
          </p:txBody>
        </p:sp>
        <p:sp>
          <p:nvSpPr>
            <p:cNvPr id="15402" name="Text Box 36"/>
            <p:cNvSpPr txBox="1">
              <a:spLocks noChangeArrowheads="1"/>
            </p:cNvSpPr>
            <p:nvPr/>
          </p:nvSpPr>
          <p:spPr bwMode="auto">
            <a:xfrm>
              <a:off x="561975" y="4889500"/>
              <a:ext cx="338981" cy="36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b="1" dirty="0">
                  <a:solidFill>
                    <a:schemeClr val="tx1"/>
                  </a:solidFill>
                </a:rPr>
                <a:t>1</a:t>
              </a:r>
            </a:p>
          </p:txBody>
        </p:sp>
        <p:sp>
          <p:nvSpPr>
            <p:cNvPr id="15403" name="Text Box 37"/>
            <p:cNvSpPr txBox="1">
              <a:spLocks noChangeArrowheads="1"/>
            </p:cNvSpPr>
            <p:nvPr/>
          </p:nvSpPr>
          <p:spPr bwMode="auto">
            <a:xfrm>
              <a:off x="584200" y="4292600"/>
              <a:ext cx="338981" cy="36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b="1">
                  <a:solidFill>
                    <a:schemeClr val="tx1"/>
                  </a:solidFill>
                </a:rPr>
                <a:t>2</a:t>
              </a:r>
            </a:p>
          </p:txBody>
        </p:sp>
        <p:sp>
          <p:nvSpPr>
            <p:cNvPr id="15404" name="Text Box 38"/>
            <p:cNvSpPr txBox="1">
              <a:spLocks noChangeArrowheads="1"/>
            </p:cNvSpPr>
            <p:nvPr/>
          </p:nvSpPr>
          <p:spPr bwMode="auto">
            <a:xfrm>
              <a:off x="584200" y="3644900"/>
              <a:ext cx="338981" cy="36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b="1">
                  <a:solidFill>
                    <a:schemeClr val="tx1"/>
                  </a:solidFill>
                </a:rPr>
                <a:t>3</a:t>
              </a:r>
            </a:p>
          </p:txBody>
        </p:sp>
        <p:sp>
          <p:nvSpPr>
            <p:cNvPr id="15405" name="Text Box 39"/>
            <p:cNvSpPr txBox="1">
              <a:spLocks noChangeArrowheads="1"/>
            </p:cNvSpPr>
            <p:nvPr/>
          </p:nvSpPr>
          <p:spPr bwMode="auto">
            <a:xfrm>
              <a:off x="584200" y="3068638"/>
              <a:ext cx="338981" cy="36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b="1">
                  <a:solidFill>
                    <a:schemeClr val="tx1"/>
                  </a:solidFill>
                </a:rPr>
                <a:t>4</a:t>
              </a:r>
            </a:p>
          </p:txBody>
        </p:sp>
        <p:sp>
          <p:nvSpPr>
            <p:cNvPr id="15406" name="Text Box 40"/>
            <p:cNvSpPr txBox="1">
              <a:spLocks noChangeArrowheads="1"/>
            </p:cNvSpPr>
            <p:nvPr/>
          </p:nvSpPr>
          <p:spPr bwMode="auto">
            <a:xfrm>
              <a:off x="584200" y="2492375"/>
              <a:ext cx="338981" cy="36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r>
                <a:rPr lang="fr-FR" altLang="fr-FR" b="1" dirty="0">
                  <a:solidFill>
                    <a:schemeClr val="tx1"/>
                  </a:solidFill>
                </a:rPr>
                <a:t>5</a:t>
              </a:r>
            </a:p>
          </p:txBody>
        </p:sp>
      </p:grpSp>
      <p:sp>
        <p:nvSpPr>
          <p:cNvPr id="2" name="Espace réservé du numéro de diapositive 1"/>
          <p:cNvSpPr>
            <a:spLocks noGrp="1"/>
          </p:cNvSpPr>
          <p:nvPr>
            <p:ph type="sldNum" sz="quarter" idx="13"/>
          </p:nvPr>
        </p:nvSpPr>
        <p:spPr/>
        <p:txBody>
          <a:bodyPr/>
          <a:lstStyle/>
          <a:p>
            <a:fld id="{4B41F4E5-7CB7-418E-AF64-5D721375771F}" type="slidenum">
              <a:rPr lang="fr-FR" smtClean="0"/>
              <a:pPr/>
              <a:t>13</a:t>
            </a:fld>
            <a:endParaRPr lang="fr-FR"/>
          </a:p>
        </p:txBody>
      </p:sp>
    </p:spTree>
    <p:extLst>
      <p:ext uri="{BB962C8B-B14F-4D97-AF65-F5344CB8AC3E}">
        <p14:creationId xmlns:p14="http://schemas.microsoft.com/office/powerpoint/2010/main" xmlns="" val="17074076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9"/>
          <p:cNvSpPr>
            <a:spLocks noGrp="1" noChangeArrowheads="1"/>
          </p:cNvSpPr>
          <p:nvPr>
            <p:ph type="title"/>
          </p:nvPr>
        </p:nvSpPr>
        <p:spPr>
          <a:xfrm>
            <a:off x="118582" y="14282"/>
            <a:ext cx="8744064" cy="1143000"/>
          </a:xfrm>
        </p:spPr>
        <p:txBody>
          <a:bodyPr/>
          <a:lstStyle/>
          <a:p>
            <a:pPr eaLnBrk="1" hangingPunct="1"/>
            <a:r>
              <a:rPr lang="fr-FR" altLang="fr-FR" dirty="0" smtClean="0"/>
              <a:t>Les domaines de tension et risque électrique</a:t>
            </a:r>
          </a:p>
        </p:txBody>
      </p:sp>
      <p:sp>
        <p:nvSpPr>
          <p:cNvPr id="17411" name="ZoneTexte 4"/>
          <p:cNvSpPr txBox="1">
            <a:spLocks noChangeArrowheads="1"/>
          </p:cNvSpPr>
          <p:nvPr/>
        </p:nvSpPr>
        <p:spPr bwMode="auto">
          <a:xfrm>
            <a:off x="5219701" y="2143126"/>
            <a:ext cx="3642946" cy="6461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fr-FR" dirty="0"/>
              <a:t>Electrisation par amorçage</a:t>
            </a:r>
          </a:p>
          <a:p>
            <a:pPr>
              <a:defRPr/>
            </a:pPr>
            <a:r>
              <a:rPr lang="fr-FR" dirty="0">
                <a:solidFill>
                  <a:srgbClr val="0070C0"/>
                </a:solidFill>
              </a:rPr>
              <a:t>Protection par distance</a:t>
            </a:r>
          </a:p>
        </p:txBody>
      </p:sp>
      <p:sp>
        <p:nvSpPr>
          <p:cNvPr id="17412" name="ZoneTexte 5"/>
          <p:cNvSpPr txBox="1">
            <a:spLocks noChangeArrowheads="1"/>
          </p:cNvSpPr>
          <p:nvPr/>
        </p:nvSpPr>
        <p:spPr bwMode="auto">
          <a:xfrm>
            <a:off x="5219701" y="3214688"/>
            <a:ext cx="3642946" cy="6461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fr-FR" dirty="0"/>
              <a:t>Electrisation par amorçage</a:t>
            </a:r>
          </a:p>
          <a:p>
            <a:pPr>
              <a:defRPr/>
            </a:pPr>
            <a:r>
              <a:rPr lang="fr-FR" dirty="0">
                <a:solidFill>
                  <a:srgbClr val="0070C0"/>
                </a:solidFill>
              </a:rPr>
              <a:t>protection par EPC/EPI</a:t>
            </a:r>
          </a:p>
        </p:txBody>
      </p:sp>
      <p:sp>
        <p:nvSpPr>
          <p:cNvPr id="17413" name="ZoneTexte 6"/>
          <p:cNvSpPr txBox="1">
            <a:spLocks noChangeArrowheads="1"/>
          </p:cNvSpPr>
          <p:nvPr/>
        </p:nvSpPr>
        <p:spPr bwMode="auto">
          <a:xfrm>
            <a:off x="5231424" y="4354513"/>
            <a:ext cx="3642946" cy="6461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fr-FR" dirty="0"/>
              <a:t>Electrisation par contact</a:t>
            </a:r>
          </a:p>
          <a:p>
            <a:pPr>
              <a:defRPr/>
            </a:pPr>
            <a:r>
              <a:rPr lang="fr-FR" dirty="0">
                <a:solidFill>
                  <a:srgbClr val="0070C0"/>
                </a:solidFill>
              </a:rPr>
              <a:t>protection par EPC/EPI</a:t>
            </a:r>
          </a:p>
        </p:txBody>
      </p:sp>
      <p:sp>
        <p:nvSpPr>
          <p:cNvPr id="17414" name="ZoneTexte 7"/>
          <p:cNvSpPr txBox="1">
            <a:spLocks noChangeArrowheads="1"/>
          </p:cNvSpPr>
          <p:nvPr/>
        </p:nvSpPr>
        <p:spPr bwMode="auto">
          <a:xfrm>
            <a:off x="5219701" y="5429251"/>
            <a:ext cx="3642946" cy="923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fr-FR" dirty="0"/>
              <a:t>Pas d’électrisation sauf si défaillance de l’installation</a:t>
            </a:r>
          </a:p>
          <a:p>
            <a:pPr>
              <a:defRPr/>
            </a:pPr>
            <a:r>
              <a:rPr lang="fr-FR" dirty="0">
                <a:solidFill>
                  <a:srgbClr val="0070C0"/>
                </a:solidFill>
              </a:rPr>
              <a:t>protection par EPC/EPI</a:t>
            </a:r>
          </a:p>
        </p:txBody>
      </p:sp>
      <p:pic>
        <p:nvPicPr>
          <p:cNvPr id="14343" name="Image 7" descr="Niveau tension.bmp"/>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7619" y="1704976"/>
            <a:ext cx="4248150" cy="465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4" name="Flèche droite 7"/>
          <p:cNvSpPr>
            <a:spLocks noChangeArrowheads="1"/>
          </p:cNvSpPr>
          <p:nvPr/>
        </p:nvSpPr>
        <p:spPr bwMode="auto">
          <a:xfrm rot="10800000">
            <a:off x="4328746" y="5429250"/>
            <a:ext cx="902677" cy="928688"/>
          </a:xfrm>
          <a:prstGeom prst="rightArrow">
            <a:avLst>
              <a:gd name="adj1" fmla="val 50000"/>
              <a:gd name="adj2" fmla="val 50022"/>
            </a:avLst>
          </a:prstGeom>
          <a:solidFill>
            <a:schemeClr val="accent1"/>
          </a:solidFill>
          <a:ln w="12700" algn="ctr">
            <a:solidFill>
              <a:schemeClr val="tx1"/>
            </a:solidFill>
            <a:round/>
            <a:headEnd type="none" w="sm" len="sm"/>
            <a:tailEnd type="none" w="sm" len="sm"/>
          </a:ln>
        </p:spPr>
        <p:txBody>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endParaRPr lang="fr-FR" altLang="fr-FR"/>
          </a:p>
        </p:txBody>
      </p:sp>
      <p:sp>
        <p:nvSpPr>
          <p:cNvPr id="14345" name="Flèche droite 8"/>
          <p:cNvSpPr>
            <a:spLocks noChangeArrowheads="1"/>
          </p:cNvSpPr>
          <p:nvPr/>
        </p:nvSpPr>
        <p:spPr bwMode="auto">
          <a:xfrm rot="10800000">
            <a:off x="4308231" y="4286250"/>
            <a:ext cx="902677" cy="857250"/>
          </a:xfrm>
          <a:prstGeom prst="rightArrow">
            <a:avLst>
              <a:gd name="adj1" fmla="val 50000"/>
              <a:gd name="adj2" fmla="val 50029"/>
            </a:avLst>
          </a:prstGeom>
          <a:solidFill>
            <a:schemeClr val="accent1"/>
          </a:solidFill>
          <a:ln w="12700" algn="ctr">
            <a:solidFill>
              <a:schemeClr val="tx1"/>
            </a:solidFill>
            <a:round/>
            <a:headEnd type="none" w="sm" len="sm"/>
            <a:tailEnd type="none" w="sm" len="sm"/>
          </a:ln>
        </p:spPr>
        <p:txBody>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endParaRPr lang="fr-FR" altLang="fr-FR"/>
          </a:p>
        </p:txBody>
      </p:sp>
      <p:sp>
        <p:nvSpPr>
          <p:cNvPr id="14346" name="Flèche droite 9"/>
          <p:cNvSpPr>
            <a:spLocks noChangeArrowheads="1"/>
          </p:cNvSpPr>
          <p:nvPr/>
        </p:nvSpPr>
        <p:spPr bwMode="auto">
          <a:xfrm rot="10800000">
            <a:off x="4328746" y="3159125"/>
            <a:ext cx="902677" cy="841375"/>
          </a:xfrm>
          <a:prstGeom prst="rightArrow">
            <a:avLst>
              <a:gd name="adj1" fmla="val 50000"/>
              <a:gd name="adj2" fmla="val 50026"/>
            </a:avLst>
          </a:prstGeom>
          <a:solidFill>
            <a:schemeClr val="accent1"/>
          </a:solidFill>
          <a:ln w="12700" algn="ctr">
            <a:solidFill>
              <a:schemeClr val="tx1"/>
            </a:solidFill>
            <a:round/>
            <a:headEnd type="none" w="sm" len="sm"/>
            <a:tailEnd type="none" w="sm" len="sm"/>
          </a:ln>
        </p:spPr>
        <p:txBody>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endParaRPr lang="fr-FR" altLang="fr-FR"/>
          </a:p>
        </p:txBody>
      </p:sp>
      <p:sp>
        <p:nvSpPr>
          <p:cNvPr id="14347" name="Flèche droite 10"/>
          <p:cNvSpPr>
            <a:spLocks noChangeArrowheads="1"/>
          </p:cNvSpPr>
          <p:nvPr/>
        </p:nvSpPr>
        <p:spPr bwMode="auto">
          <a:xfrm rot="10800000">
            <a:off x="4328746" y="2071689"/>
            <a:ext cx="902677" cy="841375"/>
          </a:xfrm>
          <a:prstGeom prst="rightArrow">
            <a:avLst>
              <a:gd name="adj1" fmla="val 50000"/>
              <a:gd name="adj2" fmla="val 50026"/>
            </a:avLst>
          </a:prstGeom>
          <a:solidFill>
            <a:schemeClr val="accent1"/>
          </a:solidFill>
          <a:ln w="12700" algn="ctr">
            <a:solidFill>
              <a:schemeClr val="tx1"/>
            </a:solidFill>
            <a:round/>
            <a:headEnd type="none" w="sm" len="sm"/>
            <a:tailEnd type="none" w="sm" len="sm"/>
          </a:ln>
        </p:spPr>
        <p:txBody>
          <a:bodyPr/>
          <a:lstStyle>
            <a:lvl1pPr eaLnBrk="0" hangingPunct="0">
              <a:defRPr>
                <a:solidFill>
                  <a:schemeClr val="bg2"/>
                </a:solidFill>
                <a:latin typeface="Arial" charset="0"/>
              </a:defRPr>
            </a:lvl1pPr>
            <a:lvl2pPr marL="742950" indent="-285750" eaLnBrk="0" hangingPunct="0">
              <a:defRPr>
                <a:solidFill>
                  <a:schemeClr val="bg2"/>
                </a:solidFill>
                <a:latin typeface="Arial" charset="0"/>
              </a:defRPr>
            </a:lvl2pPr>
            <a:lvl3pPr marL="1143000" indent="-228600" eaLnBrk="0" hangingPunct="0">
              <a:defRPr>
                <a:solidFill>
                  <a:schemeClr val="bg2"/>
                </a:solidFill>
                <a:latin typeface="Arial" charset="0"/>
              </a:defRPr>
            </a:lvl3pPr>
            <a:lvl4pPr marL="1600200" indent="-228600" eaLnBrk="0" hangingPunct="0">
              <a:defRPr>
                <a:solidFill>
                  <a:schemeClr val="bg2"/>
                </a:solidFill>
                <a:latin typeface="Arial" charset="0"/>
              </a:defRPr>
            </a:lvl4pPr>
            <a:lvl5pPr marL="2057400" indent="-228600" eaLnBrk="0" hangingPunct="0">
              <a:defRPr>
                <a:solidFill>
                  <a:schemeClr val="bg2"/>
                </a:solidFill>
                <a:latin typeface="Arial" charset="0"/>
              </a:defRPr>
            </a:lvl5pPr>
            <a:lvl6pPr marL="2514600" indent="-228600" eaLnBrk="0" fontAlgn="base" hangingPunct="0">
              <a:spcBef>
                <a:spcPct val="0"/>
              </a:spcBef>
              <a:spcAft>
                <a:spcPct val="0"/>
              </a:spcAft>
              <a:defRPr>
                <a:solidFill>
                  <a:schemeClr val="bg2"/>
                </a:solidFill>
                <a:latin typeface="Arial" charset="0"/>
              </a:defRPr>
            </a:lvl6pPr>
            <a:lvl7pPr marL="2971800" indent="-228600" eaLnBrk="0" fontAlgn="base" hangingPunct="0">
              <a:spcBef>
                <a:spcPct val="0"/>
              </a:spcBef>
              <a:spcAft>
                <a:spcPct val="0"/>
              </a:spcAft>
              <a:defRPr>
                <a:solidFill>
                  <a:schemeClr val="bg2"/>
                </a:solidFill>
                <a:latin typeface="Arial" charset="0"/>
              </a:defRPr>
            </a:lvl7pPr>
            <a:lvl8pPr marL="3429000" indent="-228600" eaLnBrk="0" fontAlgn="base" hangingPunct="0">
              <a:spcBef>
                <a:spcPct val="0"/>
              </a:spcBef>
              <a:spcAft>
                <a:spcPct val="0"/>
              </a:spcAft>
              <a:defRPr>
                <a:solidFill>
                  <a:schemeClr val="bg2"/>
                </a:solidFill>
                <a:latin typeface="Arial" charset="0"/>
              </a:defRPr>
            </a:lvl8pPr>
            <a:lvl9pPr marL="3886200" indent="-228600" eaLnBrk="0" fontAlgn="base" hangingPunct="0">
              <a:spcBef>
                <a:spcPct val="0"/>
              </a:spcBef>
              <a:spcAft>
                <a:spcPct val="0"/>
              </a:spcAft>
              <a:defRPr>
                <a:solidFill>
                  <a:schemeClr val="bg2"/>
                </a:solidFill>
                <a:latin typeface="Arial" charset="0"/>
              </a:defRPr>
            </a:lvl9pPr>
          </a:lstStyle>
          <a:p>
            <a:pPr eaLnBrk="1" hangingPunct="1"/>
            <a:endParaRPr lang="fr-FR" altLang="fr-FR"/>
          </a:p>
        </p:txBody>
      </p:sp>
      <p:sp>
        <p:nvSpPr>
          <p:cNvPr id="2" name="Espace réservé du numéro de diapositive 1"/>
          <p:cNvSpPr>
            <a:spLocks noGrp="1"/>
          </p:cNvSpPr>
          <p:nvPr>
            <p:ph type="sldNum" sz="quarter" idx="4294967295"/>
          </p:nvPr>
        </p:nvSpPr>
        <p:spPr>
          <a:xfrm>
            <a:off x="8129016" y="5734050"/>
            <a:ext cx="609600" cy="521208"/>
          </a:xfrm>
          <a:prstGeom prst="rect">
            <a:avLst/>
          </a:prstGeom>
        </p:spPr>
        <p:txBody>
          <a:bodyPr/>
          <a:lstStyle/>
          <a:p>
            <a:fld id="{4B41F4E5-7CB7-418E-AF64-5D721375771F}" type="slidenum">
              <a:rPr lang="fr-FR" smtClean="0"/>
              <a:pPr/>
              <a:t>14</a:t>
            </a:fld>
            <a:endParaRPr lang="fr-FR" dirty="0"/>
          </a:p>
        </p:txBody>
      </p:sp>
    </p:spTree>
    <p:extLst>
      <p:ext uri="{BB962C8B-B14F-4D97-AF65-F5344CB8AC3E}">
        <p14:creationId xmlns:p14="http://schemas.microsoft.com/office/powerpoint/2010/main" xmlns="" val="38573598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a:xfrm>
            <a:off x="363231" y="0"/>
            <a:ext cx="7467600" cy="1143000"/>
          </a:xfrm>
        </p:spPr>
        <p:txBody>
          <a:bodyPr/>
          <a:lstStyle/>
          <a:p>
            <a:r>
              <a:rPr lang="fr-FR" altLang="fr-FR" dirty="0" smtClean="0"/>
              <a:t>Effet du courant en fonction du temps</a:t>
            </a:r>
          </a:p>
        </p:txBody>
      </p:sp>
      <p:graphicFrame>
        <p:nvGraphicFramePr>
          <p:cNvPr id="1026" name="Object 2"/>
          <p:cNvGraphicFramePr>
            <a:graphicFrameLocks noChangeAspect="1"/>
          </p:cNvGraphicFramePr>
          <p:nvPr>
            <p:extLst>
              <p:ext uri="{D42A27DB-BD31-4B8C-83A1-F6EECF244321}">
                <p14:modId xmlns:p14="http://schemas.microsoft.com/office/powerpoint/2010/main" xmlns="" val="794300617"/>
              </p:ext>
            </p:extLst>
          </p:nvPr>
        </p:nvGraphicFramePr>
        <p:xfrm>
          <a:off x="228601" y="1340769"/>
          <a:ext cx="6585438" cy="4112295"/>
        </p:xfrm>
        <a:graphic>
          <a:graphicData uri="http://schemas.openxmlformats.org/presentationml/2006/ole">
            <p:oleObj spid="_x0000_s1034" name="Dessin Designer" r:id="rId4" imgW="5961888" imgH="3288792" progId="">
              <p:embed/>
            </p:oleObj>
          </a:graphicData>
        </a:graphic>
      </p:graphicFrame>
      <p:graphicFrame>
        <p:nvGraphicFramePr>
          <p:cNvPr id="10" name="Tableau 9"/>
          <p:cNvGraphicFramePr>
            <a:graphicFrameLocks noGrp="1"/>
          </p:cNvGraphicFramePr>
          <p:nvPr>
            <p:extLst>
              <p:ext uri="{D42A27DB-BD31-4B8C-83A1-F6EECF244321}">
                <p14:modId xmlns:p14="http://schemas.microsoft.com/office/powerpoint/2010/main" xmlns="" val="2124874854"/>
              </p:ext>
            </p:extLst>
          </p:nvPr>
        </p:nvGraphicFramePr>
        <p:xfrm>
          <a:off x="6352443" y="1196753"/>
          <a:ext cx="2307980" cy="4795771"/>
        </p:xfrm>
        <a:graphic>
          <a:graphicData uri="http://schemas.openxmlformats.org/drawingml/2006/table">
            <a:tbl>
              <a:tblPr firstRow="1" bandRow="1">
                <a:tableStyleId>{5C22544A-7EE6-4342-B048-85BDC9FD1C3A}</a:tableStyleId>
              </a:tblPr>
              <a:tblGrid>
                <a:gridCol w="2307980"/>
              </a:tblGrid>
              <a:tr h="620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1  habituellement aucune réaction</a:t>
                      </a:r>
                    </a:p>
                  </a:txBody>
                  <a:tcPr marL="84405" marR="84405" marT="45710" marB="45710">
                    <a:solidFill>
                      <a:srgbClr val="33CCFF"/>
                    </a:solidFill>
                  </a:tcPr>
                </a:tc>
              </a:tr>
              <a:tr h="881821">
                <a:tc>
                  <a:txBody>
                    <a:bodyPr/>
                    <a:lstStyle/>
                    <a:p>
                      <a:r>
                        <a:rPr lang="fr-FR" sz="1600" dirty="0" smtClean="0">
                          <a:solidFill>
                            <a:schemeClr val="bg1"/>
                          </a:solidFill>
                        </a:rPr>
                        <a:t>2 : habituellement aucun effet physiopathologique dangereux.</a:t>
                      </a:r>
                      <a:endParaRPr lang="fr-FR" sz="1600" dirty="0">
                        <a:solidFill>
                          <a:schemeClr val="bg1"/>
                        </a:solidFill>
                      </a:endParaRPr>
                    </a:p>
                  </a:txBody>
                  <a:tcPr marL="84405" marR="84405" marT="45710" marB="45710">
                    <a:solidFill>
                      <a:srgbClr val="0070C0"/>
                    </a:solidFill>
                  </a:tcPr>
                </a:tc>
              </a:tr>
              <a:tr h="1130740">
                <a:tc>
                  <a:txBody>
                    <a:bodyPr/>
                    <a:lstStyle/>
                    <a:p>
                      <a:pPr eaLnBrk="0" hangingPunct="0"/>
                      <a:r>
                        <a:rPr lang="fr-FR" sz="1600" dirty="0" smtClean="0"/>
                        <a:t>3 : habituellement aucun dommage organique (contraction musculaires, absence de fibrillation).</a:t>
                      </a:r>
                      <a:endParaRPr lang="fr-FR" sz="1600" dirty="0"/>
                    </a:p>
                  </a:txBody>
                  <a:tcPr marL="84405" marR="84405" marT="45710" marB="45710">
                    <a:solidFill>
                      <a:srgbClr val="FFCC66"/>
                    </a:solidFill>
                  </a:tcPr>
                </a:tc>
              </a:tr>
              <a:tr h="1386073">
                <a:tc>
                  <a:txBody>
                    <a:bodyPr/>
                    <a:lstStyle/>
                    <a:p>
                      <a:pPr eaLnBrk="0" hangingPunct="0"/>
                      <a:r>
                        <a:rPr lang="fr-FR" sz="1600" dirty="0" smtClean="0"/>
                        <a:t>4 : probabilité de fibrillation augmentant jusqu’a 5% (courbe C2), 50% (courbe C3), plus de 50% (au-delà de la courbe C3).</a:t>
                      </a:r>
                      <a:endParaRPr lang="fr-FR" sz="1600" dirty="0"/>
                    </a:p>
                  </a:txBody>
                  <a:tcPr marL="84405" marR="84405" marT="45710" marB="45710">
                    <a:solidFill>
                      <a:srgbClr val="FF0000"/>
                    </a:solidFill>
                  </a:tcPr>
                </a:tc>
              </a:tr>
            </a:tbl>
          </a:graphicData>
        </a:graphic>
      </p:graphicFrame>
      <p:sp>
        <p:nvSpPr>
          <p:cNvPr id="15" name="ZoneTexte 14"/>
          <p:cNvSpPr txBox="1"/>
          <p:nvPr/>
        </p:nvSpPr>
        <p:spPr>
          <a:xfrm>
            <a:off x="450927" y="5857875"/>
            <a:ext cx="7352248" cy="3381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fr-FR" sz="1600" dirty="0" smtClean="0">
                <a:solidFill>
                  <a:schemeClr val="accent3"/>
                </a:solidFill>
              </a:rPr>
              <a:t>La </a:t>
            </a:r>
            <a:r>
              <a:rPr lang="fr-FR" sz="1600" dirty="0">
                <a:solidFill>
                  <a:schemeClr val="accent3"/>
                </a:solidFill>
              </a:rPr>
              <a:t>courbe de sécurité sur laquelle sont basées les règles de la NF C15-100.</a:t>
            </a:r>
          </a:p>
        </p:txBody>
      </p:sp>
      <p:cxnSp>
        <p:nvCxnSpPr>
          <p:cNvPr id="1041" name="Connecteur droit avec flèche 16"/>
          <p:cNvCxnSpPr>
            <a:cxnSpLocks noChangeShapeType="1"/>
          </p:cNvCxnSpPr>
          <p:nvPr/>
        </p:nvCxnSpPr>
        <p:spPr bwMode="auto">
          <a:xfrm flipV="1">
            <a:off x="2066193" y="4071939"/>
            <a:ext cx="2242038" cy="1785937"/>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2" name="Espace réservé du numéro de diapositive 1"/>
          <p:cNvSpPr>
            <a:spLocks noGrp="1"/>
          </p:cNvSpPr>
          <p:nvPr>
            <p:ph type="sldNum" sz="quarter" idx="13"/>
          </p:nvPr>
        </p:nvSpPr>
        <p:spPr/>
        <p:txBody>
          <a:bodyPr/>
          <a:lstStyle/>
          <a:p>
            <a:fld id="{4B41F4E5-7CB7-418E-AF64-5D721375771F}" type="slidenum">
              <a:rPr lang="fr-FR" smtClean="0"/>
              <a:pPr/>
              <a:t>15</a:t>
            </a:fld>
            <a:endParaRPr lang="fr-FR"/>
          </a:p>
        </p:txBody>
      </p:sp>
    </p:spTree>
    <p:extLst>
      <p:ext uri="{BB962C8B-B14F-4D97-AF65-F5344CB8AC3E}">
        <p14:creationId xmlns:p14="http://schemas.microsoft.com/office/powerpoint/2010/main" xmlns="" val="30915213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Tension limite conventionnelle</a:t>
            </a:r>
            <a:endParaRPr lang="fr-FR" dirty="0"/>
          </a:p>
        </p:txBody>
      </p:sp>
      <p:sp>
        <p:nvSpPr>
          <p:cNvPr id="3" name="Espace réservé du contenu 2"/>
          <p:cNvSpPr>
            <a:spLocks noGrp="1"/>
          </p:cNvSpPr>
          <p:nvPr>
            <p:ph idx="1"/>
          </p:nvPr>
        </p:nvSpPr>
        <p:spPr>
          <a:xfrm>
            <a:off x="457200" y="1600200"/>
            <a:ext cx="7467600" cy="3556992"/>
          </a:xfrm>
        </p:spPr>
        <p:txBody>
          <a:bodyPr/>
          <a:lstStyle/>
          <a:p>
            <a:pPr marL="0" indent="0" algn="just">
              <a:buNone/>
            </a:pPr>
            <a:r>
              <a:rPr lang="fr-FR" dirty="0" smtClean="0"/>
              <a:t>La réglementation définit donc une </a:t>
            </a:r>
            <a:r>
              <a:rPr lang="fr-FR" b="1" dirty="0" smtClean="0"/>
              <a:t>tension limite de sécurité</a:t>
            </a:r>
            <a:r>
              <a:rPr lang="fr-FR" dirty="0" smtClean="0"/>
              <a:t> de :</a:t>
            </a:r>
          </a:p>
          <a:p>
            <a:pPr lvl="1"/>
            <a:r>
              <a:rPr lang="fr-FR" b="1" dirty="0" smtClean="0"/>
              <a:t>50 </a:t>
            </a:r>
            <a:r>
              <a:rPr lang="fr-FR" b="1" dirty="0"/>
              <a:t>V en courant alternatif ;</a:t>
            </a:r>
          </a:p>
          <a:p>
            <a:pPr lvl="1"/>
            <a:r>
              <a:rPr lang="fr-FR" b="1" dirty="0" smtClean="0"/>
              <a:t>120 </a:t>
            </a:r>
            <a:r>
              <a:rPr lang="fr-FR" b="1" dirty="0"/>
              <a:t>V en courant continu lisse.</a:t>
            </a:r>
          </a:p>
          <a:p>
            <a:pPr marL="0" indent="0" algn="just">
              <a:buNone/>
            </a:pPr>
            <a:endParaRPr lang="fr-FR" sz="2400" dirty="0" smtClean="0"/>
          </a:p>
          <a:p>
            <a:pPr marL="0" indent="0" algn="just">
              <a:buNone/>
            </a:pPr>
            <a:r>
              <a:rPr lang="fr-FR" sz="2400" dirty="0" smtClean="0"/>
              <a:t>C’est la tension </a:t>
            </a:r>
            <a:r>
              <a:rPr lang="fr-FR" sz="2400" dirty="0"/>
              <a:t>de contact </a:t>
            </a:r>
            <a:r>
              <a:rPr lang="fr-FR" sz="2400" b="1" dirty="0"/>
              <a:t>maximale </a:t>
            </a:r>
            <a:endParaRPr lang="fr-FR" sz="2400" b="1" dirty="0" smtClean="0"/>
          </a:p>
          <a:p>
            <a:pPr marL="0" indent="0" algn="just">
              <a:buNone/>
            </a:pPr>
            <a:r>
              <a:rPr lang="fr-FR" sz="2400" b="1" dirty="0" smtClean="0"/>
              <a:t>admissible </a:t>
            </a:r>
            <a:r>
              <a:rPr lang="fr-FR" sz="2400" b="1" dirty="0"/>
              <a:t>pendant </a:t>
            </a:r>
            <a:r>
              <a:rPr lang="fr-FR" sz="2400" b="1" dirty="0" smtClean="0"/>
              <a:t>5 </a:t>
            </a:r>
            <a:r>
              <a:rPr lang="fr-FR" sz="2400" b="1" dirty="0"/>
              <a:t>secondes</a:t>
            </a:r>
            <a:endParaRPr lang="fr-FR" sz="2400" b="1" dirty="0" smtClean="0"/>
          </a:p>
          <a:p>
            <a:pPr marL="0" indent="0" algn="just">
              <a:buNone/>
            </a:pPr>
            <a:endParaRPr lang="fr-FR" sz="2400" dirty="0" smtClean="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62986" y="2852937"/>
            <a:ext cx="2409825"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4294967295"/>
          </p:nvPr>
        </p:nvSpPr>
        <p:spPr>
          <a:xfrm>
            <a:off x="8129016" y="5734050"/>
            <a:ext cx="609600" cy="521208"/>
          </a:xfrm>
          <a:prstGeom prst="rect">
            <a:avLst/>
          </a:prstGeom>
        </p:spPr>
        <p:txBody>
          <a:bodyPr/>
          <a:lstStyle/>
          <a:p>
            <a:fld id="{4B41F4E5-7CB7-418E-AF64-5D721375771F}" type="slidenum">
              <a:rPr lang="fr-FR" smtClean="0"/>
              <a:pPr/>
              <a:t>16</a:t>
            </a:fld>
            <a:endParaRPr lang="fr-FR" dirty="0"/>
          </a:p>
        </p:txBody>
      </p:sp>
    </p:spTree>
    <p:extLst>
      <p:ext uri="{BB962C8B-B14F-4D97-AF65-F5344CB8AC3E}">
        <p14:creationId xmlns:p14="http://schemas.microsoft.com/office/powerpoint/2010/main" xmlns="" val="39240894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ditions-tissot.fr/documents/enews/actus/illustration_electricite_350.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17989" y="692696"/>
            <a:ext cx="4407924" cy="358826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 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7593" y="3773793"/>
            <a:ext cx="1860799" cy="3056315"/>
          </a:xfrm>
          <a:prstGeom prst="rect">
            <a:avLst/>
          </a:prstGeom>
        </p:spPr>
      </p:pic>
      <p:pic>
        <p:nvPicPr>
          <p:cNvPr id="62468" name="Picture 4" descr="http://www2.editions-tissot.fr/doc/cst/images/electrisation-1-5690.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861085" y="3565481"/>
            <a:ext cx="4344964" cy="330418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 3"/>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352305" y="980728"/>
            <a:ext cx="2791695" cy="2584752"/>
          </a:xfrm>
          <a:prstGeom prst="rect">
            <a:avLst/>
          </a:prstGeom>
        </p:spPr>
      </p:pic>
      <p:sp>
        <p:nvSpPr>
          <p:cNvPr id="6" name="Espace réservé du numéro de diapositive 5"/>
          <p:cNvSpPr>
            <a:spLocks noGrp="1"/>
          </p:cNvSpPr>
          <p:nvPr>
            <p:ph type="sldNum" sz="quarter" idx="13"/>
          </p:nvPr>
        </p:nvSpPr>
        <p:spPr/>
        <p:txBody>
          <a:bodyPr/>
          <a:lstStyle/>
          <a:p>
            <a:fld id="{4B41F4E5-7CB7-418E-AF64-5D721375771F}" type="slidenum">
              <a:rPr lang="fr-FR" smtClean="0"/>
              <a:pPr/>
              <a:t>17</a:t>
            </a:fld>
            <a:endParaRPr lang="fr-FR"/>
          </a:p>
        </p:txBody>
      </p:sp>
      <p:sp>
        <p:nvSpPr>
          <p:cNvPr id="2" name="Titre 1"/>
          <p:cNvSpPr>
            <a:spLocks noGrp="1"/>
          </p:cNvSpPr>
          <p:nvPr>
            <p:ph type="title"/>
          </p:nvPr>
        </p:nvSpPr>
        <p:spPr>
          <a:xfrm>
            <a:off x="15806" y="58614"/>
            <a:ext cx="8501749" cy="634082"/>
          </a:xfrm>
        </p:spPr>
        <p:txBody>
          <a:bodyPr>
            <a:normAutofit fontScale="90000"/>
          </a:bodyPr>
          <a:lstStyle/>
          <a:p>
            <a:r>
              <a:rPr lang="fr-FR" dirty="0" smtClean="0"/>
              <a:t>Comment se protéger du risque électrique ?</a:t>
            </a:r>
            <a:endParaRPr lang="fr-FR" dirty="0"/>
          </a:p>
        </p:txBody>
      </p:sp>
    </p:spTree>
    <p:extLst>
      <p:ext uri="{BB962C8B-B14F-4D97-AF65-F5344CB8AC3E}">
        <p14:creationId xmlns:p14="http://schemas.microsoft.com/office/powerpoint/2010/main" xmlns="" val="2268217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38"/>
          <p:cNvSpPr>
            <a:spLocks noChangeArrowheads="1"/>
          </p:cNvSpPr>
          <p:nvPr/>
        </p:nvSpPr>
        <p:spPr bwMode="auto">
          <a:xfrm>
            <a:off x="0" y="1828800"/>
            <a:ext cx="8686800" cy="4114800"/>
          </a:xfrm>
          <a:prstGeom prst="ellipse">
            <a:avLst/>
          </a:prstGeom>
          <a:noFill/>
          <a:ln w="57150">
            <a:solidFill>
              <a:srgbClr val="008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64514" name="Rectangle 2"/>
          <p:cNvSpPr>
            <a:spLocks noGrp="1" noChangeArrowheads="1"/>
          </p:cNvSpPr>
          <p:nvPr>
            <p:ph type="title"/>
          </p:nvPr>
        </p:nvSpPr>
        <p:spPr>
          <a:xfrm>
            <a:off x="304802" y="0"/>
            <a:ext cx="8313737" cy="1143000"/>
          </a:xfrm>
        </p:spPr>
        <p:txBody>
          <a:bodyPr>
            <a:normAutofit/>
          </a:bodyPr>
          <a:lstStyle/>
          <a:p>
            <a:pPr eaLnBrk="1" hangingPunct="1">
              <a:defRPr/>
            </a:pPr>
            <a:r>
              <a:rPr lang="fr-FR" dirty="0" smtClean="0"/>
              <a:t>N°1 : Supprimer le phénomène dangereux</a:t>
            </a:r>
          </a:p>
        </p:txBody>
      </p:sp>
      <p:grpSp>
        <p:nvGrpSpPr>
          <p:cNvPr id="25604" name="Group 11"/>
          <p:cNvGrpSpPr>
            <a:grpSpLocks/>
          </p:cNvGrpSpPr>
          <p:nvPr/>
        </p:nvGrpSpPr>
        <p:grpSpPr bwMode="auto">
          <a:xfrm>
            <a:off x="3108326" y="2590800"/>
            <a:ext cx="5438775" cy="2020888"/>
            <a:chOff x="1958" y="1632"/>
            <a:chExt cx="3426" cy="1273"/>
          </a:xfrm>
        </p:grpSpPr>
        <p:sp>
          <p:nvSpPr>
            <p:cNvPr id="25630" name="Oval 12"/>
            <p:cNvSpPr>
              <a:spLocks noChangeArrowheads="1"/>
            </p:cNvSpPr>
            <p:nvPr/>
          </p:nvSpPr>
          <p:spPr bwMode="auto">
            <a:xfrm>
              <a:off x="1958" y="1632"/>
              <a:ext cx="3426" cy="1273"/>
            </a:xfrm>
            <a:prstGeom prst="ellipse">
              <a:avLst/>
            </a:prstGeom>
            <a:solidFill>
              <a:srgbClr val="3399FF">
                <a:alpha val="50195"/>
              </a:srgbClr>
            </a:solidFill>
            <a:ln w="3175">
              <a:solidFill>
                <a:srgbClr val="3399FF"/>
              </a:solidFill>
              <a:round/>
              <a:headEnd/>
              <a:tailEnd/>
            </a:ln>
          </p:spPr>
          <p:txBody>
            <a:bodyPr wrap="none" anchor="ctr"/>
            <a:lstStyle/>
            <a:p>
              <a:endParaRPr lang="fr-FR"/>
            </a:p>
          </p:txBody>
        </p:sp>
        <p:sp>
          <p:nvSpPr>
            <p:cNvPr id="25631" name="Text Box 13"/>
            <p:cNvSpPr txBox="1">
              <a:spLocks noChangeArrowheads="1"/>
            </p:cNvSpPr>
            <p:nvPr/>
          </p:nvSpPr>
          <p:spPr bwMode="auto">
            <a:xfrm>
              <a:off x="3792" y="2064"/>
              <a:ext cx="1056" cy="258"/>
            </a:xfrm>
            <a:prstGeom prst="rect">
              <a:avLst/>
            </a:prstGeom>
            <a:solidFill>
              <a:srgbClr val="3399FF">
                <a:alpha val="50195"/>
              </a:srgbClr>
            </a:solidFill>
            <a:ln w="12700">
              <a:solidFill>
                <a:srgbClr val="3399FF"/>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chemeClr val="bg1"/>
                  </a:solidFill>
                  <a:latin typeface="Verdana" pitchFamily="34" charset="0"/>
                </a:rPr>
                <a:t>Personne</a:t>
              </a:r>
            </a:p>
          </p:txBody>
        </p:sp>
      </p:grpSp>
      <p:grpSp>
        <p:nvGrpSpPr>
          <p:cNvPr id="25605" name="Group 14"/>
          <p:cNvGrpSpPr>
            <a:grpSpLocks/>
          </p:cNvGrpSpPr>
          <p:nvPr/>
        </p:nvGrpSpPr>
        <p:grpSpPr bwMode="auto">
          <a:xfrm>
            <a:off x="228601" y="2590800"/>
            <a:ext cx="5440363" cy="2020888"/>
            <a:chOff x="144" y="1632"/>
            <a:chExt cx="3427" cy="1273"/>
          </a:xfrm>
        </p:grpSpPr>
        <p:sp>
          <p:nvSpPr>
            <p:cNvPr id="25628" name="Oval 15"/>
            <p:cNvSpPr>
              <a:spLocks noChangeArrowheads="1"/>
            </p:cNvSpPr>
            <p:nvPr/>
          </p:nvSpPr>
          <p:spPr bwMode="auto">
            <a:xfrm>
              <a:off x="144" y="1632"/>
              <a:ext cx="3427" cy="1273"/>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5629" name="Text Box 16"/>
            <p:cNvSpPr txBox="1">
              <a:spLocks noChangeArrowheads="1"/>
            </p:cNvSpPr>
            <p:nvPr/>
          </p:nvSpPr>
          <p:spPr bwMode="auto">
            <a:xfrm>
              <a:off x="480" y="2016"/>
              <a:ext cx="1344"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993300"/>
                  </a:solidFill>
                  <a:latin typeface="Verdana" pitchFamily="34" charset="0"/>
                </a:rPr>
                <a:t>Énergie électrique</a:t>
              </a:r>
            </a:p>
          </p:txBody>
        </p:sp>
      </p:grpSp>
      <p:grpSp>
        <p:nvGrpSpPr>
          <p:cNvPr id="25606" name="Group 17"/>
          <p:cNvGrpSpPr>
            <a:grpSpLocks/>
          </p:cNvGrpSpPr>
          <p:nvPr/>
        </p:nvGrpSpPr>
        <p:grpSpPr bwMode="auto">
          <a:xfrm>
            <a:off x="304801" y="1295400"/>
            <a:ext cx="5362575" cy="3200400"/>
            <a:chOff x="192" y="816"/>
            <a:chExt cx="3378" cy="2016"/>
          </a:xfrm>
        </p:grpSpPr>
        <p:sp>
          <p:nvSpPr>
            <p:cNvPr id="25625" name="Freeform 18"/>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a:noFill/>
            </a:ln>
            <a:extLst>
              <a:ext uri="{91240B29-F687-4F45-9708-019B960494DF}">
                <a14:hiddenLine xmlns:a14="http://schemas.microsoft.com/office/drawing/2010/main" xmlns="" w="38100">
                  <a:solidFill>
                    <a:srgbClr val="000000"/>
                  </a:solidFill>
                  <a:miter lim="800000"/>
                  <a:headEnd type="none" w="sm" len="sm"/>
                  <a:tailEnd type="none" w="sm" len="sm"/>
                </a14:hiddenLine>
              </a:ext>
            </a:extLst>
          </p:spPr>
          <p:txBody>
            <a:bodyPr anchor="ctr"/>
            <a:lstStyle/>
            <a:p>
              <a:endParaRPr lang="fr-FR"/>
            </a:p>
          </p:txBody>
        </p:sp>
        <p:sp>
          <p:nvSpPr>
            <p:cNvPr id="25626" name="Text Box 19"/>
            <p:cNvSpPr txBox="1">
              <a:spLocks noChangeArrowheads="1"/>
            </p:cNvSpPr>
            <p:nvPr/>
          </p:nvSpPr>
          <p:spPr bwMode="auto">
            <a:xfrm flipH="1">
              <a:off x="192" y="816"/>
              <a:ext cx="1584" cy="620"/>
            </a:xfrm>
            <a:prstGeom prst="rect">
              <a:avLst/>
            </a:prstGeom>
            <a:solidFill>
              <a:schemeClr val="tx2"/>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Voisinage</a:t>
              </a:r>
            </a:p>
          </p:txBody>
        </p:sp>
        <p:sp>
          <p:nvSpPr>
            <p:cNvPr id="25627" name="Line 20"/>
            <p:cNvSpPr>
              <a:spLocks noChangeShapeType="1"/>
            </p:cNvSpPr>
            <p:nvPr/>
          </p:nvSpPr>
          <p:spPr bwMode="auto">
            <a:xfrm flipH="1" flipV="1">
              <a:off x="1728" y="1392"/>
              <a:ext cx="768" cy="576"/>
            </a:xfrm>
            <a:prstGeom prst="line">
              <a:avLst/>
            </a:prstGeom>
            <a:noFill/>
            <a:ln w="38100">
              <a:solidFill>
                <a:srgbClr val="FFB900"/>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25607" name="Group 21"/>
          <p:cNvGrpSpPr>
            <a:grpSpLocks/>
          </p:cNvGrpSpPr>
          <p:nvPr/>
        </p:nvGrpSpPr>
        <p:grpSpPr bwMode="auto">
          <a:xfrm>
            <a:off x="4114800" y="1295400"/>
            <a:ext cx="4503738" cy="2514600"/>
            <a:chOff x="2592" y="816"/>
            <a:chExt cx="2837" cy="1584"/>
          </a:xfrm>
        </p:grpSpPr>
        <p:sp>
          <p:nvSpPr>
            <p:cNvPr id="25622" name="AutoShape 22"/>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a:p>
          </p:txBody>
        </p:sp>
        <p:sp>
          <p:nvSpPr>
            <p:cNvPr id="25623" name="Text Box 23"/>
            <p:cNvSpPr txBox="1">
              <a:spLocks noChangeArrowheads="1"/>
            </p:cNvSpPr>
            <p:nvPr/>
          </p:nvSpPr>
          <p:spPr bwMode="auto">
            <a:xfrm>
              <a:off x="3792" y="816"/>
              <a:ext cx="1637" cy="620"/>
            </a:xfrm>
            <a:prstGeom prst="rect">
              <a:avLst/>
            </a:prstGeom>
            <a:solidFill>
              <a:schemeClr val="hlink"/>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Contact avec une pièce nue sous tension</a:t>
              </a:r>
            </a:p>
          </p:txBody>
        </p:sp>
        <p:sp>
          <p:nvSpPr>
            <p:cNvPr id="25624" name="Line 24"/>
            <p:cNvSpPr>
              <a:spLocks noChangeShapeType="1"/>
            </p:cNvSpPr>
            <p:nvPr/>
          </p:nvSpPr>
          <p:spPr bwMode="auto">
            <a:xfrm flipV="1">
              <a:off x="3024" y="1392"/>
              <a:ext cx="816" cy="768"/>
            </a:xfrm>
            <a:prstGeom prst="line">
              <a:avLst/>
            </a:prstGeom>
            <a:noFill/>
            <a:ln w="5715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25608" name="AutoShape 25"/>
          <p:cNvSpPr>
            <a:spLocks noChangeArrowheads="1"/>
          </p:cNvSpPr>
          <p:nvPr/>
        </p:nvSpPr>
        <p:spPr bwMode="auto">
          <a:xfrm rot="5783349">
            <a:off x="3596481" y="4404519"/>
            <a:ext cx="1328738" cy="2921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rgbClr val="FF3300"/>
            </a:solidFill>
            <a:miter lim="800000"/>
            <a:headEnd/>
            <a:tailEnd/>
          </a:ln>
        </p:spPr>
        <p:txBody>
          <a:bodyPr wrap="none" anchor="ctr"/>
          <a:lstStyle/>
          <a:p>
            <a:endParaRPr lang="fr-FR"/>
          </a:p>
        </p:txBody>
      </p:sp>
      <p:sp>
        <p:nvSpPr>
          <p:cNvPr id="25609" name="AutoShape 26"/>
          <p:cNvSpPr>
            <a:spLocks noChangeArrowheads="1"/>
          </p:cNvSpPr>
          <p:nvPr/>
        </p:nvSpPr>
        <p:spPr bwMode="auto">
          <a:xfrm>
            <a:off x="1371600" y="4876800"/>
            <a:ext cx="5105400" cy="1981200"/>
          </a:xfrm>
          <a:prstGeom prst="star16">
            <a:avLst>
              <a:gd name="adj" fmla="val 37500"/>
            </a:avLst>
          </a:prstGeom>
          <a:solidFill>
            <a:schemeClr val="tx2"/>
          </a:solidFill>
          <a:ln w="9525">
            <a:solidFill>
              <a:srgbClr val="FF3300"/>
            </a:solidFill>
            <a:miter lim="800000"/>
            <a:headEnd/>
            <a:tailEnd/>
          </a:ln>
        </p:spPr>
        <p:txBody>
          <a:bodyPr lIns="0" tIns="0" rIns="0" bIns="0" anchor="ctr" anchorCtr="1"/>
          <a:lstStyle/>
          <a:p>
            <a:pPr algn="ctr" eaLnBrk="0" hangingPunct="0">
              <a:spcBef>
                <a:spcPct val="50000"/>
              </a:spcBef>
            </a:pPr>
            <a:r>
              <a:rPr lang="fr-FR" sz="2000" b="1">
                <a:solidFill>
                  <a:srgbClr val="FEFEEA"/>
                </a:solidFill>
                <a:latin typeface="Verdana" pitchFamily="34" charset="0"/>
              </a:rPr>
              <a:t>Électrisation</a:t>
            </a:r>
          </a:p>
          <a:p>
            <a:pPr algn="ctr" eaLnBrk="0" hangingPunct="0">
              <a:spcBef>
                <a:spcPct val="50000"/>
              </a:spcBef>
            </a:pPr>
            <a:r>
              <a:rPr lang="fr-FR" sz="2000" b="1">
                <a:solidFill>
                  <a:srgbClr val="FEFEEA"/>
                </a:solidFill>
                <a:latin typeface="Verdana" pitchFamily="34" charset="0"/>
              </a:rPr>
              <a:t>brûlure</a:t>
            </a:r>
          </a:p>
          <a:p>
            <a:pPr algn="ctr" eaLnBrk="0" hangingPunct="0">
              <a:spcBef>
                <a:spcPct val="50000"/>
              </a:spcBef>
            </a:pPr>
            <a:r>
              <a:rPr lang="fr-FR" sz="2000" b="1">
                <a:solidFill>
                  <a:srgbClr val="FEFEEA"/>
                </a:solidFill>
                <a:latin typeface="Verdana" pitchFamily="34" charset="0"/>
              </a:rPr>
              <a:t>électrocution</a:t>
            </a:r>
          </a:p>
        </p:txBody>
      </p:sp>
      <p:grpSp>
        <p:nvGrpSpPr>
          <p:cNvPr id="6" name="Group 37"/>
          <p:cNvGrpSpPr>
            <a:grpSpLocks/>
          </p:cNvGrpSpPr>
          <p:nvPr/>
        </p:nvGrpSpPr>
        <p:grpSpPr bwMode="auto">
          <a:xfrm>
            <a:off x="990600" y="1371600"/>
            <a:ext cx="7067550" cy="4876800"/>
            <a:chOff x="624" y="864"/>
            <a:chExt cx="4452" cy="3072"/>
          </a:xfrm>
        </p:grpSpPr>
        <p:grpSp>
          <p:nvGrpSpPr>
            <p:cNvPr id="25612" name="Group 29"/>
            <p:cNvGrpSpPr>
              <a:grpSpLocks/>
            </p:cNvGrpSpPr>
            <p:nvPr/>
          </p:nvGrpSpPr>
          <p:grpSpPr bwMode="auto">
            <a:xfrm>
              <a:off x="624" y="864"/>
              <a:ext cx="624" cy="528"/>
              <a:chOff x="240" y="1584"/>
              <a:chExt cx="624" cy="528"/>
            </a:xfrm>
          </p:grpSpPr>
          <p:sp>
            <p:nvSpPr>
              <p:cNvPr id="25620" name="Line 27"/>
              <p:cNvSpPr>
                <a:spLocks noChangeShapeType="1"/>
              </p:cNvSpPr>
              <p:nvPr/>
            </p:nvSpPr>
            <p:spPr bwMode="auto">
              <a:xfrm>
                <a:off x="288" y="1584"/>
                <a:ext cx="576" cy="528"/>
              </a:xfrm>
              <a:prstGeom prst="line">
                <a:avLst/>
              </a:prstGeom>
              <a:noFill/>
              <a:ln w="57150" cap="sq">
                <a:solidFill>
                  <a:schemeClr val="bg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25621" name="Line 28"/>
              <p:cNvSpPr>
                <a:spLocks noChangeShapeType="1"/>
              </p:cNvSpPr>
              <p:nvPr/>
            </p:nvSpPr>
            <p:spPr bwMode="auto">
              <a:xfrm flipV="1">
                <a:off x="240" y="1584"/>
                <a:ext cx="576" cy="528"/>
              </a:xfrm>
              <a:prstGeom prst="line">
                <a:avLst/>
              </a:prstGeom>
              <a:noFill/>
              <a:ln w="57150" cap="sq">
                <a:solidFill>
                  <a:schemeClr val="bg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grpSp>
        <p:grpSp>
          <p:nvGrpSpPr>
            <p:cNvPr id="25613" name="Group 30"/>
            <p:cNvGrpSpPr>
              <a:grpSpLocks/>
            </p:cNvGrpSpPr>
            <p:nvPr/>
          </p:nvGrpSpPr>
          <p:grpSpPr bwMode="auto">
            <a:xfrm>
              <a:off x="4224" y="864"/>
              <a:ext cx="624" cy="528"/>
              <a:chOff x="240" y="1584"/>
              <a:chExt cx="624" cy="528"/>
            </a:xfrm>
          </p:grpSpPr>
          <p:sp>
            <p:nvSpPr>
              <p:cNvPr id="25618" name="Line 31"/>
              <p:cNvSpPr>
                <a:spLocks noChangeShapeType="1"/>
              </p:cNvSpPr>
              <p:nvPr/>
            </p:nvSpPr>
            <p:spPr bwMode="auto">
              <a:xfrm>
                <a:off x="288" y="1584"/>
                <a:ext cx="576" cy="528"/>
              </a:xfrm>
              <a:prstGeom prst="line">
                <a:avLst/>
              </a:prstGeom>
              <a:noFill/>
              <a:ln w="57150" cap="sq">
                <a:solidFill>
                  <a:schemeClr val="bg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25619" name="Line 32"/>
              <p:cNvSpPr>
                <a:spLocks noChangeShapeType="1"/>
              </p:cNvSpPr>
              <p:nvPr/>
            </p:nvSpPr>
            <p:spPr bwMode="auto">
              <a:xfrm flipV="1">
                <a:off x="240" y="1584"/>
                <a:ext cx="576" cy="528"/>
              </a:xfrm>
              <a:prstGeom prst="line">
                <a:avLst/>
              </a:prstGeom>
              <a:noFill/>
              <a:ln w="57150" cap="sq">
                <a:solidFill>
                  <a:schemeClr val="bg1"/>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grpSp>
        <p:grpSp>
          <p:nvGrpSpPr>
            <p:cNvPr id="25614" name="Group 33"/>
            <p:cNvGrpSpPr>
              <a:grpSpLocks/>
            </p:cNvGrpSpPr>
            <p:nvPr/>
          </p:nvGrpSpPr>
          <p:grpSpPr bwMode="auto">
            <a:xfrm>
              <a:off x="2208" y="3408"/>
              <a:ext cx="624" cy="528"/>
              <a:chOff x="240" y="1584"/>
              <a:chExt cx="624" cy="528"/>
            </a:xfrm>
          </p:grpSpPr>
          <p:sp>
            <p:nvSpPr>
              <p:cNvPr id="25616" name="Line 34"/>
              <p:cNvSpPr>
                <a:spLocks noChangeShapeType="1"/>
              </p:cNvSpPr>
              <p:nvPr/>
            </p:nvSpPr>
            <p:spPr bwMode="auto">
              <a:xfrm>
                <a:off x="288" y="1584"/>
                <a:ext cx="576" cy="528"/>
              </a:xfrm>
              <a:prstGeom prst="line">
                <a:avLst/>
              </a:prstGeom>
              <a:noFill/>
              <a:ln w="5715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25617" name="Line 35"/>
              <p:cNvSpPr>
                <a:spLocks noChangeShapeType="1"/>
              </p:cNvSpPr>
              <p:nvPr/>
            </p:nvSpPr>
            <p:spPr bwMode="auto">
              <a:xfrm flipV="1">
                <a:off x="240" y="1584"/>
                <a:ext cx="576" cy="528"/>
              </a:xfrm>
              <a:prstGeom prst="line">
                <a:avLst/>
              </a:prstGeom>
              <a:noFill/>
              <a:ln w="5715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grpSp>
        <p:sp>
          <p:nvSpPr>
            <p:cNvPr id="25615" name="Text Box 36"/>
            <p:cNvSpPr txBox="1">
              <a:spLocks noChangeArrowheads="1"/>
            </p:cNvSpPr>
            <p:nvPr/>
          </p:nvSpPr>
          <p:spPr bwMode="auto">
            <a:xfrm>
              <a:off x="864" y="1872"/>
              <a:ext cx="4212" cy="523"/>
            </a:xfrm>
            <a:prstGeom prst="rect">
              <a:avLst/>
            </a:prstGeom>
            <a:solidFill>
              <a:srgbClr val="0033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4800" dirty="0">
                  <a:solidFill>
                    <a:schemeClr val="bg1"/>
                  </a:solidFill>
                  <a:latin typeface="Comic Sans MS" pitchFamily="66" charset="0"/>
                </a:rPr>
                <a:t>Travailler hors tension</a:t>
              </a:r>
            </a:p>
          </p:txBody>
        </p:sp>
      </p:grpSp>
      <p:sp>
        <p:nvSpPr>
          <p:cNvPr id="25611" name="Text Box 39"/>
          <p:cNvSpPr txBox="1">
            <a:spLocks noChangeArrowheads="1"/>
          </p:cNvSpPr>
          <p:nvPr/>
        </p:nvSpPr>
        <p:spPr bwMode="auto">
          <a:xfrm>
            <a:off x="3352800" y="1524000"/>
            <a:ext cx="20377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a:latin typeface="Comic Sans MS" pitchFamily="66" charset="0"/>
              </a:rPr>
              <a:t>Situation de travail</a:t>
            </a:r>
          </a:p>
        </p:txBody>
      </p:sp>
      <p:sp>
        <p:nvSpPr>
          <p:cNvPr id="2" name="Espace réservé du numéro de diapositive 1"/>
          <p:cNvSpPr>
            <a:spLocks noGrp="1"/>
          </p:cNvSpPr>
          <p:nvPr>
            <p:ph type="sldNum" sz="quarter" idx="13"/>
          </p:nvPr>
        </p:nvSpPr>
        <p:spPr/>
        <p:txBody>
          <a:bodyPr/>
          <a:lstStyle/>
          <a:p>
            <a:fld id="{4B41F4E5-7CB7-418E-AF64-5D721375771F}" type="slidenum">
              <a:rPr lang="fr-FR" smtClean="0"/>
              <a:pPr/>
              <a:t>18</a:t>
            </a:fld>
            <a:endParaRPr lang="fr-FR"/>
          </a:p>
        </p:txBody>
      </p:sp>
    </p:spTree>
    <p:extLst>
      <p:ext uri="{BB962C8B-B14F-4D97-AF65-F5344CB8AC3E}">
        <p14:creationId xmlns:p14="http://schemas.microsoft.com/office/powerpoint/2010/main" xmlns="" val="1293144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0" y="1828800"/>
            <a:ext cx="8686800" cy="4114800"/>
          </a:xfrm>
          <a:prstGeom prst="ellipse">
            <a:avLst/>
          </a:prstGeom>
          <a:noFill/>
          <a:ln w="57150">
            <a:solidFill>
              <a:srgbClr val="008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66563" name="Rectangle 3"/>
          <p:cNvSpPr>
            <a:spLocks noGrp="1" noChangeArrowheads="1"/>
          </p:cNvSpPr>
          <p:nvPr>
            <p:ph type="title"/>
          </p:nvPr>
        </p:nvSpPr>
        <p:spPr>
          <a:xfrm>
            <a:off x="457201" y="0"/>
            <a:ext cx="7467600" cy="1143000"/>
          </a:xfrm>
        </p:spPr>
        <p:txBody>
          <a:bodyPr>
            <a:normAutofit/>
          </a:bodyPr>
          <a:lstStyle/>
          <a:p>
            <a:pPr eaLnBrk="1" hangingPunct="1">
              <a:defRPr/>
            </a:pPr>
            <a:r>
              <a:rPr lang="fr-FR" dirty="0" smtClean="0"/>
              <a:t>N°2 : mesures de protection collective</a:t>
            </a:r>
          </a:p>
        </p:txBody>
      </p:sp>
      <p:sp>
        <p:nvSpPr>
          <p:cNvPr id="26640" name="AutoShape 19"/>
          <p:cNvSpPr>
            <a:spLocks noChangeArrowheads="1"/>
          </p:cNvSpPr>
          <p:nvPr/>
        </p:nvSpPr>
        <p:spPr bwMode="auto">
          <a:xfrm>
            <a:off x="1828800" y="5227639"/>
            <a:ext cx="4568826" cy="1566863"/>
          </a:xfrm>
          <a:prstGeom prst="star16">
            <a:avLst>
              <a:gd name="adj" fmla="val 37500"/>
            </a:avLst>
          </a:prstGeom>
          <a:solidFill>
            <a:schemeClr val="tx2"/>
          </a:solidFill>
          <a:ln w="9525">
            <a:solidFill>
              <a:srgbClr val="FF3300"/>
            </a:solidFill>
            <a:miter lim="800000"/>
            <a:headEnd/>
            <a:tailEnd/>
          </a:ln>
        </p:spPr>
        <p:txBody>
          <a:bodyPr lIns="0" tIns="0" rIns="0" bIns="0" anchor="ctr" anchorCtr="1"/>
          <a:lstStyle/>
          <a:p>
            <a:pPr algn="ctr" eaLnBrk="0" hangingPunct="0">
              <a:spcBef>
                <a:spcPct val="50000"/>
              </a:spcBef>
            </a:pPr>
            <a:r>
              <a:rPr lang="fr-FR" sz="2000" b="1" dirty="0">
                <a:solidFill>
                  <a:srgbClr val="FEFEEA"/>
                </a:solidFill>
                <a:latin typeface="Verdana" pitchFamily="34" charset="0"/>
              </a:rPr>
              <a:t>Électrisation</a:t>
            </a:r>
          </a:p>
          <a:p>
            <a:pPr algn="ctr" eaLnBrk="0" hangingPunct="0">
              <a:spcBef>
                <a:spcPct val="50000"/>
              </a:spcBef>
            </a:pPr>
            <a:r>
              <a:rPr lang="fr-FR" sz="2000" b="1" dirty="0">
                <a:solidFill>
                  <a:srgbClr val="FEFEEA"/>
                </a:solidFill>
                <a:latin typeface="Verdana" pitchFamily="34" charset="0"/>
              </a:rPr>
              <a:t>brûlure</a:t>
            </a:r>
          </a:p>
          <a:p>
            <a:pPr algn="ctr" eaLnBrk="0" hangingPunct="0">
              <a:spcBef>
                <a:spcPct val="50000"/>
              </a:spcBef>
            </a:pPr>
            <a:r>
              <a:rPr lang="fr-FR" sz="2000" b="1" dirty="0">
                <a:solidFill>
                  <a:srgbClr val="FEFEEA"/>
                </a:solidFill>
                <a:latin typeface="Verdana" pitchFamily="34" charset="0"/>
              </a:rPr>
              <a:t>électrocution</a:t>
            </a:r>
          </a:p>
        </p:txBody>
      </p:sp>
      <p:sp>
        <p:nvSpPr>
          <p:cNvPr id="26629" name="Text Box 31"/>
          <p:cNvSpPr txBox="1">
            <a:spLocks noChangeArrowheads="1"/>
          </p:cNvSpPr>
          <p:nvPr/>
        </p:nvSpPr>
        <p:spPr bwMode="auto">
          <a:xfrm>
            <a:off x="3352800" y="1524000"/>
            <a:ext cx="20377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a:latin typeface="Comic Sans MS" pitchFamily="66" charset="0"/>
              </a:rPr>
              <a:t>Situation de travail</a:t>
            </a:r>
          </a:p>
        </p:txBody>
      </p:sp>
      <p:grpSp>
        <p:nvGrpSpPr>
          <p:cNvPr id="7" name="Group 41"/>
          <p:cNvGrpSpPr>
            <a:grpSpLocks/>
          </p:cNvGrpSpPr>
          <p:nvPr/>
        </p:nvGrpSpPr>
        <p:grpSpPr bwMode="auto">
          <a:xfrm>
            <a:off x="457201" y="2590800"/>
            <a:ext cx="7877175" cy="2700338"/>
            <a:chOff x="288" y="1632"/>
            <a:chExt cx="4962" cy="1701"/>
          </a:xfrm>
        </p:grpSpPr>
        <p:sp>
          <p:nvSpPr>
            <p:cNvPr id="26631" name="Oval 33"/>
            <p:cNvSpPr>
              <a:spLocks noChangeArrowheads="1"/>
            </p:cNvSpPr>
            <p:nvPr/>
          </p:nvSpPr>
          <p:spPr bwMode="auto">
            <a:xfrm>
              <a:off x="288" y="1920"/>
              <a:ext cx="1968" cy="731"/>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pPr algn="ctr"/>
              <a:r>
                <a:rPr lang="fr-FR" sz="2000" b="1">
                  <a:solidFill>
                    <a:srgbClr val="993300"/>
                  </a:solidFill>
                  <a:latin typeface="Comic Sans MS" pitchFamily="66" charset="0"/>
                </a:rPr>
                <a:t>Énergie électrique</a:t>
              </a:r>
            </a:p>
          </p:txBody>
        </p:sp>
        <p:sp>
          <p:nvSpPr>
            <p:cNvPr id="26632" name="Oval 36"/>
            <p:cNvSpPr>
              <a:spLocks noChangeArrowheads="1"/>
            </p:cNvSpPr>
            <p:nvPr/>
          </p:nvSpPr>
          <p:spPr bwMode="auto">
            <a:xfrm>
              <a:off x="3264" y="1838"/>
              <a:ext cx="1986" cy="754"/>
            </a:xfrm>
            <a:prstGeom prst="ellipse">
              <a:avLst/>
            </a:prstGeom>
            <a:solidFill>
              <a:srgbClr val="3399FF">
                <a:alpha val="50195"/>
              </a:srgbClr>
            </a:solidFill>
            <a:ln w="3175">
              <a:solidFill>
                <a:srgbClr val="3399FF"/>
              </a:solidFill>
              <a:round/>
              <a:headEnd/>
              <a:tailEnd/>
            </a:ln>
          </p:spPr>
          <p:txBody>
            <a:bodyPr wrap="none" anchor="ctr"/>
            <a:lstStyle/>
            <a:p>
              <a:pPr algn="ctr"/>
              <a:r>
                <a:rPr lang="fr-FR">
                  <a:latin typeface="Comic Sans MS" pitchFamily="66" charset="0"/>
                </a:rPr>
                <a:t>Personne</a:t>
              </a:r>
              <a:r>
                <a:rPr lang="fr-FR"/>
                <a:t> </a:t>
              </a:r>
            </a:p>
          </p:txBody>
        </p:sp>
        <p:sp>
          <p:nvSpPr>
            <p:cNvPr id="26633" name="Line 39"/>
            <p:cNvSpPr>
              <a:spLocks noChangeShapeType="1"/>
            </p:cNvSpPr>
            <p:nvPr/>
          </p:nvSpPr>
          <p:spPr bwMode="auto">
            <a:xfrm>
              <a:off x="2640" y="1632"/>
              <a:ext cx="0" cy="1200"/>
            </a:xfrm>
            <a:prstGeom prst="line">
              <a:avLst/>
            </a:prstGeom>
            <a:noFill/>
            <a:ln w="127000" cap="sq">
              <a:solidFill>
                <a:srgbClr val="003399"/>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26634" name="Text Box 40"/>
            <p:cNvSpPr txBox="1">
              <a:spLocks noChangeArrowheads="1"/>
            </p:cNvSpPr>
            <p:nvPr/>
          </p:nvSpPr>
          <p:spPr bwMode="auto">
            <a:xfrm>
              <a:off x="739" y="2810"/>
              <a:ext cx="4148"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b="1" dirty="0">
                  <a:solidFill>
                    <a:srgbClr val="0070C0"/>
                  </a:solidFill>
                  <a:latin typeface="Comic Sans MS" pitchFamily="66" charset="0"/>
                </a:rPr>
                <a:t>Équipements collectifs de </a:t>
              </a:r>
              <a:r>
                <a:rPr lang="fr-FR" b="1" dirty="0" smtClean="0">
                  <a:solidFill>
                    <a:srgbClr val="0070C0"/>
                  </a:solidFill>
                  <a:latin typeface="Comic Sans MS" pitchFamily="66" charset="0"/>
                </a:rPr>
                <a:t>sécurité ECS</a:t>
              </a:r>
              <a:endParaRPr lang="fr-FR" b="1" dirty="0">
                <a:solidFill>
                  <a:srgbClr val="0070C0"/>
                </a:solidFill>
                <a:latin typeface="Comic Sans MS" pitchFamily="66" charset="0"/>
              </a:endParaRPr>
            </a:p>
            <a:p>
              <a:pPr algn="ctr" eaLnBrk="1" hangingPunct="1"/>
              <a:r>
                <a:rPr lang="fr-FR" b="1" dirty="0">
                  <a:solidFill>
                    <a:srgbClr val="0070C0"/>
                  </a:solidFill>
                  <a:latin typeface="Comic Sans MS" pitchFamily="66" charset="0"/>
                </a:rPr>
                <a:t> (mise hors de portée par pose d’un écran)</a:t>
              </a:r>
            </a:p>
          </p:txBody>
        </p:sp>
      </p:grpSp>
      <p:sp>
        <p:nvSpPr>
          <p:cNvPr id="29" name="Line 34"/>
          <p:cNvSpPr>
            <a:spLocks noChangeShapeType="1"/>
          </p:cNvSpPr>
          <p:nvPr/>
        </p:nvSpPr>
        <p:spPr bwMode="auto">
          <a:xfrm>
            <a:off x="3352800" y="5445224"/>
            <a:ext cx="1447802" cy="1224136"/>
          </a:xfrm>
          <a:prstGeom prst="line">
            <a:avLst/>
          </a:prstGeom>
          <a:noFill/>
          <a:ln w="7620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30" name="Line 35"/>
          <p:cNvSpPr>
            <a:spLocks noChangeShapeType="1"/>
          </p:cNvSpPr>
          <p:nvPr/>
        </p:nvSpPr>
        <p:spPr bwMode="auto">
          <a:xfrm flipV="1">
            <a:off x="3242622" y="5445224"/>
            <a:ext cx="1462315" cy="1224136"/>
          </a:xfrm>
          <a:prstGeom prst="line">
            <a:avLst/>
          </a:prstGeom>
          <a:noFill/>
          <a:ln w="7620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2" name="Espace réservé du numéro de diapositive 1"/>
          <p:cNvSpPr>
            <a:spLocks noGrp="1"/>
          </p:cNvSpPr>
          <p:nvPr>
            <p:ph type="sldNum" sz="quarter" idx="13"/>
          </p:nvPr>
        </p:nvSpPr>
        <p:spPr/>
        <p:txBody>
          <a:bodyPr/>
          <a:lstStyle/>
          <a:p>
            <a:fld id="{4B41F4E5-7CB7-418E-AF64-5D721375771F}" type="slidenum">
              <a:rPr lang="fr-FR" smtClean="0"/>
              <a:pPr/>
              <a:t>19</a:t>
            </a:fld>
            <a:endParaRPr lang="fr-FR"/>
          </a:p>
        </p:txBody>
      </p:sp>
    </p:spTree>
    <p:extLst>
      <p:ext uri="{BB962C8B-B14F-4D97-AF65-F5344CB8AC3E}">
        <p14:creationId xmlns:p14="http://schemas.microsoft.com/office/powerpoint/2010/main" xmlns="" val="1894126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Sévérité </a:t>
            </a:r>
            <a:endParaRPr lang="fr-FR" dirty="0"/>
          </a:p>
        </p:txBody>
      </p:sp>
      <p:sp>
        <p:nvSpPr>
          <p:cNvPr id="3" name="Espace réservé du numéro de diapositive 2"/>
          <p:cNvSpPr>
            <a:spLocks noGrp="1"/>
          </p:cNvSpPr>
          <p:nvPr>
            <p:ph type="sldNum" sz="quarter" idx="12"/>
          </p:nvPr>
        </p:nvSpPr>
        <p:spPr>
          <a:xfrm rot="5400000">
            <a:off x="7017039" y="4562145"/>
            <a:ext cx="3200400" cy="365760"/>
          </a:xfrm>
        </p:spPr>
        <p:txBody>
          <a:bodyPr/>
          <a:lstStyle/>
          <a:p>
            <a:fld id="{4B41F4E5-7CB7-418E-AF64-5D721375771F}" type="slidenum">
              <a:rPr lang="fr-FR" smtClean="0"/>
              <a:pPr/>
              <a:t>2</a:t>
            </a:fld>
            <a:endParaRPr lang="fr-FR"/>
          </a:p>
        </p:txBody>
      </p:sp>
      <p:pic>
        <p:nvPicPr>
          <p:cNvPr id="6349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17396" y="1733972"/>
            <a:ext cx="7430163" cy="4130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0415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0" y="2057400"/>
            <a:ext cx="8686800" cy="3124200"/>
          </a:xfrm>
          <a:prstGeom prst="ellipse">
            <a:avLst/>
          </a:prstGeom>
          <a:noFill/>
          <a:ln w="57150">
            <a:solidFill>
              <a:srgbClr val="008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67587" name="Rectangle 3"/>
          <p:cNvSpPr>
            <a:spLocks noGrp="1" noChangeArrowheads="1"/>
          </p:cNvSpPr>
          <p:nvPr>
            <p:ph type="title"/>
          </p:nvPr>
        </p:nvSpPr>
        <p:spPr>
          <a:xfrm>
            <a:off x="381000" y="27566"/>
            <a:ext cx="7467600" cy="1143000"/>
          </a:xfrm>
        </p:spPr>
        <p:txBody>
          <a:bodyPr>
            <a:normAutofit/>
          </a:bodyPr>
          <a:lstStyle/>
          <a:p>
            <a:pPr eaLnBrk="1" hangingPunct="1">
              <a:defRPr/>
            </a:pPr>
            <a:r>
              <a:rPr lang="fr-FR" dirty="0" smtClean="0"/>
              <a:t>N°3 : mesures de protection individuelle</a:t>
            </a:r>
          </a:p>
        </p:txBody>
      </p:sp>
      <p:grpSp>
        <p:nvGrpSpPr>
          <p:cNvPr id="2" name="Group 56"/>
          <p:cNvGrpSpPr>
            <a:grpSpLocks/>
          </p:cNvGrpSpPr>
          <p:nvPr/>
        </p:nvGrpSpPr>
        <p:grpSpPr bwMode="auto">
          <a:xfrm>
            <a:off x="228600" y="1295400"/>
            <a:ext cx="8389938" cy="5562600"/>
            <a:chOff x="144" y="816"/>
            <a:chExt cx="5285" cy="3504"/>
          </a:xfrm>
        </p:grpSpPr>
        <p:grpSp>
          <p:nvGrpSpPr>
            <p:cNvPr id="27672" name="Group 4"/>
            <p:cNvGrpSpPr>
              <a:grpSpLocks/>
            </p:cNvGrpSpPr>
            <p:nvPr/>
          </p:nvGrpSpPr>
          <p:grpSpPr bwMode="auto">
            <a:xfrm>
              <a:off x="1958" y="1632"/>
              <a:ext cx="3426" cy="1273"/>
              <a:chOff x="1958" y="1632"/>
              <a:chExt cx="3426" cy="1273"/>
            </a:xfrm>
          </p:grpSpPr>
          <p:sp>
            <p:nvSpPr>
              <p:cNvPr id="27686" name="Oval 5"/>
              <p:cNvSpPr>
                <a:spLocks noChangeArrowheads="1"/>
              </p:cNvSpPr>
              <p:nvPr/>
            </p:nvSpPr>
            <p:spPr bwMode="auto">
              <a:xfrm>
                <a:off x="1958" y="1632"/>
                <a:ext cx="3426" cy="1273"/>
              </a:xfrm>
              <a:prstGeom prst="ellipse">
                <a:avLst/>
              </a:prstGeom>
              <a:solidFill>
                <a:srgbClr val="3399FF">
                  <a:alpha val="50195"/>
                </a:srgbClr>
              </a:solidFill>
              <a:ln w="3175">
                <a:solidFill>
                  <a:srgbClr val="3399FF"/>
                </a:solidFill>
                <a:round/>
                <a:headEnd/>
                <a:tailEnd/>
              </a:ln>
            </p:spPr>
            <p:txBody>
              <a:bodyPr wrap="none" anchor="ctr"/>
              <a:lstStyle/>
              <a:p>
                <a:endParaRPr lang="fr-FR"/>
              </a:p>
            </p:txBody>
          </p:sp>
          <p:sp>
            <p:nvSpPr>
              <p:cNvPr id="27687" name="Text Box 6"/>
              <p:cNvSpPr txBox="1">
                <a:spLocks noChangeArrowheads="1"/>
              </p:cNvSpPr>
              <p:nvPr/>
            </p:nvSpPr>
            <p:spPr bwMode="auto">
              <a:xfrm>
                <a:off x="3792" y="2064"/>
                <a:ext cx="1056" cy="258"/>
              </a:xfrm>
              <a:prstGeom prst="rect">
                <a:avLst/>
              </a:prstGeom>
              <a:solidFill>
                <a:srgbClr val="3399FF">
                  <a:alpha val="50195"/>
                </a:srgbClr>
              </a:solidFill>
              <a:ln w="12700">
                <a:solidFill>
                  <a:srgbClr val="3399FF"/>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chemeClr val="bg1"/>
                    </a:solidFill>
                    <a:latin typeface="Verdana" pitchFamily="34" charset="0"/>
                  </a:rPr>
                  <a:t>Personne</a:t>
                </a:r>
              </a:p>
            </p:txBody>
          </p:sp>
        </p:grpSp>
        <p:grpSp>
          <p:nvGrpSpPr>
            <p:cNvPr id="27673" name="Group 7"/>
            <p:cNvGrpSpPr>
              <a:grpSpLocks/>
            </p:cNvGrpSpPr>
            <p:nvPr/>
          </p:nvGrpSpPr>
          <p:grpSpPr bwMode="auto">
            <a:xfrm>
              <a:off x="144" y="1632"/>
              <a:ext cx="3427" cy="1273"/>
              <a:chOff x="144" y="1632"/>
              <a:chExt cx="3427" cy="1273"/>
            </a:xfrm>
          </p:grpSpPr>
          <p:sp>
            <p:nvSpPr>
              <p:cNvPr id="27684" name="Oval 8"/>
              <p:cNvSpPr>
                <a:spLocks noChangeArrowheads="1"/>
              </p:cNvSpPr>
              <p:nvPr/>
            </p:nvSpPr>
            <p:spPr bwMode="auto">
              <a:xfrm>
                <a:off x="144" y="1632"/>
                <a:ext cx="3427" cy="1273"/>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7685" name="Text Box 9"/>
              <p:cNvSpPr txBox="1">
                <a:spLocks noChangeArrowheads="1"/>
              </p:cNvSpPr>
              <p:nvPr/>
            </p:nvSpPr>
            <p:spPr bwMode="auto">
              <a:xfrm>
                <a:off x="480" y="2016"/>
                <a:ext cx="1344"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993300"/>
                    </a:solidFill>
                    <a:latin typeface="Verdana" pitchFamily="34" charset="0"/>
                  </a:rPr>
                  <a:t>Énergie électrique</a:t>
                </a:r>
              </a:p>
            </p:txBody>
          </p:sp>
        </p:grpSp>
        <p:grpSp>
          <p:nvGrpSpPr>
            <p:cNvPr id="27674" name="Group 10"/>
            <p:cNvGrpSpPr>
              <a:grpSpLocks/>
            </p:cNvGrpSpPr>
            <p:nvPr/>
          </p:nvGrpSpPr>
          <p:grpSpPr bwMode="auto">
            <a:xfrm>
              <a:off x="192" y="816"/>
              <a:ext cx="3378" cy="2016"/>
              <a:chOff x="192" y="816"/>
              <a:chExt cx="3378" cy="2016"/>
            </a:xfrm>
          </p:grpSpPr>
          <p:sp>
            <p:nvSpPr>
              <p:cNvPr id="27681" name="Freeform 11"/>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a:noFill/>
              </a:ln>
              <a:extLst>
                <a:ext uri="{91240B29-F687-4F45-9708-019B960494DF}">
                  <a14:hiddenLine xmlns:a14="http://schemas.microsoft.com/office/drawing/2010/main" xmlns="" w="38100">
                    <a:solidFill>
                      <a:srgbClr val="000000"/>
                    </a:solidFill>
                    <a:miter lim="800000"/>
                    <a:headEnd type="none" w="sm" len="sm"/>
                    <a:tailEnd type="none" w="sm" len="sm"/>
                  </a14:hiddenLine>
                </a:ext>
              </a:extLst>
            </p:spPr>
            <p:txBody>
              <a:bodyPr anchor="ctr"/>
              <a:lstStyle/>
              <a:p>
                <a:endParaRPr lang="fr-FR"/>
              </a:p>
            </p:txBody>
          </p:sp>
          <p:sp>
            <p:nvSpPr>
              <p:cNvPr id="27682" name="Text Box 12"/>
              <p:cNvSpPr txBox="1">
                <a:spLocks noChangeArrowheads="1"/>
              </p:cNvSpPr>
              <p:nvPr/>
            </p:nvSpPr>
            <p:spPr bwMode="auto">
              <a:xfrm flipH="1">
                <a:off x="192" y="816"/>
                <a:ext cx="1584" cy="620"/>
              </a:xfrm>
              <a:prstGeom prst="rect">
                <a:avLst/>
              </a:prstGeom>
              <a:solidFill>
                <a:schemeClr val="tx2"/>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Voisinage</a:t>
                </a:r>
              </a:p>
            </p:txBody>
          </p:sp>
          <p:sp>
            <p:nvSpPr>
              <p:cNvPr id="27683" name="Line 13"/>
              <p:cNvSpPr>
                <a:spLocks noChangeShapeType="1"/>
              </p:cNvSpPr>
              <p:nvPr/>
            </p:nvSpPr>
            <p:spPr bwMode="auto">
              <a:xfrm flipH="1" flipV="1">
                <a:off x="1728" y="1392"/>
                <a:ext cx="768" cy="576"/>
              </a:xfrm>
              <a:prstGeom prst="line">
                <a:avLst/>
              </a:prstGeom>
              <a:noFill/>
              <a:ln w="38100">
                <a:solidFill>
                  <a:srgbClr val="FFB900"/>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27675" name="Group 14"/>
            <p:cNvGrpSpPr>
              <a:grpSpLocks/>
            </p:cNvGrpSpPr>
            <p:nvPr/>
          </p:nvGrpSpPr>
          <p:grpSpPr bwMode="auto">
            <a:xfrm>
              <a:off x="2592" y="816"/>
              <a:ext cx="2837" cy="1584"/>
              <a:chOff x="2592" y="816"/>
              <a:chExt cx="2837" cy="1584"/>
            </a:xfrm>
          </p:grpSpPr>
          <p:sp>
            <p:nvSpPr>
              <p:cNvPr id="27678" name="AutoShape 15"/>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a:p>
            </p:txBody>
          </p:sp>
          <p:sp>
            <p:nvSpPr>
              <p:cNvPr id="27679" name="Text Box 16"/>
              <p:cNvSpPr txBox="1">
                <a:spLocks noChangeArrowheads="1"/>
              </p:cNvSpPr>
              <p:nvPr/>
            </p:nvSpPr>
            <p:spPr bwMode="auto">
              <a:xfrm>
                <a:off x="3792" y="816"/>
                <a:ext cx="1637" cy="620"/>
              </a:xfrm>
              <a:prstGeom prst="rect">
                <a:avLst/>
              </a:prstGeom>
              <a:solidFill>
                <a:schemeClr val="hlink"/>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Contact avec une pièce nue sous tension</a:t>
                </a:r>
              </a:p>
            </p:txBody>
          </p:sp>
          <p:sp>
            <p:nvSpPr>
              <p:cNvPr id="27680" name="Line 17"/>
              <p:cNvSpPr>
                <a:spLocks noChangeShapeType="1"/>
              </p:cNvSpPr>
              <p:nvPr/>
            </p:nvSpPr>
            <p:spPr bwMode="auto">
              <a:xfrm flipV="1">
                <a:off x="3024" y="1392"/>
                <a:ext cx="816" cy="768"/>
              </a:xfrm>
              <a:prstGeom prst="line">
                <a:avLst/>
              </a:prstGeom>
              <a:noFill/>
              <a:ln w="5715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27677" name="AutoShape 19"/>
            <p:cNvSpPr>
              <a:spLocks noChangeArrowheads="1"/>
            </p:cNvSpPr>
            <p:nvPr/>
          </p:nvSpPr>
          <p:spPr bwMode="auto">
            <a:xfrm>
              <a:off x="1123" y="3379"/>
              <a:ext cx="2928" cy="941"/>
            </a:xfrm>
            <a:prstGeom prst="star16">
              <a:avLst>
                <a:gd name="adj" fmla="val 37500"/>
              </a:avLst>
            </a:prstGeom>
            <a:solidFill>
              <a:schemeClr val="tx2"/>
            </a:solidFill>
            <a:ln w="9525">
              <a:solidFill>
                <a:srgbClr val="FF3300"/>
              </a:solidFill>
              <a:miter lim="800000"/>
              <a:headEnd/>
              <a:tailEnd/>
            </a:ln>
          </p:spPr>
          <p:txBody>
            <a:bodyPr lIns="0" tIns="0" rIns="0" bIns="0" anchor="ctr" anchorCtr="1"/>
            <a:lstStyle/>
            <a:p>
              <a:pPr algn="ctr" eaLnBrk="0" hangingPunct="0">
                <a:spcBef>
                  <a:spcPct val="50000"/>
                </a:spcBef>
              </a:pPr>
              <a:r>
                <a:rPr lang="fr-FR" sz="2000" b="1">
                  <a:solidFill>
                    <a:srgbClr val="FEFEEA"/>
                  </a:solidFill>
                  <a:latin typeface="Verdana" pitchFamily="34" charset="0"/>
                </a:rPr>
                <a:t>Électrisation</a:t>
              </a:r>
            </a:p>
            <a:p>
              <a:pPr algn="ctr" eaLnBrk="0" hangingPunct="0">
                <a:spcBef>
                  <a:spcPct val="50000"/>
                </a:spcBef>
              </a:pPr>
              <a:r>
                <a:rPr lang="fr-FR" sz="2000" b="1">
                  <a:solidFill>
                    <a:srgbClr val="FEFEEA"/>
                  </a:solidFill>
                  <a:latin typeface="Verdana" pitchFamily="34" charset="0"/>
                </a:rPr>
                <a:t>brûlure</a:t>
              </a:r>
            </a:p>
            <a:p>
              <a:pPr algn="ctr" eaLnBrk="0" hangingPunct="0">
                <a:spcBef>
                  <a:spcPct val="50000"/>
                </a:spcBef>
              </a:pPr>
              <a:r>
                <a:rPr lang="fr-FR" sz="2000" b="1">
                  <a:solidFill>
                    <a:srgbClr val="FEFEEA"/>
                  </a:solidFill>
                  <a:latin typeface="Verdana" pitchFamily="34" charset="0"/>
                </a:rPr>
                <a:t>électrocution</a:t>
              </a:r>
            </a:p>
          </p:txBody>
        </p:sp>
      </p:grpSp>
      <p:sp>
        <p:nvSpPr>
          <p:cNvPr id="27653" name="Text Box 31"/>
          <p:cNvSpPr txBox="1">
            <a:spLocks noChangeArrowheads="1"/>
          </p:cNvSpPr>
          <p:nvPr/>
        </p:nvSpPr>
        <p:spPr bwMode="auto">
          <a:xfrm>
            <a:off x="3352800" y="1524000"/>
            <a:ext cx="20377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a:latin typeface="Comic Sans MS" pitchFamily="66" charset="0"/>
              </a:rPr>
              <a:t>Situation de travail</a:t>
            </a:r>
          </a:p>
        </p:txBody>
      </p:sp>
      <p:grpSp>
        <p:nvGrpSpPr>
          <p:cNvPr id="27655" name="Group 58"/>
          <p:cNvGrpSpPr>
            <a:grpSpLocks/>
          </p:cNvGrpSpPr>
          <p:nvPr/>
        </p:nvGrpSpPr>
        <p:grpSpPr bwMode="auto">
          <a:xfrm>
            <a:off x="3108327" y="2590801"/>
            <a:ext cx="5438775" cy="2020888"/>
            <a:chOff x="1958" y="1632"/>
            <a:chExt cx="3426" cy="1273"/>
          </a:xfrm>
        </p:grpSpPr>
        <p:sp>
          <p:nvSpPr>
            <p:cNvPr id="27670" name="Oval 59"/>
            <p:cNvSpPr>
              <a:spLocks noChangeArrowheads="1"/>
            </p:cNvSpPr>
            <p:nvPr/>
          </p:nvSpPr>
          <p:spPr bwMode="auto">
            <a:xfrm>
              <a:off x="1958" y="1632"/>
              <a:ext cx="3426" cy="1273"/>
            </a:xfrm>
            <a:prstGeom prst="ellipse">
              <a:avLst/>
            </a:prstGeom>
            <a:solidFill>
              <a:srgbClr val="3399FF">
                <a:alpha val="50195"/>
              </a:srgbClr>
            </a:solidFill>
            <a:ln w="3175">
              <a:solidFill>
                <a:srgbClr val="3399FF"/>
              </a:solidFill>
              <a:round/>
              <a:headEnd/>
              <a:tailEnd/>
            </a:ln>
          </p:spPr>
          <p:txBody>
            <a:bodyPr wrap="none" anchor="ctr"/>
            <a:lstStyle/>
            <a:p>
              <a:endParaRPr lang="fr-FR"/>
            </a:p>
          </p:txBody>
        </p:sp>
        <p:sp>
          <p:nvSpPr>
            <p:cNvPr id="27671" name="Text Box 60"/>
            <p:cNvSpPr txBox="1">
              <a:spLocks noChangeArrowheads="1"/>
            </p:cNvSpPr>
            <p:nvPr/>
          </p:nvSpPr>
          <p:spPr bwMode="auto">
            <a:xfrm>
              <a:off x="3792" y="2064"/>
              <a:ext cx="1056" cy="258"/>
            </a:xfrm>
            <a:prstGeom prst="rect">
              <a:avLst/>
            </a:prstGeom>
            <a:solidFill>
              <a:srgbClr val="3399FF">
                <a:alpha val="50195"/>
              </a:srgbClr>
            </a:solidFill>
            <a:ln w="12700">
              <a:solidFill>
                <a:srgbClr val="3399FF"/>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chemeClr val="bg1"/>
                  </a:solidFill>
                  <a:latin typeface="Verdana" pitchFamily="34" charset="0"/>
                </a:rPr>
                <a:t>Personne</a:t>
              </a:r>
            </a:p>
          </p:txBody>
        </p:sp>
      </p:grpSp>
      <p:grpSp>
        <p:nvGrpSpPr>
          <p:cNvPr id="27656" name="Group 61"/>
          <p:cNvGrpSpPr>
            <a:grpSpLocks/>
          </p:cNvGrpSpPr>
          <p:nvPr/>
        </p:nvGrpSpPr>
        <p:grpSpPr bwMode="auto">
          <a:xfrm>
            <a:off x="228602" y="2590801"/>
            <a:ext cx="5440362" cy="2020888"/>
            <a:chOff x="144" y="1632"/>
            <a:chExt cx="3427" cy="1273"/>
          </a:xfrm>
        </p:grpSpPr>
        <p:sp>
          <p:nvSpPr>
            <p:cNvPr id="27668" name="Oval 62"/>
            <p:cNvSpPr>
              <a:spLocks noChangeArrowheads="1"/>
            </p:cNvSpPr>
            <p:nvPr/>
          </p:nvSpPr>
          <p:spPr bwMode="auto">
            <a:xfrm>
              <a:off x="144" y="1632"/>
              <a:ext cx="3427" cy="1273"/>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7669" name="Text Box 63"/>
            <p:cNvSpPr txBox="1">
              <a:spLocks noChangeArrowheads="1"/>
            </p:cNvSpPr>
            <p:nvPr/>
          </p:nvSpPr>
          <p:spPr bwMode="auto">
            <a:xfrm>
              <a:off x="480" y="2016"/>
              <a:ext cx="1344"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993300"/>
                  </a:solidFill>
                  <a:latin typeface="Verdana" pitchFamily="34" charset="0"/>
                </a:rPr>
                <a:t>Énergie électrique</a:t>
              </a:r>
            </a:p>
          </p:txBody>
        </p:sp>
      </p:grpSp>
      <p:grpSp>
        <p:nvGrpSpPr>
          <p:cNvPr id="27657" name="Group 64"/>
          <p:cNvGrpSpPr>
            <a:grpSpLocks/>
          </p:cNvGrpSpPr>
          <p:nvPr/>
        </p:nvGrpSpPr>
        <p:grpSpPr bwMode="auto">
          <a:xfrm>
            <a:off x="304802" y="1295402"/>
            <a:ext cx="5362575" cy="3200401"/>
            <a:chOff x="192" y="816"/>
            <a:chExt cx="3378" cy="2016"/>
          </a:xfrm>
        </p:grpSpPr>
        <p:sp>
          <p:nvSpPr>
            <p:cNvPr id="27665" name="Freeform 65"/>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a:noFill/>
            </a:ln>
            <a:extLst>
              <a:ext uri="{91240B29-F687-4F45-9708-019B960494DF}">
                <a14:hiddenLine xmlns:a14="http://schemas.microsoft.com/office/drawing/2010/main" xmlns="" w="38100">
                  <a:solidFill>
                    <a:srgbClr val="000000"/>
                  </a:solidFill>
                  <a:miter lim="800000"/>
                  <a:headEnd type="none" w="sm" len="sm"/>
                  <a:tailEnd type="none" w="sm" len="sm"/>
                </a14:hiddenLine>
              </a:ext>
            </a:extLst>
          </p:spPr>
          <p:txBody>
            <a:bodyPr anchor="ctr"/>
            <a:lstStyle/>
            <a:p>
              <a:endParaRPr lang="fr-FR"/>
            </a:p>
          </p:txBody>
        </p:sp>
        <p:sp>
          <p:nvSpPr>
            <p:cNvPr id="27666" name="Text Box 66"/>
            <p:cNvSpPr txBox="1">
              <a:spLocks noChangeArrowheads="1"/>
            </p:cNvSpPr>
            <p:nvPr/>
          </p:nvSpPr>
          <p:spPr bwMode="auto">
            <a:xfrm flipH="1">
              <a:off x="192" y="816"/>
              <a:ext cx="1584" cy="620"/>
            </a:xfrm>
            <a:prstGeom prst="rect">
              <a:avLst/>
            </a:prstGeom>
            <a:solidFill>
              <a:schemeClr val="tx2"/>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Voisinage</a:t>
              </a:r>
            </a:p>
          </p:txBody>
        </p:sp>
        <p:sp>
          <p:nvSpPr>
            <p:cNvPr id="27667" name="Line 67"/>
            <p:cNvSpPr>
              <a:spLocks noChangeShapeType="1"/>
            </p:cNvSpPr>
            <p:nvPr/>
          </p:nvSpPr>
          <p:spPr bwMode="auto">
            <a:xfrm flipH="1" flipV="1">
              <a:off x="1728" y="1392"/>
              <a:ext cx="768" cy="576"/>
            </a:xfrm>
            <a:prstGeom prst="line">
              <a:avLst/>
            </a:prstGeom>
            <a:noFill/>
            <a:ln w="38100">
              <a:solidFill>
                <a:srgbClr val="FFB900"/>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27658" name="Group 68"/>
          <p:cNvGrpSpPr>
            <a:grpSpLocks/>
          </p:cNvGrpSpPr>
          <p:nvPr/>
        </p:nvGrpSpPr>
        <p:grpSpPr bwMode="auto">
          <a:xfrm>
            <a:off x="4114802" y="1295402"/>
            <a:ext cx="4503737" cy="2514601"/>
            <a:chOff x="2592" y="816"/>
            <a:chExt cx="2837" cy="1584"/>
          </a:xfrm>
        </p:grpSpPr>
        <p:sp>
          <p:nvSpPr>
            <p:cNvPr id="27662" name="AutoShape 69"/>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a:p>
          </p:txBody>
        </p:sp>
        <p:sp>
          <p:nvSpPr>
            <p:cNvPr id="27663" name="Text Box 70"/>
            <p:cNvSpPr txBox="1">
              <a:spLocks noChangeArrowheads="1"/>
            </p:cNvSpPr>
            <p:nvPr/>
          </p:nvSpPr>
          <p:spPr bwMode="auto">
            <a:xfrm>
              <a:off x="3792" y="816"/>
              <a:ext cx="1637" cy="620"/>
            </a:xfrm>
            <a:prstGeom prst="rect">
              <a:avLst/>
            </a:prstGeom>
            <a:solidFill>
              <a:schemeClr val="hlink"/>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Contact avec une pièce nue sous tension</a:t>
              </a:r>
            </a:p>
          </p:txBody>
        </p:sp>
        <p:sp>
          <p:nvSpPr>
            <p:cNvPr id="27664" name="Line 71"/>
            <p:cNvSpPr>
              <a:spLocks noChangeShapeType="1"/>
            </p:cNvSpPr>
            <p:nvPr/>
          </p:nvSpPr>
          <p:spPr bwMode="auto">
            <a:xfrm flipV="1">
              <a:off x="3024" y="1392"/>
              <a:ext cx="816" cy="768"/>
            </a:xfrm>
            <a:prstGeom prst="line">
              <a:avLst/>
            </a:prstGeom>
            <a:noFill/>
            <a:ln w="5715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27660" name="Line 74"/>
          <p:cNvSpPr>
            <a:spLocks noChangeShapeType="1"/>
          </p:cNvSpPr>
          <p:nvPr/>
        </p:nvSpPr>
        <p:spPr bwMode="auto">
          <a:xfrm>
            <a:off x="2065340" y="4868865"/>
            <a:ext cx="4419599" cy="0"/>
          </a:xfrm>
          <a:prstGeom prst="line">
            <a:avLst/>
          </a:prstGeom>
          <a:noFill/>
          <a:ln w="127000" cap="sq">
            <a:solidFill>
              <a:srgbClr val="003399"/>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39" name="Rogner un rectangle avec un coin diagonal 38"/>
          <p:cNvSpPr/>
          <p:nvPr/>
        </p:nvSpPr>
        <p:spPr>
          <a:xfrm>
            <a:off x="868899" y="4436817"/>
            <a:ext cx="1196441" cy="864096"/>
          </a:xfrm>
          <a:prstGeom prst="snip2DiagRect">
            <a:avLst/>
          </a:prstGeom>
          <a:solidFill>
            <a:schemeClr val="accent2">
              <a:lumMod val="5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b="1" dirty="0" smtClean="0"/>
              <a:t>E.P.I</a:t>
            </a:r>
          </a:p>
          <a:p>
            <a:pPr algn="ctr"/>
            <a:r>
              <a:rPr lang="fr-FR" sz="2000" b="1" dirty="0" smtClean="0"/>
              <a:t>E.I.S</a:t>
            </a:r>
            <a:endParaRPr lang="fr-FR" sz="2000" b="1" dirty="0"/>
          </a:p>
        </p:txBody>
      </p:sp>
      <p:sp>
        <p:nvSpPr>
          <p:cNvPr id="41" name="Line 34"/>
          <p:cNvSpPr>
            <a:spLocks noChangeShapeType="1"/>
          </p:cNvSpPr>
          <p:nvPr/>
        </p:nvSpPr>
        <p:spPr bwMode="auto">
          <a:xfrm>
            <a:off x="3352800" y="5445224"/>
            <a:ext cx="1447802" cy="1224136"/>
          </a:xfrm>
          <a:prstGeom prst="line">
            <a:avLst/>
          </a:prstGeom>
          <a:noFill/>
          <a:ln w="7620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42" name="Line 35"/>
          <p:cNvSpPr>
            <a:spLocks noChangeShapeType="1"/>
          </p:cNvSpPr>
          <p:nvPr/>
        </p:nvSpPr>
        <p:spPr bwMode="auto">
          <a:xfrm flipV="1">
            <a:off x="3242622" y="5445224"/>
            <a:ext cx="1462315" cy="1224136"/>
          </a:xfrm>
          <a:prstGeom prst="line">
            <a:avLst/>
          </a:prstGeom>
          <a:noFill/>
          <a:ln w="7620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3" name="Espace réservé du numéro de diapositive 2"/>
          <p:cNvSpPr>
            <a:spLocks noGrp="1"/>
          </p:cNvSpPr>
          <p:nvPr>
            <p:ph type="sldNum" sz="quarter" idx="13"/>
          </p:nvPr>
        </p:nvSpPr>
        <p:spPr/>
        <p:txBody>
          <a:bodyPr/>
          <a:lstStyle/>
          <a:p>
            <a:fld id="{4B41F4E5-7CB7-418E-AF64-5D721375771F}" type="slidenum">
              <a:rPr lang="fr-FR" smtClean="0"/>
              <a:pPr/>
              <a:t>20</a:t>
            </a:fld>
            <a:endParaRPr lang="fr-FR"/>
          </a:p>
        </p:txBody>
      </p:sp>
    </p:spTree>
    <p:extLst>
      <p:ext uri="{BB962C8B-B14F-4D97-AF65-F5344CB8AC3E}">
        <p14:creationId xmlns:p14="http://schemas.microsoft.com/office/powerpoint/2010/main" xmlns="" val="13839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0" y="2057400"/>
            <a:ext cx="8686800" cy="3124200"/>
          </a:xfrm>
          <a:prstGeom prst="ellipse">
            <a:avLst/>
          </a:prstGeom>
          <a:noFill/>
          <a:ln w="57150">
            <a:solidFill>
              <a:srgbClr val="008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67587" name="Rectangle 3"/>
          <p:cNvSpPr>
            <a:spLocks noGrp="1" noChangeArrowheads="1"/>
          </p:cNvSpPr>
          <p:nvPr>
            <p:ph type="title"/>
          </p:nvPr>
        </p:nvSpPr>
        <p:spPr>
          <a:xfrm>
            <a:off x="381000" y="27566"/>
            <a:ext cx="7467600" cy="1143000"/>
          </a:xfrm>
        </p:spPr>
        <p:txBody>
          <a:bodyPr>
            <a:normAutofit/>
          </a:bodyPr>
          <a:lstStyle/>
          <a:p>
            <a:pPr eaLnBrk="1" hangingPunct="1">
              <a:defRPr/>
            </a:pPr>
            <a:r>
              <a:rPr lang="fr-FR" dirty="0" smtClean="0"/>
              <a:t>N°4 : Etablir des instructions</a:t>
            </a:r>
          </a:p>
        </p:txBody>
      </p:sp>
      <p:grpSp>
        <p:nvGrpSpPr>
          <p:cNvPr id="2" name="Group 56"/>
          <p:cNvGrpSpPr>
            <a:grpSpLocks/>
          </p:cNvGrpSpPr>
          <p:nvPr/>
        </p:nvGrpSpPr>
        <p:grpSpPr bwMode="auto">
          <a:xfrm>
            <a:off x="228600" y="1295400"/>
            <a:ext cx="8389938" cy="5562600"/>
            <a:chOff x="144" y="816"/>
            <a:chExt cx="5285" cy="3504"/>
          </a:xfrm>
        </p:grpSpPr>
        <p:grpSp>
          <p:nvGrpSpPr>
            <p:cNvPr id="27672" name="Group 4"/>
            <p:cNvGrpSpPr>
              <a:grpSpLocks/>
            </p:cNvGrpSpPr>
            <p:nvPr/>
          </p:nvGrpSpPr>
          <p:grpSpPr bwMode="auto">
            <a:xfrm>
              <a:off x="1958" y="1632"/>
              <a:ext cx="3426" cy="1273"/>
              <a:chOff x="1958" y="1632"/>
              <a:chExt cx="3426" cy="1273"/>
            </a:xfrm>
          </p:grpSpPr>
          <p:sp>
            <p:nvSpPr>
              <p:cNvPr id="27686" name="Oval 5"/>
              <p:cNvSpPr>
                <a:spLocks noChangeArrowheads="1"/>
              </p:cNvSpPr>
              <p:nvPr/>
            </p:nvSpPr>
            <p:spPr bwMode="auto">
              <a:xfrm>
                <a:off x="1958" y="1632"/>
                <a:ext cx="3426" cy="1273"/>
              </a:xfrm>
              <a:prstGeom prst="ellipse">
                <a:avLst/>
              </a:prstGeom>
              <a:solidFill>
                <a:srgbClr val="3399FF">
                  <a:alpha val="50195"/>
                </a:srgbClr>
              </a:solidFill>
              <a:ln w="3175">
                <a:solidFill>
                  <a:srgbClr val="3399FF"/>
                </a:solidFill>
                <a:round/>
                <a:headEnd/>
                <a:tailEnd/>
              </a:ln>
            </p:spPr>
            <p:txBody>
              <a:bodyPr wrap="none" anchor="ctr"/>
              <a:lstStyle/>
              <a:p>
                <a:endParaRPr lang="fr-FR"/>
              </a:p>
            </p:txBody>
          </p:sp>
          <p:sp>
            <p:nvSpPr>
              <p:cNvPr id="27687" name="Text Box 6"/>
              <p:cNvSpPr txBox="1">
                <a:spLocks noChangeArrowheads="1"/>
              </p:cNvSpPr>
              <p:nvPr/>
            </p:nvSpPr>
            <p:spPr bwMode="auto">
              <a:xfrm>
                <a:off x="3792" y="2064"/>
                <a:ext cx="1056" cy="258"/>
              </a:xfrm>
              <a:prstGeom prst="rect">
                <a:avLst/>
              </a:prstGeom>
              <a:solidFill>
                <a:srgbClr val="3399FF">
                  <a:alpha val="50195"/>
                </a:srgbClr>
              </a:solidFill>
              <a:ln w="12700">
                <a:solidFill>
                  <a:srgbClr val="3399FF"/>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chemeClr val="bg1"/>
                    </a:solidFill>
                    <a:latin typeface="Verdana" pitchFamily="34" charset="0"/>
                  </a:rPr>
                  <a:t>Personne</a:t>
                </a:r>
              </a:p>
            </p:txBody>
          </p:sp>
        </p:grpSp>
        <p:grpSp>
          <p:nvGrpSpPr>
            <p:cNvPr id="27673" name="Group 7"/>
            <p:cNvGrpSpPr>
              <a:grpSpLocks/>
            </p:cNvGrpSpPr>
            <p:nvPr/>
          </p:nvGrpSpPr>
          <p:grpSpPr bwMode="auto">
            <a:xfrm>
              <a:off x="144" y="1632"/>
              <a:ext cx="3427" cy="1273"/>
              <a:chOff x="144" y="1632"/>
              <a:chExt cx="3427" cy="1273"/>
            </a:xfrm>
          </p:grpSpPr>
          <p:sp>
            <p:nvSpPr>
              <p:cNvPr id="27684" name="Oval 8"/>
              <p:cNvSpPr>
                <a:spLocks noChangeArrowheads="1"/>
              </p:cNvSpPr>
              <p:nvPr/>
            </p:nvSpPr>
            <p:spPr bwMode="auto">
              <a:xfrm>
                <a:off x="144" y="1632"/>
                <a:ext cx="3427" cy="1273"/>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7685" name="Text Box 9"/>
              <p:cNvSpPr txBox="1">
                <a:spLocks noChangeArrowheads="1"/>
              </p:cNvSpPr>
              <p:nvPr/>
            </p:nvSpPr>
            <p:spPr bwMode="auto">
              <a:xfrm>
                <a:off x="480" y="2016"/>
                <a:ext cx="1344"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993300"/>
                    </a:solidFill>
                    <a:latin typeface="Verdana" pitchFamily="34" charset="0"/>
                  </a:rPr>
                  <a:t>Énergie électrique</a:t>
                </a:r>
              </a:p>
            </p:txBody>
          </p:sp>
        </p:grpSp>
        <p:grpSp>
          <p:nvGrpSpPr>
            <p:cNvPr id="27674" name="Group 10"/>
            <p:cNvGrpSpPr>
              <a:grpSpLocks/>
            </p:cNvGrpSpPr>
            <p:nvPr/>
          </p:nvGrpSpPr>
          <p:grpSpPr bwMode="auto">
            <a:xfrm>
              <a:off x="192" y="816"/>
              <a:ext cx="3378" cy="2016"/>
              <a:chOff x="192" y="816"/>
              <a:chExt cx="3378" cy="2016"/>
            </a:xfrm>
          </p:grpSpPr>
          <p:sp>
            <p:nvSpPr>
              <p:cNvPr id="27681" name="Freeform 11"/>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a:noFill/>
              </a:ln>
              <a:extLst>
                <a:ext uri="{91240B29-F687-4F45-9708-019B960494DF}">
                  <a14:hiddenLine xmlns:a14="http://schemas.microsoft.com/office/drawing/2010/main" xmlns="" w="38100">
                    <a:solidFill>
                      <a:srgbClr val="000000"/>
                    </a:solidFill>
                    <a:miter lim="800000"/>
                    <a:headEnd type="none" w="sm" len="sm"/>
                    <a:tailEnd type="none" w="sm" len="sm"/>
                  </a14:hiddenLine>
                </a:ext>
              </a:extLst>
            </p:spPr>
            <p:txBody>
              <a:bodyPr anchor="ctr"/>
              <a:lstStyle/>
              <a:p>
                <a:endParaRPr lang="fr-FR"/>
              </a:p>
            </p:txBody>
          </p:sp>
          <p:sp>
            <p:nvSpPr>
              <p:cNvPr id="27682" name="Text Box 12"/>
              <p:cNvSpPr txBox="1">
                <a:spLocks noChangeArrowheads="1"/>
              </p:cNvSpPr>
              <p:nvPr/>
            </p:nvSpPr>
            <p:spPr bwMode="auto">
              <a:xfrm flipH="1">
                <a:off x="192" y="816"/>
                <a:ext cx="1584" cy="620"/>
              </a:xfrm>
              <a:prstGeom prst="rect">
                <a:avLst/>
              </a:prstGeom>
              <a:solidFill>
                <a:schemeClr val="tx2"/>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Voisinage</a:t>
                </a:r>
              </a:p>
            </p:txBody>
          </p:sp>
          <p:sp>
            <p:nvSpPr>
              <p:cNvPr id="27683" name="Line 13"/>
              <p:cNvSpPr>
                <a:spLocks noChangeShapeType="1"/>
              </p:cNvSpPr>
              <p:nvPr/>
            </p:nvSpPr>
            <p:spPr bwMode="auto">
              <a:xfrm flipH="1" flipV="1">
                <a:off x="1728" y="1392"/>
                <a:ext cx="768" cy="576"/>
              </a:xfrm>
              <a:prstGeom prst="line">
                <a:avLst/>
              </a:prstGeom>
              <a:noFill/>
              <a:ln w="38100">
                <a:solidFill>
                  <a:srgbClr val="FFB900"/>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27675" name="Group 14"/>
            <p:cNvGrpSpPr>
              <a:grpSpLocks/>
            </p:cNvGrpSpPr>
            <p:nvPr/>
          </p:nvGrpSpPr>
          <p:grpSpPr bwMode="auto">
            <a:xfrm>
              <a:off x="2592" y="816"/>
              <a:ext cx="2837" cy="1584"/>
              <a:chOff x="2592" y="816"/>
              <a:chExt cx="2837" cy="1584"/>
            </a:xfrm>
          </p:grpSpPr>
          <p:sp>
            <p:nvSpPr>
              <p:cNvPr id="27678" name="AutoShape 15"/>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a:p>
            </p:txBody>
          </p:sp>
          <p:sp>
            <p:nvSpPr>
              <p:cNvPr id="27679" name="Text Box 16"/>
              <p:cNvSpPr txBox="1">
                <a:spLocks noChangeArrowheads="1"/>
              </p:cNvSpPr>
              <p:nvPr/>
            </p:nvSpPr>
            <p:spPr bwMode="auto">
              <a:xfrm>
                <a:off x="3792" y="816"/>
                <a:ext cx="1637" cy="620"/>
              </a:xfrm>
              <a:prstGeom prst="rect">
                <a:avLst/>
              </a:prstGeom>
              <a:solidFill>
                <a:schemeClr val="hlink"/>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Contact avec une pièce nue sous tension</a:t>
                </a:r>
              </a:p>
            </p:txBody>
          </p:sp>
          <p:sp>
            <p:nvSpPr>
              <p:cNvPr id="27680" name="Line 17"/>
              <p:cNvSpPr>
                <a:spLocks noChangeShapeType="1"/>
              </p:cNvSpPr>
              <p:nvPr/>
            </p:nvSpPr>
            <p:spPr bwMode="auto">
              <a:xfrm flipV="1">
                <a:off x="3024" y="1392"/>
                <a:ext cx="816" cy="768"/>
              </a:xfrm>
              <a:prstGeom prst="line">
                <a:avLst/>
              </a:prstGeom>
              <a:noFill/>
              <a:ln w="5715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27677" name="AutoShape 19"/>
            <p:cNvSpPr>
              <a:spLocks noChangeArrowheads="1"/>
            </p:cNvSpPr>
            <p:nvPr/>
          </p:nvSpPr>
          <p:spPr bwMode="auto">
            <a:xfrm>
              <a:off x="1123" y="3379"/>
              <a:ext cx="2928" cy="941"/>
            </a:xfrm>
            <a:prstGeom prst="star16">
              <a:avLst>
                <a:gd name="adj" fmla="val 37500"/>
              </a:avLst>
            </a:prstGeom>
            <a:solidFill>
              <a:schemeClr val="tx2"/>
            </a:solidFill>
            <a:ln w="9525">
              <a:solidFill>
                <a:srgbClr val="FF3300"/>
              </a:solidFill>
              <a:miter lim="800000"/>
              <a:headEnd/>
              <a:tailEnd/>
            </a:ln>
          </p:spPr>
          <p:txBody>
            <a:bodyPr lIns="0" tIns="0" rIns="0" bIns="0" anchor="ctr" anchorCtr="1"/>
            <a:lstStyle/>
            <a:p>
              <a:pPr algn="ctr" eaLnBrk="0" hangingPunct="0">
                <a:spcBef>
                  <a:spcPct val="50000"/>
                </a:spcBef>
              </a:pPr>
              <a:r>
                <a:rPr lang="fr-FR" sz="2000" b="1">
                  <a:solidFill>
                    <a:srgbClr val="FEFEEA"/>
                  </a:solidFill>
                  <a:latin typeface="Verdana" pitchFamily="34" charset="0"/>
                </a:rPr>
                <a:t>Électrisation</a:t>
              </a:r>
            </a:p>
            <a:p>
              <a:pPr algn="ctr" eaLnBrk="0" hangingPunct="0">
                <a:spcBef>
                  <a:spcPct val="50000"/>
                </a:spcBef>
              </a:pPr>
              <a:r>
                <a:rPr lang="fr-FR" sz="2000" b="1">
                  <a:solidFill>
                    <a:srgbClr val="FEFEEA"/>
                  </a:solidFill>
                  <a:latin typeface="Verdana" pitchFamily="34" charset="0"/>
                </a:rPr>
                <a:t>brûlure</a:t>
              </a:r>
            </a:p>
            <a:p>
              <a:pPr algn="ctr" eaLnBrk="0" hangingPunct="0">
                <a:spcBef>
                  <a:spcPct val="50000"/>
                </a:spcBef>
              </a:pPr>
              <a:r>
                <a:rPr lang="fr-FR" sz="2000" b="1">
                  <a:solidFill>
                    <a:srgbClr val="FEFEEA"/>
                  </a:solidFill>
                  <a:latin typeface="Verdana" pitchFamily="34" charset="0"/>
                </a:rPr>
                <a:t>électrocution</a:t>
              </a:r>
            </a:p>
          </p:txBody>
        </p:sp>
      </p:grpSp>
      <p:sp>
        <p:nvSpPr>
          <p:cNvPr id="27653" name="Text Box 31"/>
          <p:cNvSpPr txBox="1">
            <a:spLocks noChangeArrowheads="1"/>
          </p:cNvSpPr>
          <p:nvPr/>
        </p:nvSpPr>
        <p:spPr bwMode="auto">
          <a:xfrm>
            <a:off x="3352800" y="1524000"/>
            <a:ext cx="20377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a:latin typeface="Comic Sans MS" pitchFamily="66" charset="0"/>
              </a:rPr>
              <a:t>Situation de travail</a:t>
            </a:r>
          </a:p>
        </p:txBody>
      </p:sp>
      <p:grpSp>
        <p:nvGrpSpPr>
          <p:cNvPr id="27655" name="Group 58"/>
          <p:cNvGrpSpPr>
            <a:grpSpLocks/>
          </p:cNvGrpSpPr>
          <p:nvPr/>
        </p:nvGrpSpPr>
        <p:grpSpPr bwMode="auto">
          <a:xfrm>
            <a:off x="3108327" y="2590801"/>
            <a:ext cx="5438775" cy="2020888"/>
            <a:chOff x="1958" y="1632"/>
            <a:chExt cx="3426" cy="1273"/>
          </a:xfrm>
        </p:grpSpPr>
        <p:sp>
          <p:nvSpPr>
            <p:cNvPr id="27670" name="Oval 59"/>
            <p:cNvSpPr>
              <a:spLocks noChangeArrowheads="1"/>
            </p:cNvSpPr>
            <p:nvPr/>
          </p:nvSpPr>
          <p:spPr bwMode="auto">
            <a:xfrm>
              <a:off x="1958" y="1632"/>
              <a:ext cx="3426" cy="1273"/>
            </a:xfrm>
            <a:prstGeom prst="ellipse">
              <a:avLst/>
            </a:prstGeom>
            <a:solidFill>
              <a:srgbClr val="3399FF">
                <a:alpha val="50195"/>
              </a:srgbClr>
            </a:solidFill>
            <a:ln w="3175">
              <a:solidFill>
                <a:srgbClr val="3399FF"/>
              </a:solidFill>
              <a:round/>
              <a:headEnd/>
              <a:tailEnd/>
            </a:ln>
          </p:spPr>
          <p:txBody>
            <a:bodyPr wrap="none" anchor="ctr"/>
            <a:lstStyle/>
            <a:p>
              <a:endParaRPr lang="fr-FR"/>
            </a:p>
          </p:txBody>
        </p:sp>
        <p:sp>
          <p:nvSpPr>
            <p:cNvPr id="27671" name="Text Box 60"/>
            <p:cNvSpPr txBox="1">
              <a:spLocks noChangeArrowheads="1"/>
            </p:cNvSpPr>
            <p:nvPr/>
          </p:nvSpPr>
          <p:spPr bwMode="auto">
            <a:xfrm>
              <a:off x="3792" y="2064"/>
              <a:ext cx="1056" cy="258"/>
            </a:xfrm>
            <a:prstGeom prst="rect">
              <a:avLst/>
            </a:prstGeom>
            <a:solidFill>
              <a:srgbClr val="3399FF">
                <a:alpha val="50195"/>
              </a:srgbClr>
            </a:solidFill>
            <a:ln w="12700">
              <a:solidFill>
                <a:srgbClr val="3399FF"/>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chemeClr val="bg1"/>
                  </a:solidFill>
                  <a:latin typeface="Verdana" pitchFamily="34" charset="0"/>
                </a:rPr>
                <a:t>Personne</a:t>
              </a:r>
            </a:p>
          </p:txBody>
        </p:sp>
      </p:grpSp>
      <p:grpSp>
        <p:nvGrpSpPr>
          <p:cNvPr id="27656" name="Group 61"/>
          <p:cNvGrpSpPr>
            <a:grpSpLocks/>
          </p:cNvGrpSpPr>
          <p:nvPr/>
        </p:nvGrpSpPr>
        <p:grpSpPr bwMode="auto">
          <a:xfrm>
            <a:off x="228602" y="2590801"/>
            <a:ext cx="5440362" cy="2020888"/>
            <a:chOff x="144" y="1632"/>
            <a:chExt cx="3427" cy="1273"/>
          </a:xfrm>
        </p:grpSpPr>
        <p:sp>
          <p:nvSpPr>
            <p:cNvPr id="27668" name="Oval 62"/>
            <p:cNvSpPr>
              <a:spLocks noChangeArrowheads="1"/>
            </p:cNvSpPr>
            <p:nvPr/>
          </p:nvSpPr>
          <p:spPr bwMode="auto">
            <a:xfrm>
              <a:off x="144" y="1632"/>
              <a:ext cx="3427" cy="1273"/>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7669" name="Text Box 63"/>
            <p:cNvSpPr txBox="1">
              <a:spLocks noChangeArrowheads="1"/>
            </p:cNvSpPr>
            <p:nvPr/>
          </p:nvSpPr>
          <p:spPr bwMode="auto">
            <a:xfrm>
              <a:off x="480" y="2016"/>
              <a:ext cx="1344"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993300"/>
                  </a:solidFill>
                  <a:latin typeface="Verdana" pitchFamily="34" charset="0"/>
                </a:rPr>
                <a:t>Énergie électrique</a:t>
              </a:r>
            </a:p>
          </p:txBody>
        </p:sp>
      </p:grpSp>
      <p:grpSp>
        <p:nvGrpSpPr>
          <p:cNvPr id="27657" name="Group 64"/>
          <p:cNvGrpSpPr>
            <a:grpSpLocks/>
          </p:cNvGrpSpPr>
          <p:nvPr/>
        </p:nvGrpSpPr>
        <p:grpSpPr bwMode="auto">
          <a:xfrm>
            <a:off x="304802" y="1295402"/>
            <a:ext cx="5362575" cy="3200401"/>
            <a:chOff x="192" y="816"/>
            <a:chExt cx="3378" cy="2016"/>
          </a:xfrm>
        </p:grpSpPr>
        <p:sp>
          <p:nvSpPr>
            <p:cNvPr id="27665" name="Freeform 65"/>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a:noFill/>
            </a:ln>
            <a:extLst>
              <a:ext uri="{91240B29-F687-4F45-9708-019B960494DF}">
                <a14:hiddenLine xmlns:a14="http://schemas.microsoft.com/office/drawing/2010/main" xmlns="" w="38100">
                  <a:solidFill>
                    <a:srgbClr val="000000"/>
                  </a:solidFill>
                  <a:miter lim="800000"/>
                  <a:headEnd type="none" w="sm" len="sm"/>
                  <a:tailEnd type="none" w="sm" len="sm"/>
                </a14:hiddenLine>
              </a:ext>
            </a:extLst>
          </p:spPr>
          <p:txBody>
            <a:bodyPr anchor="ctr"/>
            <a:lstStyle/>
            <a:p>
              <a:endParaRPr lang="fr-FR"/>
            </a:p>
          </p:txBody>
        </p:sp>
        <p:sp>
          <p:nvSpPr>
            <p:cNvPr id="27666" name="Text Box 66"/>
            <p:cNvSpPr txBox="1">
              <a:spLocks noChangeArrowheads="1"/>
            </p:cNvSpPr>
            <p:nvPr/>
          </p:nvSpPr>
          <p:spPr bwMode="auto">
            <a:xfrm flipH="1">
              <a:off x="192" y="816"/>
              <a:ext cx="1584" cy="620"/>
            </a:xfrm>
            <a:prstGeom prst="rect">
              <a:avLst/>
            </a:prstGeom>
            <a:solidFill>
              <a:schemeClr val="tx2"/>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Voisinage</a:t>
              </a:r>
            </a:p>
          </p:txBody>
        </p:sp>
        <p:sp>
          <p:nvSpPr>
            <p:cNvPr id="27667" name="Line 67"/>
            <p:cNvSpPr>
              <a:spLocks noChangeShapeType="1"/>
            </p:cNvSpPr>
            <p:nvPr/>
          </p:nvSpPr>
          <p:spPr bwMode="auto">
            <a:xfrm flipH="1" flipV="1">
              <a:off x="1728" y="1392"/>
              <a:ext cx="768" cy="576"/>
            </a:xfrm>
            <a:prstGeom prst="line">
              <a:avLst/>
            </a:prstGeom>
            <a:noFill/>
            <a:ln w="38100">
              <a:solidFill>
                <a:srgbClr val="FFB900"/>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27658" name="Group 68"/>
          <p:cNvGrpSpPr>
            <a:grpSpLocks/>
          </p:cNvGrpSpPr>
          <p:nvPr/>
        </p:nvGrpSpPr>
        <p:grpSpPr bwMode="auto">
          <a:xfrm>
            <a:off x="4114802" y="1295402"/>
            <a:ext cx="4503737" cy="2514601"/>
            <a:chOff x="2592" y="816"/>
            <a:chExt cx="2837" cy="1584"/>
          </a:xfrm>
        </p:grpSpPr>
        <p:sp>
          <p:nvSpPr>
            <p:cNvPr id="27662" name="AutoShape 69"/>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a:p>
          </p:txBody>
        </p:sp>
        <p:sp>
          <p:nvSpPr>
            <p:cNvPr id="27663" name="Text Box 70"/>
            <p:cNvSpPr txBox="1">
              <a:spLocks noChangeArrowheads="1"/>
            </p:cNvSpPr>
            <p:nvPr/>
          </p:nvSpPr>
          <p:spPr bwMode="auto">
            <a:xfrm>
              <a:off x="3792" y="816"/>
              <a:ext cx="1637" cy="620"/>
            </a:xfrm>
            <a:prstGeom prst="rect">
              <a:avLst/>
            </a:prstGeom>
            <a:solidFill>
              <a:schemeClr val="hlink"/>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Contact avec une pièce nue sous tension</a:t>
              </a:r>
            </a:p>
          </p:txBody>
        </p:sp>
        <p:sp>
          <p:nvSpPr>
            <p:cNvPr id="27664" name="Line 71"/>
            <p:cNvSpPr>
              <a:spLocks noChangeShapeType="1"/>
            </p:cNvSpPr>
            <p:nvPr/>
          </p:nvSpPr>
          <p:spPr bwMode="auto">
            <a:xfrm flipV="1">
              <a:off x="3024" y="1392"/>
              <a:ext cx="816" cy="768"/>
            </a:xfrm>
            <a:prstGeom prst="line">
              <a:avLst/>
            </a:prstGeom>
            <a:noFill/>
            <a:ln w="5715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41" name="Line 34"/>
          <p:cNvSpPr>
            <a:spLocks noChangeShapeType="1"/>
          </p:cNvSpPr>
          <p:nvPr/>
        </p:nvSpPr>
        <p:spPr bwMode="auto">
          <a:xfrm>
            <a:off x="3352800" y="5445224"/>
            <a:ext cx="1447802" cy="1224136"/>
          </a:xfrm>
          <a:prstGeom prst="line">
            <a:avLst/>
          </a:prstGeom>
          <a:noFill/>
          <a:ln w="7620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42" name="Line 35"/>
          <p:cNvSpPr>
            <a:spLocks noChangeShapeType="1"/>
          </p:cNvSpPr>
          <p:nvPr/>
        </p:nvSpPr>
        <p:spPr bwMode="auto">
          <a:xfrm flipV="1">
            <a:off x="3242622" y="5445224"/>
            <a:ext cx="1462315" cy="1224136"/>
          </a:xfrm>
          <a:prstGeom prst="line">
            <a:avLst/>
          </a:prstGeom>
          <a:noFill/>
          <a:ln w="76200" cap="sq">
            <a:solidFill>
              <a:srgbClr val="FF0000"/>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fr-FR"/>
          </a:p>
        </p:txBody>
      </p:sp>
      <p:sp>
        <p:nvSpPr>
          <p:cNvPr id="3" name="Rectangle 2"/>
          <p:cNvSpPr/>
          <p:nvPr/>
        </p:nvSpPr>
        <p:spPr>
          <a:xfrm>
            <a:off x="1736373" y="5695584"/>
            <a:ext cx="5435935" cy="830997"/>
          </a:xfrm>
          <a:prstGeom prst="rect">
            <a:avLst/>
          </a:prstGeom>
          <a:solidFill>
            <a:schemeClr val="accent2">
              <a:lumMod val="50000"/>
            </a:schemeClr>
          </a:solidFill>
        </p:spPr>
        <p:txBody>
          <a:bodyPr wrap="square">
            <a:spAutoFit/>
          </a:bodyPr>
          <a:lstStyle/>
          <a:p>
            <a:pPr algn="ctr"/>
            <a:r>
              <a:rPr lang="fr-FR" sz="2400" dirty="0"/>
              <a:t>Documents écrits portés à la connaissance des </a:t>
            </a:r>
            <a:r>
              <a:rPr lang="fr-FR" sz="2400" dirty="0" smtClean="0"/>
              <a:t>opérateurs</a:t>
            </a:r>
            <a:endParaRPr lang="fr-FR" sz="2400" dirty="0"/>
          </a:p>
        </p:txBody>
      </p:sp>
      <p:pic>
        <p:nvPicPr>
          <p:cNvPr id="40" name="Image 3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500378" y="5374452"/>
            <a:ext cx="1190490" cy="1152128"/>
          </a:xfrm>
          <a:prstGeom prst="rect">
            <a:avLst/>
          </a:prstGeom>
        </p:spPr>
      </p:pic>
      <p:sp>
        <p:nvSpPr>
          <p:cNvPr id="43" name="Rogner un rectangle avec un coin diagonal 42"/>
          <p:cNvSpPr/>
          <p:nvPr/>
        </p:nvSpPr>
        <p:spPr>
          <a:xfrm>
            <a:off x="477101" y="5076131"/>
            <a:ext cx="1196441" cy="576064"/>
          </a:xfrm>
          <a:prstGeom prst="snip2Diag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dirty="0" smtClean="0"/>
              <a:t>I.P.S</a:t>
            </a:r>
            <a:endParaRPr lang="fr-FR" sz="2400" dirty="0"/>
          </a:p>
        </p:txBody>
      </p:sp>
      <p:sp>
        <p:nvSpPr>
          <p:cNvPr id="4" name="Espace réservé du numéro de diapositive 3"/>
          <p:cNvSpPr>
            <a:spLocks noGrp="1"/>
          </p:cNvSpPr>
          <p:nvPr>
            <p:ph type="sldNum" sz="quarter" idx="13"/>
          </p:nvPr>
        </p:nvSpPr>
        <p:spPr/>
        <p:txBody>
          <a:bodyPr/>
          <a:lstStyle/>
          <a:p>
            <a:fld id="{4B41F4E5-7CB7-418E-AF64-5D721375771F}" type="slidenum">
              <a:rPr lang="fr-FR" smtClean="0"/>
              <a:pPr/>
              <a:t>21</a:t>
            </a:fld>
            <a:endParaRPr lang="fr-FR"/>
          </a:p>
        </p:txBody>
      </p:sp>
    </p:spTree>
    <p:extLst>
      <p:ext uri="{BB962C8B-B14F-4D97-AF65-F5344CB8AC3E}">
        <p14:creationId xmlns:p14="http://schemas.microsoft.com/office/powerpoint/2010/main" xmlns="" val="232798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de prévention</a:t>
            </a:r>
            <a:endParaRPr lang="fr-FR" dirty="0"/>
          </a:p>
        </p:txBody>
      </p:sp>
      <p:pic>
        <p:nvPicPr>
          <p:cNvPr id="3"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98641" y="1484784"/>
            <a:ext cx="5118589" cy="47259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062061" y="1811814"/>
            <a:ext cx="21270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solidFill>
                  <a:srgbClr val="FF0000"/>
                </a:solidFill>
              </a:rPr>
              <a:t>Mettre hors tension</a:t>
            </a:r>
            <a:endParaRPr lang="fr-FR" dirty="0">
              <a:solidFill>
                <a:srgbClr val="FF0000"/>
              </a:solidFill>
            </a:endParaRPr>
          </a:p>
        </p:txBody>
      </p:sp>
      <p:sp>
        <p:nvSpPr>
          <p:cNvPr id="5" name="ZoneTexte 4"/>
          <p:cNvSpPr txBox="1"/>
          <p:nvPr/>
        </p:nvSpPr>
        <p:spPr>
          <a:xfrm>
            <a:off x="6081437" y="2996952"/>
            <a:ext cx="212700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dirty="0" smtClean="0"/>
              <a:t>Mise hors de portée</a:t>
            </a:r>
            <a:endParaRPr lang="fr-FR" dirty="0"/>
          </a:p>
        </p:txBody>
      </p:sp>
      <p:sp>
        <p:nvSpPr>
          <p:cNvPr id="6" name="ZoneTexte 5"/>
          <p:cNvSpPr txBox="1"/>
          <p:nvPr/>
        </p:nvSpPr>
        <p:spPr>
          <a:xfrm>
            <a:off x="6045596" y="4149081"/>
            <a:ext cx="212700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dirty="0" smtClean="0"/>
              <a:t>S’isoler du risque</a:t>
            </a:r>
          </a:p>
          <a:p>
            <a:r>
              <a:rPr lang="fr-FR" dirty="0" smtClean="0"/>
              <a:t>(gants, masque, …)</a:t>
            </a:r>
            <a:endParaRPr lang="fr-FR" dirty="0"/>
          </a:p>
        </p:txBody>
      </p:sp>
      <p:sp>
        <p:nvSpPr>
          <p:cNvPr id="7" name="ZoneTexte 6"/>
          <p:cNvSpPr txBox="1"/>
          <p:nvPr/>
        </p:nvSpPr>
        <p:spPr>
          <a:xfrm>
            <a:off x="6081437" y="5373217"/>
            <a:ext cx="2127006" cy="64633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dirty="0" smtClean="0">
                <a:solidFill>
                  <a:srgbClr val="FF0000"/>
                </a:solidFill>
              </a:rPr>
              <a:t>Formation et habilitation</a:t>
            </a:r>
            <a:endParaRPr lang="fr-FR" dirty="0">
              <a:solidFill>
                <a:srgbClr val="FF0000"/>
              </a:solidFill>
            </a:endParaRPr>
          </a:p>
        </p:txBody>
      </p:sp>
      <p:sp>
        <p:nvSpPr>
          <p:cNvPr id="8" name="Flèche droite 7"/>
          <p:cNvSpPr/>
          <p:nvPr/>
        </p:nvSpPr>
        <p:spPr>
          <a:xfrm>
            <a:off x="5483699" y="1876182"/>
            <a:ext cx="46480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5483217" y="3172326"/>
            <a:ext cx="46480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5483217" y="4396462"/>
            <a:ext cx="46480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5483217" y="5620598"/>
            <a:ext cx="46480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numéro de diapositive 11"/>
          <p:cNvSpPr>
            <a:spLocks noGrp="1"/>
          </p:cNvSpPr>
          <p:nvPr>
            <p:ph type="sldNum" sz="quarter" idx="13"/>
          </p:nvPr>
        </p:nvSpPr>
        <p:spPr/>
        <p:txBody>
          <a:bodyPr/>
          <a:lstStyle/>
          <a:p>
            <a:fld id="{4B41F4E5-7CB7-418E-AF64-5D721375771F}" type="slidenum">
              <a:rPr lang="fr-FR" smtClean="0"/>
              <a:pPr/>
              <a:t>22</a:t>
            </a:fld>
            <a:endParaRPr lang="fr-FR"/>
          </a:p>
        </p:txBody>
      </p:sp>
    </p:spTree>
    <p:extLst>
      <p:ext uri="{BB962C8B-B14F-4D97-AF65-F5344CB8AC3E}">
        <p14:creationId xmlns:p14="http://schemas.microsoft.com/office/powerpoint/2010/main" xmlns="" val="659065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404664"/>
            <a:ext cx="8686800" cy="841248"/>
          </a:xfrm>
        </p:spPr>
        <p:txBody>
          <a:bodyPr/>
          <a:lstStyle/>
          <a:p>
            <a:r>
              <a:rPr lang="fr-FR" dirty="0" smtClean="0"/>
              <a:t>Synthèse</a:t>
            </a:r>
            <a:endParaRPr lang="fr-FR" dirty="0"/>
          </a:p>
        </p:txBody>
      </p:sp>
      <p:pic>
        <p:nvPicPr>
          <p:cNvPr id="2050" name="Picture 2" descr="http://eduscol.education.fr/sti/system/files/images/ressources/pedagogiques/3911/3911-prp-2.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36512" y="1238250"/>
            <a:ext cx="9144000" cy="55889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242622" y="6165304"/>
            <a:ext cx="5649858" cy="692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3"/>
          </p:nvPr>
        </p:nvSpPr>
        <p:spPr/>
        <p:txBody>
          <a:bodyPr/>
          <a:lstStyle/>
          <a:p>
            <a:fld id="{4B41F4E5-7CB7-418E-AF64-5D721375771F}" type="slidenum">
              <a:rPr lang="fr-FR" smtClean="0"/>
              <a:pPr/>
              <a:t>23</a:t>
            </a:fld>
            <a:endParaRPr lang="fr-FR"/>
          </a:p>
        </p:txBody>
      </p:sp>
    </p:spTree>
    <p:extLst>
      <p:ext uri="{BB962C8B-B14F-4D97-AF65-F5344CB8AC3E}">
        <p14:creationId xmlns:p14="http://schemas.microsoft.com/office/powerpoint/2010/main" xmlns="" val="721602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658" y="260648"/>
            <a:ext cx="7467600" cy="868958"/>
          </a:xfrm>
        </p:spPr>
        <p:txBody>
          <a:bodyPr/>
          <a:lstStyle/>
          <a:p>
            <a:r>
              <a:rPr lang="fr-FR" dirty="0"/>
              <a:t>Répartitions des causes d’accidents</a:t>
            </a:r>
          </a:p>
        </p:txBody>
      </p:sp>
      <p:sp>
        <p:nvSpPr>
          <p:cNvPr id="3" name="ZoneTexte 2"/>
          <p:cNvSpPr txBox="1"/>
          <p:nvPr/>
        </p:nvSpPr>
        <p:spPr>
          <a:xfrm>
            <a:off x="583865" y="6381328"/>
            <a:ext cx="3648756" cy="369332"/>
          </a:xfrm>
          <a:prstGeom prst="rect">
            <a:avLst/>
          </a:prstGeom>
          <a:noFill/>
        </p:spPr>
        <p:txBody>
          <a:bodyPr wrap="none" rtlCol="0">
            <a:spAutoFit/>
          </a:bodyPr>
          <a:lstStyle/>
          <a:p>
            <a:r>
              <a:rPr lang="fr-FR" dirty="0">
                <a:solidFill>
                  <a:schemeClr val="tx1"/>
                </a:solidFill>
              </a:rPr>
              <a:t>Source INRS – statistiques 2006</a:t>
            </a:r>
          </a:p>
        </p:txBody>
      </p:sp>
      <p:pic>
        <p:nvPicPr>
          <p:cNvPr id="645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47347" y="1453002"/>
            <a:ext cx="6882224" cy="4447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u numéro de diapositive 3"/>
          <p:cNvSpPr>
            <a:spLocks noGrp="1"/>
          </p:cNvSpPr>
          <p:nvPr>
            <p:ph type="sldNum" sz="quarter" idx="13"/>
          </p:nvPr>
        </p:nvSpPr>
        <p:spPr/>
        <p:txBody>
          <a:bodyPr/>
          <a:lstStyle/>
          <a:p>
            <a:fld id="{4B41F4E5-7CB7-418E-AF64-5D721375771F}" type="slidenum">
              <a:rPr lang="fr-FR" smtClean="0"/>
              <a:pPr/>
              <a:t>3</a:t>
            </a:fld>
            <a:endParaRPr lang="fr-FR"/>
          </a:p>
        </p:txBody>
      </p:sp>
    </p:spTree>
    <p:extLst>
      <p:ext uri="{BB962C8B-B14F-4D97-AF65-F5344CB8AC3E}">
        <p14:creationId xmlns:p14="http://schemas.microsoft.com/office/powerpoint/2010/main" xmlns="" val="107572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Obligation</a:t>
            </a:r>
            <a:endParaRPr lang="fr-FR" dirty="0"/>
          </a:p>
        </p:txBody>
      </p:sp>
      <p:sp>
        <p:nvSpPr>
          <p:cNvPr id="4" name="ZoneTexte 3"/>
          <p:cNvSpPr txBox="1"/>
          <p:nvPr/>
        </p:nvSpPr>
        <p:spPr>
          <a:xfrm>
            <a:off x="6927679" y="4557779"/>
            <a:ext cx="2359941" cy="369332"/>
          </a:xfrm>
          <a:prstGeom prst="rect">
            <a:avLst/>
          </a:prstGeom>
          <a:noFill/>
        </p:spPr>
        <p:txBody>
          <a:bodyPr wrap="none" rtlCol="0">
            <a:spAutoFit/>
          </a:bodyPr>
          <a:lstStyle/>
          <a:p>
            <a:r>
              <a:rPr lang="fr-FR" dirty="0" smtClean="0">
                <a:solidFill>
                  <a:schemeClr val="tx1"/>
                </a:solidFill>
              </a:rPr>
              <a:t>NF C18-510 page 25</a:t>
            </a:r>
            <a:endParaRPr lang="fr-FR" dirty="0">
              <a:solidFill>
                <a:schemeClr val="tx1"/>
              </a:solidFill>
            </a:endParaRPr>
          </a:p>
        </p:txBody>
      </p:sp>
      <p:sp>
        <p:nvSpPr>
          <p:cNvPr id="5" name="Rectangle 4"/>
          <p:cNvSpPr/>
          <p:nvPr/>
        </p:nvSpPr>
        <p:spPr>
          <a:xfrm>
            <a:off x="1443049" y="5500389"/>
            <a:ext cx="5649231" cy="1384995"/>
          </a:xfrm>
          <a:prstGeom prst="rect">
            <a:avLst/>
          </a:prstGeom>
          <a:solidFill>
            <a:srgbClr val="FFFF00"/>
          </a:solidFill>
        </p:spPr>
        <p:txBody>
          <a:bodyPr wrap="square">
            <a:spAutoFit/>
          </a:bodyPr>
          <a:lstStyle/>
          <a:p>
            <a:pPr algn="ctr"/>
            <a:r>
              <a:rPr lang="fr-FR" sz="2800" b="1" dirty="0">
                <a:solidFill>
                  <a:schemeClr val="tx1"/>
                </a:solidFill>
              </a:rPr>
              <a:t>Elle est de la responsabilité de l’employeur et de l’opérateur.</a:t>
            </a:r>
          </a:p>
        </p:txBody>
      </p:sp>
      <p:sp>
        <p:nvSpPr>
          <p:cNvPr id="3" name="Rectangle 2"/>
          <p:cNvSpPr/>
          <p:nvPr/>
        </p:nvSpPr>
        <p:spPr>
          <a:xfrm>
            <a:off x="251520" y="1582341"/>
            <a:ext cx="8707429" cy="3785652"/>
          </a:xfrm>
          <a:prstGeom prst="rect">
            <a:avLst/>
          </a:prstGeom>
        </p:spPr>
        <p:txBody>
          <a:bodyPr wrap="square">
            <a:spAutoFit/>
          </a:bodyPr>
          <a:lstStyle/>
          <a:p>
            <a:r>
              <a:rPr lang="fr-FR" sz="2400" b="1" dirty="0" smtClean="0">
                <a:solidFill>
                  <a:srgbClr val="FF0000"/>
                </a:solidFill>
              </a:rPr>
              <a:t>L’analyse </a:t>
            </a:r>
            <a:r>
              <a:rPr lang="fr-FR" sz="2400" b="1" dirty="0">
                <a:solidFill>
                  <a:srgbClr val="FF0000"/>
                </a:solidFill>
              </a:rPr>
              <a:t>du </a:t>
            </a:r>
            <a:r>
              <a:rPr lang="fr-FR" sz="2400" b="1" dirty="0" smtClean="0">
                <a:solidFill>
                  <a:srgbClr val="FF0000"/>
                </a:solidFill>
              </a:rPr>
              <a:t>risque électrique </a:t>
            </a:r>
            <a:r>
              <a:rPr lang="fr-FR" sz="2400" dirty="0">
                <a:solidFill>
                  <a:schemeClr val="tx1"/>
                </a:solidFill>
              </a:rPr>
              <a:t>doit précéder TOUTE OPERATION d’ORDRE ELECTRIQUE </a:t>
            </a:r>
            <a:r>
              <a:rPr lang="fr-FR" sz="2400" dirty="0" smtClean="0">
                <a:solidFill>
                  <a:schemeClr val="tx1"/>
                </a:solidFill>
              </a:rPr>
              <a:t>ou d’ORDRE </a:t>
            </a:r>
            <a:r>
              <a:rPr lang="fr-FR" sz="2400" dirty="0">
                <a:solidFill>
                  <a:schemeClr val="tx1"/>
                </a:solidFill>
              </a:rPr>
              <a:t>NON ELECTRIQUE afin de définir et de mettre en place, lors des OPERATIONS, </a:t>
            </a:r>
            <a:r>
              <a:rPr lang="fr-FR" sz="2400" dirty="0" smtClean="0">
                <a:solidFill>
                  <a:schemeClr val="tx1"/>
                </a:solidFill>
              </a:rPr>
              <a:t>les mesures </a:t>
            </a:r>
            <a:r>
              <a:rPr lang="fr-FR" sz="2400" dirty="0">
                <a:solidFill>
                  <a:schemeClr val="tx1"/>
                </a:solidFill>
              </a:rPr>
              <a:t>de prévention appropriées pour la protection des personnes et des biens. </a:t>
            </a:r>
            <a:r>
              <a:rPr lang="fr-FR" sz="2400" dirty="0" smtClean="0">
                <a:solidFill>
                  <a:schemeClr val="tx1"/>
                </a:solidFill>
              </a:rPr>
              <a:t>Cette analyse </a:t>
            </a:r>
            <a:r>
              <a:rPr lang="fr-FR" sz="2400" dirty="0">
                <a:solidFill>
                  <a:schemeClr val="tx1"/>
                </a:solidFill>
              </a:rPr>
              <a:t>doit être menée en prenant en compte notamment les risques présentés par :</a:t>
            </a:r>
          </a:p>
          <a:p>
            <a:pPr marL="898525" indent="-342900">
              <a:buFont typeface="Arial" panose="020B0604020202020204" pitchFamily="34" charset="0"/>
              <a:buChar char="•"/>
            </a:pPr>
            <a:r>
              <a:rPr lang="fr-FR" sz="2400" dirty="0">
                <a:solidFill>
                  <a:schemeClr val="tx1"/>
                </a:solidFill>
              </a:rPr>
              <a:t>L</a:t>
            </a:r>
            <a:r>
              <a:rPr lang="fr-FR" sz="2400" dirty="0" smtClean="0">
                <a:solidFill>
                  <a:schemeClr val="tx1"/>
                </a:solidFill>
              </a:rPr>
              <a:t>es </a:t>
            </a:r>
            <a:r>
              <a:rPr lang="fr-FR" sz="2400" dirty="0">
                <a:solidFill>
                  <a:schemeClr val="tx1"/>
                </a:solidFill>
              </a:rPr>
              <a:t>caractéristiques de l’OUVRAGE ou de </a:t>
            </a:r>
            <a:r>
              <a:rPr lang="fr-FR" sz="2400" dirty="0" smtClean="0">
                <a:solidFill>
                  <a:schemeClr val="tx1"/>
                </a:solidFill>
              </a:rPr>
              <a:t>l’INSTALLATION</a:t>
            </a:r>
            <a:endParaRPr lang="fr-FR" sz="2400" dirty="0">
              <a:solidFill>
                <a:schemeClr val="tx1"/>
              </a:solidFill>
            </a:endParaRPr>
          </a:p>
          <a:p>
            <a:pPr marL="898525" indent="-342900">
              <a:buFont typeface="Arial" panose="020B0604020202020204" pitchFamily="34" charset="0"/>
              <a:buChar char="•"/>
            </a:pPr>
            <a:r>
              <a:rPr lang="fr-FR" sz="2400" dirty="0">
                <a:solidFill>
                  <a:schemeClr val="tx1"/>
                </a:solidFill>
              </a:rPr>
              <a:t>L</a:t>
            </a:r>
            <a:r>
              <a:rPr lang="fr-FR" sz="2400" dirty="0" smtClean="0">
                <a:solidFill>
                  <a:schemeClr val="tx1"/>
                </a:solidFill>
              </a:rPr>
              <a:t>es </a:t>
            </a:r>
            <a:r>
              <a:rPr lang="fr-FR" sz="2400" dirty="0">
                <a:solidFill>
                  <a:schemeClr val="tx1"/>
                </a:solidFill>
              </a:rPr>
              <a:t>modes opératoires envisageables.</a:t>
            </a:r>
          </a:p>
        </p:txBody>
      </p:sp>
      <p:pic>
        <p:nvPicPr>
          <p:cNvPr id="6" name="Imag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51521" y="5532740"/>
            <a:ext cx="1138461" cy="1080000"/>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074346" y="5502936"/>
            <a:ext cx="1138461" cy="1080000"/>
          </a:xfrm>
          <a:prstGeom prst="rect">
            <a:avLst/>
          </a:prstGeom>
        </p:spPr>
      </p:pic>
      <p:sp>
        <p:nvSpPr>
          <p:cNvPr id="7" name="Espace réservé du numéro de diapositive 6"/>
          <p:cNvSpPr>
            <a:spLocks noGrp="1"/>
          </p:cNvSpPr>
          <p:nvPr>
            <p:ph type="sldNum" sz="quarter" idx="4294967295"/>
          </p:nvPr>
        </p:nvSpPr>
        <p:spPr>
          <a:xfrm>
            <a:off x="8129016" y="5734050"/>
            <a:ext cx="609600" cy="521208"/>
          </a:xfrm>
          <a:prstGeom prst="rect">
            <a:avLst/>
          </a:prstGeom>
        </p:spPr>
        <p:txBody>
          <a:bodyPr/>
          <a:lstStyle/>
          <a:p>
            <a:fld id="{4B41F4E5-7CB7-418E-AF64-5D721375771F}" type="slidenum">
              <a:rPr lang="fr-FR" smtClean="0"/>
              <a:pPr/>
              <a:t>4</a:t>
            </a:fld>
            <a:endParaRPr lang="fr-FR" dirty="0"/>
          </a:p>
        </p:txBody>
      </p:sp>
    </p:spTree>
    <p:extLst>
      <p:ext uri="{BB962C8B-B14F-4D97-AF65-F5344CB8AC3E}">
        <p14:creationId xmlns:p14="http://schemas.microsoft.com/office/powerpoint/2010/main" xmlns="" val="2839408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52114" y="2209800"/>
            <a:ext cx="8839199" cy="2831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14" name="Rectangle 2"/>
          <p:cNvSpPr>
            <a:spLocks noGrp="1" noChangeArrowheads="1"/>
          </p:cNvSpPr>
          <p:nvPr>
            <p:ph type="title"/>
          </p:nvPr>
        </p:nvSpPr>
        <p:spPr>
          <a:xfrm>
            <a:off x="228601" y="116632"/>
            <a:ext cx="7467600" cy="738336"/>
          </a:xfrm>
        </p:spPr>
        <p:txBody>
          <a:bodyPr>
            <a:normAutofit/>
          </a:bodyPr>
          <a:lstStyle/>
          <a:p>
            <a:pPr eaLnBrk="1" hangingPunct="1">
              <a:defRPr/>
            </a:pPr>
            <a:r>
              <a:rPr lang="fr-FR" dirty="0" smtClean="0"/>
              <a:t>Processus d'apparition d'un dommage</a:t>
            </a:r>
          </a:p>
        </p:txBody>
      </p:sp>
      <p:sp>
        <p:nvSpPr>
          <p:cNvPr id="38920" name="Text Box 8"/>
          <p:cNvSpPr txBox="1">
            <a:spLocks noChangeArrowheads="1"/>
          </p:cNvSpPr>
          <p:nvPr/>
        </p:nvSpPr>
        <p:spPr bwMode="auto">
          <a:xfrm>
            <a:off x="5029201" y="4495800"/>
            <a:ext cx="3911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92100" indent="-2921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a:solidFill>
                  <a:srgbClr val="009900"/>
                </a:solidFill>
                <a:latin typeface="Verdana" pitchFamily="34" charset="0"/>
              </a:rPr>
              <a:t>    </a:t>
            </a:r>
            <a:r>
              <a:rPr lang="fr-FR" sz="2000">
                <a:solidFill>
                  <a:srgbClr val="CC3300"/>
                </a:solidFill>
                <a:latin typeface="Verdana" pitchFamily="34" charset="0"/>
              </a:rPr>
              <a:t>L’événement déclencheur</a:t>
            </a:r>
            <a:br>
              <a:rPr lang="fr-FR" sz="2000">
                <a:solidFill>
                  <a:srgbClr val="CC3300"/>
                </a:solidFill>
                <a:latin typeface="Verdana" pitchFamily="34" charset="0"/>
              </a:rPr>
            </a:br>
            <a:r>
              <a:rPr lang="fr-FR" sz="2000">
                <a:solidFill>
                  <a:srgbClr val="CC3300"/>
                </a:solidFill>
                <a:latin typeface="Verdana" pitchFamily="34" charset="0"/>
              </a:rPr>
              <a:t>est caractérisé par sa</a:t>
            </a:r>
            <a:br>
              <a:rPr lang="fr-FR" sz="2000">
                <a:solidFill>
                  <a:srgbClr val="CC3300"/>
                </a:solidFill>
                <a:latin typeface="Verdana" pitchFamily="34" charset="0"/>
              </a:rPr>
            </a:br>
            <a:r>
              <a:rPr lang="fr-FR" sz="2000" b="1">
                <a:solidFill>
                  <a:srgbClr val="CC3300"/>
                </a:solidFill>
                <a:latin typeface="Verdana" pitchFamily="34" charset="0"/>
              </a:rPr>
              <a:t>probabilité d’apparition</a:t>
            </a:r>
            <a:r>
              <a:rPr lang="fr-FR">
                <a:solidFill>
                  <a:srgbClr val="009900"/>
                </a:solidFill>
                <a:latin typeface="Verdana" pitchFamily="34" charset="0"/>
              </a:rPr>
              <a:t> </a:t>
            </a:r>
          </a:p>
        </p:txBody>
      </p:sp>
      <p:grpSp>
        <p:nvGrpSpPr>
          <p:cNvPr id="2" name="Group 9"/>
          <p:cNvGrpSpPr>
            <a:grpSpLocks/>
          </p:cNvGrpSpPr>
          <p:nvPr/>
        </p:nvGrpSpPr>
        <p:grpSpPr bwMode="auto">
          <a:xfrm>
            <a:off x="0" y="4495800"/>
            <a:ext cx="4495800" cy="1479550"/>
            <a:chOff x="0" y="2832"/>
            <a:chExt cx="2832" cy="932"/>
          </a:xfrm>
        </p:grpSpPr>
        <p:sp>
          <p:nvSpPr>
            <p:cNvPr id="20502" name="Text Box 10"/>
            <p:cNvSpPr txBox="1">
              <a:spLocks noChangeArrowheads="1"/>
            </p:cNvSpPr>
            <p:nvPr/>
          </p:nvSpPr>
          <p:spPr bwMode="auto">
            <a:xfrm>
              <a:off x="0" y="3552"/>
              <a:ext cx="124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sz="1600" b="1">
                  <a:solidFill>
                    <a:srgbClr val="FF3300"/>
                  </a:solidFill>
                  <a:latin typeface="Verdana" pitchFamily="34" charset="0"/>
                </a:rPr>
                <a:t>Décès</a:t>
              </a:r>
            </a:p>
          </p:txBody>
        </p:sp>
        <p:grpSp>
          <p:nvGrpSpPr>
            <p:cNvPr id="20503" name="Group 11"/>
            <p:cNvGrpSpPr>
              <a:grpSpLocks/>
            </p:cNvGrpSpPr>
            <p:nvPr/>
          </p:nvGrpSpPr>
          <p:grpSpPr bwMode="auto">
            <a:xfrm>
              <a:off x="0" y="2832"/>
              <a:ext cx="2832" cy="692"/>
              <a:chOff x="0" y="2832"/>
              <a:chExt cx="2832" cy="692"/>
            </a:xfrm>
          </p:grpSpPr>
          <p:sp>
            <p:nvSpPr>
              <p:cNvPr id="20504" name="Text Box 12"/>
              <p:cNvSpPr txBox="1">
                <a:spLocks noChangeArrowheads="1"/>
              </p:cNvSpPr>
              <p:nvPr/>
            </p:nvSpPr>
            <p:spPr bwMode="auto">
              <a:xfrm>
                <a:off x="0" y="2832"/>
                <a:ext cx="249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sz="1600" b="1">
                    <a:solidFill>
                      <a:srgbClr val="FF3300"/>
                    </a:solidFill>
                    <a:latin typeface="Verdana" pitchFamily="34" charset="0"/>
                  </a:rPr>
                  <a:t>Blessure superficielle sans arrêt</a:t>
                </a:r>
              </a:p>
            </p:txBody>
          </p:sp>
          <p:sp>
            <p:nvSpPr>
              <p:cNvPr id="20505" name="Text Box 13"/>
              <p:cNvSpPr txBox="1">
                <a:spLocks noChangeArrowheads="1"/>
              </p:cNvSpPr>
              <p:nvPr/>
            </p:nvSpPr>
            <p:spPr bwMode="auto">
              <a:xfrm>
                <a:off x="0" y="3312"/>
                <a:ext cx="196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sz="1600" b="1">
                    <a:solidFill>
                      <a:srgbClr val="FF3300"/>
                    </a:solidFill>
                    <a:latin typeface="Verdana" pitchFamily="34" charset="0"/>
                  </a:rPr>
                  <a:t>Blessure avec séquelle</a:t>
                </a:r>
              </a:p>
            </p:txBody>
          </p:sp>
          <p:sp>
            <p:nvSpPr>
              <p:cNvPr id="20506" name="Text Box 14"/>
              <p:cNvSpPr txBox="1">
                <a:spLocks noChangeArrowheads="1"/>
              </p:cNvSpPr>
              <p:nvPr/>
            </p:nvSpPr>
            <p:spPr bwMode="auto">
              <a:xfrm>
                <a:off x="0" y="3072"/>
                <a:ext cx="283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fr-FR" sz="1600" b="1">
                    <a:solidFill>
                      <a:srgbClr val="FF3300"/>
                    </a:solidFill>
                    <a:latin typeface="Verdana" pitchFamily="34" charset="0"/>
                  </a:rPr>
                  <a:t>Blessure grave avec arrêt de travail</a:t>
                </a:r>
              </a:p>
            </p:txBody>
          </p:sp>
        </p:grpSp>
      </p:grpSp>
      <p:sp>
        <p:nvSpPr>
          <p:cNvPr id="38927" name="Rectangle 15"/>
          <p:cNvSpPr>
            <a:spLocks noChangeArrowheads="1"/>
          </p:cNvSpPr>
          <p:nvPr/>
        </p:nvSpPr>
        <p:spPr bwMode="auto">
          <a:xfrm>
            <a:off x="1676400" y="6096001"/>
            <a:ext cx="58483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pPr eaLnBrk="0" hangingPunct="0">
              <a:spcBef>
                <a:spcPct val="50000"/>
              </a:spcBef>
            </a:pPr>
            <a:r>
              <a:rPr lang="fr-FR" sz="2000">
                <a:solidFill>
                  <a:srgbClr val="FF3300"/>
                </a:solidFill>
                <a:latin typeface="Verdana" pitchFamily="34" charset="0"/>
              </a:rPr>
              <a:t>Le dommage est caractérisé par</a:t>
            </a:r>
            <a:r>
              <a:rPr lang="fr-FR" sz="2000" b="1">
                <a:solidFill>
                  <a:srgbClr val="FF3300"/>
                </a:solidFill>
                <a:latin typeface="Verdana" pitchFamily="34" charset="0"/>
              </a:rPr>
              <a:t> sa gravité</a:t>
            </a:r>
          </a:p>
        </p:txBody>
      </p:sp>
      <p:grpSp>
        <p:nvGrpSpPr>
          <p:cNvPr id="4" name="Group 16"/>
          <p:cNvGrpSpPr>
            <a:grpSpLocks/>
          </p:cNvGrpSpPr>
          <p:nvPr/>
        </p:nvGrpSpPr>
        <p:grpSpPr bwMode="auto">
          <a:xfrm>
            <a:off x="3108326" y="2590800"/>
            <a:ext cx="5438775" cy="2020888"/>
            <a:chOff x="1958" y="1632"/>
            <a:chExt cx="3426" cy="1273"/>
          </a:xfrm>
        </p:grpSpPr>
        <p:sp>
          <p:nvSpPr>
            <p:cNvPr id="20500" name="Oval 17"/>
            <p:cNvSpPr>
              <a:spLocks noChangeArrowheads="1"/>
            </p:cNvSpPr>
            <p:nvPr/>
          </p:nvSpPr>
          <p:spPr bwMode="auto">
            <a:xfrm>
              <a:off x="1958" y="1632"/>
              <a:ext cx="3426" cy="1273"/>
            </a:xfrm>
            <a:prstGeom prst="ellipse">
              <a:avLst/>
            </a:prstGeom>
            <a:solidFill>
              <a:srgbClr val="3399FF">
                <a:alpha val="50195"/>
              </a:srgbClr>
            </a:solidFill>
            <a:ln w="3175">
              <a:solidFill>
                <a:srgbClr val="3399FF"/>
              </a:solidFill>
              <a:round/>
              <a:headEnd/>
              <a:tailEnd/>
            </a:ln>
          </p:spPr>
          <p:txBody>
            <a:bodyPr wrap="none" anchor="ctr"/>
            <a:lstStyle/>
            <a:p>
              <a:endParaRPr lang="fr-FR"/>
            </a:p>
          </p:txBody>
        </p:sp>
        <p:sp>
          <p:nvSpPr>
            <p:cNvPr id="20501" name="Text Box 18"/>
            <p:cNvSpPr txBox="1">
              <a:spLocks noChangeArrowheads="1"/>
            </p:cNvSpPr>
            <p:nvPr/>
          </p:nvSpPr>
          <p:spPr bwMode="auto">
            <a:xfrm>
              <a:off x="3792" y="2064"/>
              <a:ext cx="1056" cy="258"/>
            </a:xfrm>
            <a:prstGeom prst="rect">
              <a:avLst/>
            </a:prstGeom>
            <a:solidFill>
              <a:srgbClr val="3399FF">
                <a:alpha val="50195"/>
              </a:srgbClr>
            </a:solidFill>
            <a:ln w="12700">
              <a:solidFill>
                <a:srgbClr val="3399FF"/>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chemeClr val="bg1"/>
                  </a:solidFill>
                  <a:latin typeface="Verdana" pitchFamily="34" charset="0"/>
                </a:rPr>
                <a:t>Personne</a:t>
              </a:r>
            </a:p>
          </p:txBody>
        </p:sp>
      </p:grpSp>
      <p:grpSp>
        <p:nvGrpSpPr>
          <p:cNvPr id="5" name="Group 19"/>
          <p:cNvGrpSpPr>
            <a:grpSpLocks/>
          </p:cNvGrpSpPr>
          <p:nvPr/>
        </p:nvGrpSpPr>
        <p:grpSpPr bwMode="auto">
          <a:xfrm>
            <a:off x="228601" y="2590800"/>
            <a:ext cx="5440363" cy="2020888"/>
            <a:chOff x="144" y="1632"/>
            <a:chExt cx="3427" cy="1273"/>
          </a:xfrm>
        </p:grpSpPr>
        <p:sp>
          <p:nvSpPr>
            <p:cNvPr id="20498" name="Oval 20"/>
            <p:cNvSpPr>
              <a:spLocks noChangeArrowheads="1"/>
            </p:cNvSpPr>
            <p:nvPr/>
          </p:nvSpPr>
          <p:spPr bwMode="auto">
            <a:xfrm>
              <a:off x="144" y="1632"/>
              <a:ext cx="3427" cy="1273"/>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0499" name="Text Box 21"/>
            <p:cNvSpPr txBox="1">
              <a:spLocks noChangeArrowheads="1"/>
            </p:cNvSpPr>
            <p:nvPr/>
          </p:nvSpPr>
          <p:spPr bwMode="auto">
            <a:xfrm>
              <a:off x="720" y="1718"/>
              <a:ext cx="1344" cy="1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dirty="0">
                  <a:solidFill>
                    <a:srgbClr val="993300"/>
                  </a:solidFill>
                  <a:latin typeface="Verdana" pitchFamily="34" charset="0"/>
                </a:rPr>
                <a:t>Phénomène </a:t>
              </a:r>
            </a:p>
            <a:p>
              <a:pPr algn="ctr">
                <a:spcBef>
                  <a:spcPct val="50000"/>
                </a:spcBef>
              </a:pPr>
              <a:r>
                <a:rPr lang="fr-FR" sz="2000" b="1" dirty="0" smtClean="0">
                  <a:solidFill>
                    <a:srgbClr val="993300"/>
                  </a:solidFill>
                  <a:latin typeface="Verdana" pitchFamily="34" charset="0"/>
                </a:rPr>
                <a:t>Dangereux</a:t>
              </a:r>
            </a:p>
            <a:p>
              <a:pPr algn="ctr">
                <a:spcBef>
                  <a:spcPct val="50000"/>
                </a:spcBef>
              </a:pPr>
              <a:r>
                <a:rPr lang="fr-FR" sz="2000" b="1" dirty="0" smtClean="0">
                  <a:solidFill>
                    <a:srgbClr val="993300"/>
                  </a:solidFill>
                  <a:latin typeface="Verdana" pitchFamily="34" charset="0"/>
                </a:rPr>
                <a:t>Ou </a:t>
              </a:r>
            </a:p>
            <a:p>
              <a:pPr algn="ctr">
                <a:spcBef>
                  <a:spcPct val="50000"/>
                </a:spcBef>
              </a:pPr>
              <a:r>
                <a:rPr lang="fr-FR" sz="2000" b="1" dirty="0" smtClean="0">
                  <a:solidFill>
                    <a:srgbClr val="993300"/>
                  </a:solidFill>
                  <a:latin typeface="Verdana" pitchFamily="34" charset="0"/>
                </a:rPr>
                <a:t>Danger</a:t>
              </a:r>
              <a:endParaRPr lang="fr-FR" sz="2000" b="1" dirty="0">
                <a:solidFill>
                  <a:srgbClr val="993300"/>
                </a:solidFill>
                <a:latin typeface="Verdana" pitchFamily="34" charset="0"/>
              </a:endParaRPr>
            </a:p>
          </p:txBody>
        </p:sp>
      </p:grpSp>
      <p:grpSp>
        <p:nvGrpSpPr>
          <p:cNvPr id="6" name="Group 22"/>
          <p:cNvGrpSpPr>
            <a:grpSpLocks/>
          </p:cNvGrpSpPr>
          <p:nvPr/>
        </p:nvGrpSpPr>
        <p:grpSpPr bwMode="auto">
          <a:xfrm>
            <a:off x="304801" y="1295400"/>
            <a:ext cx="5362575" cy="3200400"/>
            <a:chOff x="192" y="816"/>
            <a:chExt cx="3378" cy="2016"/>
          </a:xfrm>
        </p:grpSpPr>
        <p:sp>
          <p:nvSpPr>
            <p:cNvPr id="20495" name="Freeform 23"/>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a:noFill/>
            </a:ln>
            <a:extLst>
              <a:ext uri="{91240B29-F687-4F45-9708-019B960494DF}">
                <a14:hiddenLine xmlns:a14="http://schemas.microsoft.com/office/drawing/2010/main" xmlns="" w="38100">
                  <a:solidFill>
                    <a:srgbClr val="000000"/>
                  </a:solidFill>
                  <a:miter lim="800000"/>
                  <a:headEnd type="none" w="sm" len="sm"/>
                  <a:tailEnd type="none" w="sm" len="sm"/>
                </a14:hiddenLine>
              </a:ext>
            </a:extLst>
          </p:spPr>
          <p:txBody>
            <a:bodyPr anchor="ctr"/>
            <a:lstStyle/>
            <a:p>
              <a:endParaRPr lang="fr-FR"/>
            </a:p>
          </p:txBody>
        </p:sp>
        <p:sp>
          <p:nvSpPr>
            <p:cNvPr id="20496" name="Text Box 24"/>
            <p:cNvSpPr txBox="1">
              <a:spLocks noChangeArrowheads="1"/>
            </p:cNvSpPr>
            <p:nvPr/>
          </p:nvSpPr>
          <p:spPr bwMode="auto">
            <a:xfrm flipH="1">
              <a:off x="192" y="816"/>
              <a:ext cx="1584" cy="620"/>
            </a:xfrm>
            <a:prstGeom prst="rect">
              <a:avLst/>
            </a:prstGeom>
            <a:solidFill>
              <a:schemeClr val="tx2"/>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Situation dangereuse</a:t>
              </a:r>
            </a:p>
          </p:txBody>
        </p:sp>
        <p:sp>
          <p:nvSpPr>
            <p:cNvPr id="20497" name="Line 25"/>
            <p:cNvSpPr>
              <a:spLocks noChangeShapeType="1"/>
            </p:cNvSpPr>
            <p:nvPr/>
          </p:nvSpPr>
          <p:spPr bwMode="auto">
            <a:xfrm flipH="1" flipV="1">
              <a:off x="1728" y="1392"/>
              <a:ext cx="768" cy="576"/>
            </a:xfrm>
            <a:prstGeom prst="line">
              <a:avLst/>
            </a:prstGeom>
            <a:noFill/>
            <a:ln w="38100">
              <a:solidFill>
                <a:srgbClr val="FFB900"/>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7" name="Group 26"/>
          <p:cNvGrpSpPr>
            <a:grpSpLocks/>
          </p:cNvGrpSpPr>
          <p:nvPr/>
        </p:nvGrpSpPr>
        <p:grpSpPr bwMode="auto">
          <a:xfrm>
            <a:off x="4114800" y="1295400"/>
            <a:ext cx="4503738" cy="2514600"/>
            <a:chOff x="2592" y="816"/>
            <a:chExt cx="2837" cy="1584"/>
          </a:xfrm>
        </p:grpSpPr>
        <p:sp>
          <p:nvSpPr>
            <p:cNvPr id="20492" name="AutoShape 27"/>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a:p>
          </p:txBody>
        </p:sp>
        <p:sp>
          <p:nvSpPr>
            <p:cNvPr id="20493" name="Text Box 28"/>
            <p:cNvSpPr txBox="1">
              <a:spLocks noChangeArrowheads="1"/>
            </p:cNvSpPr>
            <p:nvPr/>
          </p:nvSpPr>
          <p:spPr bwMode="auto">
            <a:xfrm>
              <a:off x="3792" y="816"/>
              <a:ext cx="1637" cy="620"/>
            </a:xfrm>
            <a:prstGeom prst="rect">
              <a:avLst/>
            </a:prstGeom>
            <a:solidFill>
              <a:schemeClr val="hlink"/>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Événement</a:t>
              </a:r>
            </a:p>
            <a:p>
              <a:pPr algn="ctr">
                <a:spcBef>
                  <a:spcPct val="50000"/>
                </a:spcBef>
              </a:pPr>
              <a:r>
                <a:rPr lang="fr-FR" sz="2000" b="1">
                  <a:solidFill>
                    <a:srgbClr val="FEFEEA"/>
                  </a:solidFill>
                  <a:latin typeface="Verdana" pitchFamily="34" charset="0"/>
                </a:rPr>
                <a:t>déclencheur</a:t>
              </a:r>
            </a:p>
          </p:txBody>
        </p:sp>
        <p:sp>
          <p:nvSpPr>
            <p:cNvPr id="20494" name="Line 29"/>
            <p:cNvSpPr>
              <a:spLocks noChangeShapeType="1"/>
            </p:cNvSpPr>
            <p:nvPr/>
          </p:nvSpPr>
          <p:spPr bwMode="auto">
            <a:xfrm flipV="1">
              <a:off x="3024" y="1392"/>
              <a:ext cx="816" cy="768"/>
            </a:xfrm>
            <a:prstGeom prst="line">
              <a:avLst/>
            </a:prstGeom>
            <a:noFill/>
            <a:ln w="5715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38942" name="AutoShape 30"/>
          <p:cNvSpPr>
            <a:spLocks noChangeArrowheads="1"/>
          </p:cNvSpPr>
          <p:nvPr/>
        </p:nvSpPr>
        <p:spPr bwMode="auto">
          <a:xfrm rot="5783349">
            <a:off x="3672681" y="4556919"/>
            <a:ext cx="1328738" cy="2921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rgbClr val="FF3300"/>
            </a:solidFill>
            <a:miter lim="800000"/>
            <a:headEnd/>
            <a:tailEnd/>
          </a:ln>
        </p:spPr>
        <p:txBody>
          <a:bodyPr wrap="none" anchor="ctr"/>
          <a:lstStyle/>
          <a:p>
            <a:endParaRPr lang="fr-FR"/>
          </a:p>
        </p:txBody>
      </p:sp>
      <p:sp>
        <p:nvSpPr>
          <p:cNvPr id="38943" name="AutoShape 31"/>
          <p:cNvSpPr>
            <a:spLocks noChangeArrowheads="1"/>
          </p:cNvSpPr>
          <p:nvPr/>
        </p:nvSpPr>
        <p:spPr bwMode="auto">
          <a:xfrm>
            <a:off x="2667000" y="5334000"/>
            <a:ext cx="3352800" cy="914400"/>
          </a:xfrm>
          <a:prstGeom prst="star16">
            <a:avLst>
              <a:gd name="adj" fmla="val 37500"/>
            </a:avLst>
          </a:prstGeom>
          <a:gradFill rotWithShape="0">
            <a:gsLst>
              <a:gs pos="0">
                <a:schemeClr val="hlink"/>
              </a:gs>
              <a:gs pos="100000">
                <a:srgbClr val="FF3300"/>
              </a:gs>
            </a:gsLst>
            <a:path path="shape">
              <a:fillToRect l="50000" t="50000" r="50000" b="50000"/>
            </a:path>
          </a:gradFill>
          <a:ln w="9525">
            <a:solidFill>
              <a:srgbClr val="FF3300"/>
            </a:solidFill>
            <a:miter lim="800000"/>
            <a:headEnd/>
            <a:tailEnd/>
          </a:ln>
        </p:spPr>
        <p:txBody>
          <a:bodyPr lIns="0" tIns="0" rIns="0" bIns="0" anchor="ctr" anchorCtr="1"/>
          <a:lstStyle/>
          <a:p>
            <a:pPr algn="ctr" eaLnBrk="0" hangingPunct="0">
              <a:spcBef>
                <a:spcPct val="50000"/>
              </a:spcBef>
            </a:pPr>
            <a:r>
              <a:rPr lang="fr-FR" sz="2000" b="1">
                <a:solidFill>
                  <a:srgbClr val="FEFEEA"/>
                </a:solidFill>
                <a:latin typeface="Verdana" pitchFamily="34" charset="0"/>
              </a:rPr>
              <a:t>Dommage</a:t>
            </a:r>
          </a:p>
        </p:txBody>
      </p:sp>
      <p:sp>
        <p:nvSpPr>
          <p:cNvPr id="8" name="ZoneTexte 7"/>
          <p:cNvSpPr txBox="1"/>
          <p:nvPr/>
        </p:nvSpPr>
        <p:spPr>
          <a:xfrm>
            <a:off x="3962400" y="1787525"/>
            <a:ext cx="1192955" cy="369332"/>
          </a:xfrm>
          <a:prstGeom prst="rect">
            <a:avLst/>
          </a:prstGeom>
          <a:noFill/>
        </p:spPr>
        <p:txBody>
          <a:bodyPr wrap="none" rtlCol="0">
            <a:spAutoFit/>
          </a:bodyPr>
          <a:lstStyle/>
          <a:p>
            <a:r>
              <a:rPr lang="fr-FR" dirty="0" smtClean="0">
                <a:solidFill>
                  <a:schemeClr val="tx1"/>
                </a:solidFill>
              </a:rPr>
              <a:t>Frontière</a:t>
            </a:r>
            <a:endParaRPr lang="fr-FR" dirty="0">
              <a:solidFill>
                <a:schemeClr val="tx1"/>
              </a:solidFill>
            </a:endParaRPr>
          </a:p>
        </p:txBody>
      </p:sp>
      <p:sp>
        <p:nvSpPr>
          <p:cNvPr id="9" name="Espace réservé du numéro de diapositive 8"/>
          <p:cNvSpPr>
            <a:spLocks noGrp="1"/>
          </p:cNvSpPr>
          <p:nvPr>
            <p:ph type="sldNum" sz="quarter" idx="13"/>
          </p:nvPr>
        </p:nvSpPr>
        <p:spPr/>
        <p:txBody>
          <a:bodyPr/>
          <a:lstStyle/>
          <a:p>
            <a:fld id="{4B41F4E5-7CB7-418E-AF64-5D721375771F}" type="slidenum">
              <a:rPr lang="fr-FR" smtClean="0"/>
              <a:pPr/>
              <a:t>5</a:t>
            </a:fld>
            <a:endParaRPr lang="fr-FR"/>
          </a:p>
        </p:txBody>
      </p:sp>
    </p:spTree>
    <p:extLst>
      <p:ext uri="{BB962C8B-B14F-4D97-AF65-F5344CB8AC3E}">
        <p14:creationId xmlns:p14="http://schemas.microsoft.com/office/powerpoint/2010/main" xmlns="" val="251233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descr="C:\WINDOWS\Bureau\Image4.bmp"/>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flipH="1">
            <a:off x="1000126" y="1371601"/>
            <a:ext cx="7143750"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3"/>
          <p:cNvGrpSpPr>
            <a:grpSpLocks/>
          </p:cNvGrpSpPr>
          <p:nvPr/>
        </p:nvGrpSpPr>
        <p:grpSpPr bwMode="auto">
          <a:xfrm>
            <a:off x="228601" y="2590800"/>
            <a:ext cx="5440363" cy="2020888"/>
            <a:chOff x="144" y="1632"/>
            <a:chExt cx="3427" cy="1273"/>
          </a:xfrm>
        </p:grpSpPr>
        <p:sp>
          <p:nvSpPr>
            <p:cNvPr id="21522" name="Oval 4"/>
            <p:cNvSpPr>
              <a:spLocks noChangeArrowheads="1"/>
            </p:cNvSpPr>
            <p:nvPr/>
          </p:nvSpPr>
          <p:spPr bwMode="auto">
            <a:xfrm>
              <a:off x="144" y="1632"/>
              <a:ext cx="3427" cy="1273"/>
            </a:xfrm>
            <a:prstGeom prst="ellipse">
              <a:avLst/>
            </a:prstGeom>
            <a:solidFill>
              <a:srgbClr val="FF9999">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1523" name="Text Box 5"/>
            <p:cNvSpPr txBox="1">
              <a:spLocks noChangeArrowheads="1"/>
            </p:cNvSpPr>
            <p:nvPr/>
          </p:nvSpPr>
          <p:spPr bwMode="auto">
            <a:xfrm>
              <a:off x="288" y="2112"/>
              <a:ext cx="1968"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200" b="1">
                  <a:solidFill>
                    <a:srgbClr val="993300"/>
                  </a:solidFill>
                  <a:latin typeface="Arial" pitchFamily="34" charset="0"/>
                </a:rPr>
                <a:t>Énergie électrique</a:t>
              </a:r>
            </a:p>
          </p:txBody>
        </p:sp>
      </p:grpSp>
      <p:sp>
        <p:nvSpPr>
          <p:cNvPr id="45062" name="Rectangle 6"/>
          <p:cNvSpPr>
            <a:spLocks noGrp="1" noChangeArrowheads="1"/>
          </p:cNvSpPr>
          <p:nvPr>
            <p:ph type="title"/>
          </p:nvPr>
        </p:nvSpPr>
        <p:spPr>
          <a:xfrm>
            <a:off x="457200" y="111770"/>
            <a:ext cx="7467600" cy="724942"/>
          </a:xfrm>
        </p:spPr>
        <p:txBody>
          <a:bodyPr>
            <a:normAutofit/>
          </a:bodyPr>
          <a:lstStyle/>
          <a:p>
            <a:pPr eaLnBrk="1" hangingPunct="1">
              <a:defRPr/>
            </a:pPr>
            <a:r>
              <a:rPr lang="fr-FR" dirty="0" smtClean="0"/>
              <a:t>Processus d'apparition d'un dommage</a:t>
            </a:r>
          </a:p>
        </p:txBody>
      </p:sp>
      <p:grpSp>
        <p:nvGrpSpPr>
          <p:cNvPr id="3" name="Group 13"/>
          <p:cNvGrpSpPr>
            <a:grpSpLocks/>
          </p:cNvGrpSpPr>
          <p:nvPr/>
        </p:nvGrpSpPr>
        <p:grpSpPr bwMode="auto">
          <a:xfrm>
            <a:off x="3124201" y="2590800"/>
            <a:ext cx="5438775" cy="2020888"/>
            <a:chOff x="1958" y="1632"/>
            <a:chExt cx="3426" cy="1273"/>
          </a:xfrm>
        </p:grpSpPr>
        <p:sp>
          <p:nvSpPr>
            <p:cNvPr id="21520" name="Oval 14"/>
            <p:cNvSpPr>
              <a:spLocks noChangeArrowheads="1"/>
            </p:cNvSpPr>
            <p:nvPr/>
          </p:nvSpPr>
          <p:spPr bwMode="auto">
            <a:xfrm>
              <a:off x="1958" y="1632"/>
              <a:ext cx="3426" cy="1273"/>
            </a:xfrm>
            <a:prstGeom prst="ellipse">
              <a:avLst/>
            </a:prstGeom>
            <a:solidFill>
              <a:srgbClr val="3399FF">
                <a:alpha val="50195"/>
              </a:srgbClr>
            </a:solidFill>
            <a:ln>
              <a:noFill/>
            </a:ln>
            <a:extLst>
              <a:ext uri="{91240B29-F687-4F45-9708-019B960494DF}">
                <a14:hiddenLine xmlns:a14="http://schemas.microsoft.com/office/drawing/2010/main" xmlns="" w="3175">
                  <a:solidFill>
                    <a:srgbClr val="000000"/>
                  </a:solidFill>
                  <a:round/>
                  <a:headEnd/>
                  <a:tailEnd/>
                </a14:hiddenLine>
              </a:ext>
            </a:extLst>
          </p:spPr>
          <p:txBody>
            <a:bodyPr wrap="none" anchor="ctr"/>
            <a:lstStyle/>
            <a:p>
              <a:endParaRPr lang="fr-FR"/>
            </a:p>
          </p:txBody>
        </p:sp>
        <p:sp>
          <p:nvSpPr>
            <p:cNvPr id="21521" name="Text Box 15"/>
            <p:cNvSpPr txBox="1">
              <a:spLocks noChangeArrowheads="1"/>
            </p:cNvSpPr>
            <p:nvPr/>
          </p:nvSpPr>
          <p:spPr bwMode="auto">
            <a:xfrm>
              <a:off x="3792" y="2064"/>
              <a:ext cx="1056" cy="250"/>
            </a:xfrm>
            <a:prstGeom prst="rect">
              <a:avLst/>
            </a:prstGeom>
            <a:solidFill>
              <a:srgbClr val="3399FF">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chemeClr val="bg1"/>
                  </a:solidFill>
                  <a:latin typeface="Verdana" pitchFamily="34" charset="0"/>
                </a:rPr>
                <a:t>Personne</a:t>
              </a:r>
            </a:p>
          </p:txBody>
        </p:sp>
      </p:grpSp>
      <p:grpSp>
        <p:nvGrpSpPr>
          <p:cNvPr id="4" name="Group 16"/>
          <p:cNvGrpSpPr>
            <a:grpSpLocks/>
          </p:cNvGrpSpPr>
          <p:nvPr/>
        </p:nvGrpSpPr>
        <p:grpSpPr bwMode="auto">
          <a:xfrm>
            <a:off x="304801" y="1295400"/>
            <a:ext cx="5362575" cy="3200400"/>
            <a:chOff x="192" y="816"/>
            <a:chExt cx="3378" cy="2016"/>
          </a:xfrm>
        </p:grpSpPr>
        <p:sp>
          <p:nvSpPr>
            <p:cNvPr id="21517" name="Freeform 17"/>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a:noFill/>
            </a:ln>
            <a:extLst>
              <a:ext uri="{91240B29-F687-4F45-9708-019B960494DF}">
                <a14:hiddenLine xmlns:a14="http://schemas.microsoft.com/office/drawing/2010/main" xmlns="" w="38100">
                  <a:solidFill>
                    <a:srgbClr val="000000"/>
                  </a:solidFill>
                  <a:miter lim="800000"/>
                  <a:headEnd type="none" w="sm" len="sm"/>
                  <a:tailEnd type="none" w="sm" len="sm"/>
                </a14:hiddenLine>
              </a:ext>
            </a:extLst>
          </p:spPr>
          <p:txBody>
            <a:bodyPr anchor="ctr"/>
            <a:lstStyle/>
            <a:p>
              <a:endParaRPr lang="fr-FR"/>
            </a:p>
          </p:txBody>
        </p:sp>
        <p:sp>
          <p:nvSpPr>
            <p:cNvPr id="21518" name="Text Box 18"/>
            <p:cNvSpPr txBox="1">
              <a:spLocks noChangeArrowheads="1"/>
            </p:cNvSpPr>
            <p:nvPr/>
          </p:nvSpPr>
          <p:spPr bwMode="auto">
            <a:xfrm flipH="1">
              <a:off x="192" y="816"/>
              <a:ext cx="1584" cy="620"/>
            </a:xfrm>
            <a:prstGeom prst="rect">
              <a:avLst/>
            </a:prstGeom>
            <a:solidFill>
              <a:schemeClr val="tx2"/>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1600" b="1">
                  <a:solidFill>
                    <a:srgbClr val="FEFEEA"/>
                  </a:solidFill>
                  <a:latin typeface="Verdana" pitchFamily="34" charset="0"/>
                </a:rPr>
                <a:t>Travailler à proximité de pièces nues sous tension</a:t>
              </a:r>
            </a:p>
          </p:txBody>
        </p:sp>
        <p:sp>
          <p:nvSpPr>
            <p:cNvPr id="21519" name="Line 19"/>
            <p:cNvSpPr>
              <a:spLocks noChangeShapeType="1"/>
            </p:cNvSpPr>
            <p:nvPr/>
          </p:nvSpPr>
          <p:spPr bwMode="auto">
            <a:xfrm flipH="1" flipV="1">
              <a:off x="1728" y="1392"/>
              <a:ext cx="768" cy="576"/>
            </a:xfrm>
            <a:prstGeom prst="line">
              <a:avLst/>
            </a:prstGeom>
            <a:noFill/>
            <a:ln w="38100">
              <a:solidFill>
                <a:srgbClr val="FFB900"/>
              </a:solidFill>
              <a:round/>
              <a:headEnd type="arrow" w="med" len="me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5" name="Group 20"/>
          <p:cNvGrpSpPr>
            <a:grpSpLocks/>
          </p:cNvGrpSpPr>
          <p:nvPr/>
        </p:nvGrpSpPr>
        <p:grpSpPr bwMode="auto">
          <a:xfrm>
            <a:off x="4114800" y="1295400"/>
            <a:ext cx="4503738" cy="2514600"/>
            <a:chOff x="2592" y="816"/>
            <a:chExt cx="2837" cy="1584"/>
          </a:xfrm>
        </p:grpSpPr>
        <p:sp>
          <p:nvSpPr>
            <p:cNvPr id="21514" name="AutoShape 21"/>
            <p:cNvSpPr>
              <a:spLocks noChangeArrowheads="1"/>
            </p:cNvSpPr>
            <p:nvPr/>
          </p:nvSpPr>
          <p:spPr bwMode="auto">
            <a:xfrm>
              <a:off x="2592" y="2016"/>
              <a:ext cx="576" cy="384"/>
            </a:xfrm>
            <a:prstGeom prst="irregularSeal1">
              <a:avLst/>
            </a:prstGeom>
            <a:solidFill>
              <a:schemeClr val="hlink"/>
            </a:solidFill>
            <a:ln w="12700">
              <a:solidFill>
                <a:schemeClr val="hlink"/>
              </a:solidFill>
              <a:miter lim="800000"/>
              <a:headEnd/>
              <a:tailEnd/>
            </a:ln>
          </p:spPr>
          <p:txBody>
            <a:bodyPr wrap="none" anchor="ctr"/>
            <a:lstStyle/>
            <a:p>
              <a:endParaRPr lang="fr-FR"/>
            </a:p>
          </p:txBody>
        </p:sp>
        <p:sp>
          <p:nvSpPr>
            <p:cNvPr id="21515" name="Text Box 22"/>
            <p:cNvSpPr txBox="1">
              <a:spLocks noChangeArrowheads="1"/>
            </p:cNvSpPr>
            <p:nvPr/>
          </p:nvSpPr>
          <p:spPr bwMode="auto">
            <a:xfrm>
              <a:off x="3792" y="816"/>
              <a:ext cx="1637" cy="620"/>
            </a:xfrm>
            <a:prstGeom prst="rect">
              <a:avLst/>
            </a:prstGeom>
            <a:solidFill>
              <a:schemeClr val="hlink"/>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sz="2000" b="1">
                  <a:solidFill>
                    <a:srgbClr val="FEFEEA"/>
                  </a:solidFill>
                  <a:latin typeface="Verdana" pitchFamily="34" charset="0"/>
                </a:rPr>
                <a:t>Contact avec pièces nues sous tension</a:t>
              </a:r>
            </a:p>
          </p:txBody>
        </p:sp>
        <p:sp>
          <p:nvSpPr>
            <p:cNvPr id="21516" name="Line 23"/>
            <p:cNvSpPr>
              <a:spLocks noChangeShapeType="1"/>
            </p:cNvSpPr>
            <p:nvPr/>
          </p:nvSpPr>
          <p:spPr bwMode="auto">
            <a:xfrm flipV="1">
              <a:off x="3024" y="1392"/>
              <a:ext cx="816" cy="768"/>
            </a:xfrm>
            <a:prstGeom prst="line">
              <a:avLst/>
            </a:prstGeom>
            <a:noFill/>
            <a:ln w="5715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sp>
        <p:nvSpPr>
          <p:cNvPr id="45080" name="AutoShape 24"/>
          <p:cNvSpPr>
            <a:spLocks noChangeArrowheads="1"/>
          </p:cNvSpPr>
          <p:nvPr/>
        </p:nvSpPr>
        <p:spPr bwMode="auto">
          <a:xfrm rot="5783349">
            <a:off x="3672681" y="4556919"/>
            <a:ext cx="1328738" cy="2921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9525">
            <a:solidFill>
              <a:srgbClr val="FF3300"/>
            </a:solidFill>
            <a:miter lim="800000"/>
            <a:headEnd/>
            <a:tailEnd/>
          </a:ln>
        </p:spPr>
        <p:txBody>
          <a:bodyPr wrap="none" anchor="ctr"/>
          <a:lstStyle/>
          <a:p>
            <a:endParaRPr lang="fr-FR"/>
          </a:p>
        </p:txBody>
      </p:sp>
      <p:sp>
        <p:nvSpPr>
          <p:cNvPr id="45081" name="AutoShape 25"/>
          <p:cNvSpPr>
            <a:spLocks noChangeArrowheads="1"/>
          </p:cNvSpPr>
          <p:nvPr/>
        </p:nvSpPr>
        <p:spPr bwMode="auto">
          <a:xfrm>
            <a:off x="2667000" y="5334000"/>
            <a:ext cx="3581400" cy="1066800"/>
          </a:xfrm>
          <a:prstGeom prst="star16">
            <a:avLst>
              <a:gd name="adj" fmla="val 37500"/>
            </a:avLst>
          </a:prstGeom>
          <a:gradFill rotWithShape="0">
            <a:gsLst>
              <a:gs pos="0">
                <a:schemeClr val="hlink"/>
              </a:gs>
              <a:gs pos="100000">
                <a:srgbClr val="FF3300"/>
              </a:gs>
            </a:gsLst>
            <a:path path="shape">
              <a:fillToRect l="50000" t="50000" r="50000" b="50000"/>
            </a:path>
          </a:gradFill>
          <a:ln w="9525">
            <a:solidFill>
              <a:srgbClr val="FF3300"/>
            </a:solidFill>
            <a:miter lim="800000"/>
            <a:headEnd/>
            <a:tailEnd/>
          </a:ln>
        </p:spPr>
        <p:txBody>
          <a:bodyPr lIns="0" tIns="0" rIns="0" bIns="0" anchor="ctr" anchorCtr="1"/>
          <a:lstStyle/>
          <a:p>
            <a:pPr algn="ctr" eaLnBrk="0" hangingPunct="0">
              <a:spcBef>
                <a:spcPct val="50000"/>
              </a:spcBef>
            </a:pPr>
            <a:r>
              <a:rPr lang="fr-FR" sz="2000" b="1">
                <a:solidFill>
                  <a:srgbClr val="FEFEEA"/>
                </a:solidFill>
                <a:latin typeface="Verdana" pitchFamily="34" charset="0"/>
              </a:rPr>
              <a:t>électrocution</a:t>
            </a:r>
          </a:p>
        </p:txBody>
      </p:sp>
      <p:sp>
        <p:nvSpPr>
          <p:cNvPr id="6" name="Rectangle 5"/>
          <p:cNvSpPr/>
          <p:nvPr/>
        </p:nvSpPr>
        <p:spPr>
          <a:xfrm rot="20431455">
            <a:off x="-86802" y="2717687"/>
            <a:ext cx="9308472" cy="1569660"/>
          </a:xfrm>
          <a:prstGeom prst="rect">
            <a:avLst/>
          </a:prstGeom>
          <a:solidFill>
            <a:srgbClr val="FFFF00"/>
          </a:solidFill>
        </p:spPr>
        <p:txBody>
          <a:bodyPr wrap="square">
            <a:spAutoFit/>
          </a:bodyPr>
          <a:lstStyle/>
          <a:p>
            <a:pPr defTabSz="762000" eaLnBrk="0" hangingPunct="0">
              <a:spcBef>
                <a:spcPct val="30000"/>
              </a:spcBef>
              <a:defRPr/>
            </a:pPr>
            <a:r>
              <a:rPr lang="fr-FR" sz="3200" dirty="0" smtClean="0">
                <a:solidFill>
                  <a:schemeClr val="tx1"/>
                </a:solidFill>
              </a:rPr>
              <a:t>Quand </a:t>
            </a:r>
            <a:r>
              <a:rPr lang="fr-FR" sz="3200" dirty="0">
                <a:solidFill>
                  <a:schemeClr val="tx1"/>
                </a:solidFill>
              </a:rPr>
              <a:t>le danger existe, le risque peut être </a:t>
            </a:r>
            <a:r>
              <a:rPr lang="fr-FR" sz="3200" dirty="0" smtClean="0">
                <a:solidFill>
                  <a:schemeClr val="tx1"/>
                </a:solidFill>
              </a:rPr>
              <a:t>réduit </a:t>
            </a:r>
            <a:r>
              <a:rPr lang="fr-FR" sz="3200" dirty="0">
                <a:solidFill>
                  <a:schemeClr val="tx1"/>
                </a:solidFill>
              </a:rPr>
              <a:t>pour devenir « acceptable </a:t>
            </a:r>
            <a:r>
              <a:rPr lang="fr-FR" sz="3200" dirty="0" smtClean="0">
                <a:solidFill>
                  <a:schemeClr val="tx1"/>
                </a:solidFill>
              </a:rPr>
              <a:t>». Le risque « zéro » n’existe pas</a:t>
            </a:r>
            <a:endParaRPr lang="fr-FR" sz="3200" dirty="0">
              <a:solidFill>
                <a:schemeClr val="tx1"/>
              </a:solidFill>
            </a:endParaRPr>
          </a:p>
        </p:txBody>
      </p:sp>
      <p:sp>
        <p:nvSpPr>
          <p:cNvPr id="7" name="Espace réservé du numéro de diapositive 6"/>
          <p:cNvSpPr>
            <a:spLocks noGrp="1"/>
          </p:cNvSpPr>
          <p:nvPr>
            <p:ph type="sldNum" sz="quarter" idx="13"/>
          </p:nvPr>
        </p:nvSpPr>
        <p:spPr/>
        <p:txBody>
          <a:bodyPr/>
          <a:lstStyle/>
          <a:p>
            <a:fld id="{4B41F4E5-7CB7-418E-AF64-5D721375771F}" type="slidenum">
              <a:rPr lang="fr-FR" smtClean="0"/>
              <a:pPr/>
              <a:t>6</a:t>
            </a:fld>
            <a:endParaRPr lang="fr-FR"/>
          </a:p>
        </p:txBody>
      </p:sp>
    </p:spTree>
    <p:extLst>
      <p:ext uri="{BB962C8B-B14F-4D97-AF65-F5344CB8AC3E}">
        <p14:creationId xmlns:p14="http://schemas.microsoft.com/office/powerpoint/2010/main" xmlns="" val="3411248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sont les risques électriques ?</a:t>
            </a:r>
            <a:endParaRPr lang="fr-FR" dirty="0"/>
          </a:p>
        </p:txBody>
      </p:sp>
      <p:pic>
        <p:nvPicPr>
          <p:cNvPr id="65540" name="Picture 4" descr="http://le18.fr/pompiers-savoie/wp-content/uploads/2009/10/affiche-risques-electriques.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5103148" y="1700808"/>
            <a:ext cx="3581502" cy="3744416"/>
          </a:xfrm>
          <a:prstGeom prst="rect">
            <a:avLst/>
          </a:prstGeom>
          <a:noFill/>
          <a:extLst>
            <a:ext uri="{909E8E84-426E-40DD-AFC4-6F175D3DCCD1}">
              <a14:hiddenFill xmlns:a14="http://schemas.microsoft.com/office/drawing/2010/main" xmlns="">
                <a:solidFill>
                  <a:srgbClr val="FFFFFF"/>
                </a:solidFill>
              </a14:hiddenFill>
            </a:ext>
          </a:extLst>
        </p:spPr>
      </p:pic>
      <p:pic>
        <p:nvPicPr>
          <p:cNvPr id="65544" name="Picture 8" descr="http://cafhaute-vienne.cafpcl.fr/IMG/jpg/Logement1-2.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2577933" y="4292860"/>
            <a:ext cx="2193474" cy="256514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 3"/>
          <p:cNvPicPr>
            <a:picLocks noChangeAspect="1"/>
          </p:cNvPicPr>
          <p:nvPr/>
        </p:nvPicPr>
        <p:blipFill rotWithShape="1">
          <a:blip r:embed="rId5" cstate="email">
            <a:extLst>
              <a:ext uri="{28A0092B-C50C-407E-A947-70E740481C1C}">
                <a14:useLocalDpi xmlns:a14="http://schemas.microsoft.com/office/drawing/2010/main" xmlns=""/>
              </a:ext>
            </a:extLst>
          </a:blip>
          <a:srcRect l="17834" r="17756" b="4880"/>
          <a:stretch/>
        </p:blipFill>
        <p:spPr>
          <a:xfrm>
            <a:off x="317989" y="1556792"/>
            <a:ext cx="2095086" cy="3117438"/>
          </a:xfrm>
          <a:prstGeom prst="rect">
            <a:avLst/>
          </a:prstGeom>
        </p:spPr>
      </p:pic>
      <p:sp>
        <p:nvSpPr>
          <p:cNvPr id="3" name="Espace réservé du numéro de diapositive 2"/>
          <p:cNvSpPr>
            <a:spLocks noGrp="1"/>
          </p:cNvSpPr>
          <p:nvPr>
            <p:ph type="sldNum" sz="quarter" idx="13"/>
          </p:nvPr>
        </p:nvSpPr>
        <p:spPr/>
        <p:txBody>
          <a:bodyPr/>
          <a:lstStyle/>
          <a:p>
            <a:fld id="{4B41F4E5-7CB7-418E-AF64-5D721375771F}" type="slidenum">
              <a:rPr lang="fr-FR" smtClean="0"/>
              <a:pPr/>
              <a:t>7</a:t>
            </a:fld>
            <a:endParaRPr lang="fr-FR"/>
          </a:p>
        </p:txBody>
      </p:sp>
    </p:spTree>
    <p:extLst>
      <p:ext uri="{BB962C8B-B14F-4D97-AF65-F5344CB8AC3E}">
        <p14:creationId xmlns:p14="http://schemas.microsoft.com/office/powerpoint/2010/main" xmlns="" val="3513831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368151" y="0"/>
            <a:ext cx="7467600" cy="1143000"/>
          </a:xfrm>
        </p:spPr>
        <p:txBody>
          <a:bodyPr/>
          <a:lstStyle/>
          <a:p>
            <a:r>
              <a:rPr lang="fr-FR" altLang="fr-FR" dirty="0" smtClean="0"/>
              <a:t>Les risques liés au courant électrique</a:t>
            </a:r>
          </a:p>
        </p:txBody>
      </p:sp>
      <p:sp>
        <p:nvSpPr>
          <p:cNvPr id="3" name="Espace réservé du contenu 2"/>
          <p:cNvSpPr>
            <a:spLocks noGrp="1"/>
          </p:cNvSpPr>
          <p:nvPr>
            <p:ph sz="quarter" idx="1"/>
          </p:nvPr>
        </p:nvSpPr>
        <p:spPr/>
        <p:txBody>
          <a:bodyPr>
            <a:normAutofit/>
          </a:bodyPr>
          <a:lstStyle/>
          <a:p>
            <a:pPr>
              <a:buFont typeface="Wingdings" pitchFamily="2" charset="2"/>
              <a:buNone/>
              <a:defRPr/>
            </a:pPr>
            <a:r>
              <a:rPr lang="fr-FR" b="1" dirty="0" smtClean="0">
                <a:solidFill>
                  <a:schemeClr val="accent6"/>
                </a:solidFill>
              </a:rPr>
              <a:t>Contacts avec une pièce conductrice </a:t>
            </a:r>
            <a:r>
              <a:rPr lang="fr-FR" dirty="0" smtClean="0"/>
              <a:t>portée à un potentiel différent de celui de la personne exposée</a:t>
            </a:r>
          </a:p>
          <a:p>
            <a:pPr>
              <a:defRPr/>
            </a:pPr>
            <a:endParaRPr lang="fr-FR" dirty="0" smtClean="0"/>
          </a:p>
        </p:txBody>
      </p:sp>
      <p:sp>
        <p:nvSpPr>
          <p:cNvPr id="4" name="Espace réservé du contenu 7"/>
          <p:cNvSpPr txBox="1">
            <a:spLocks/>
          </p:cNvSpPr>
          <p:nvPr/>
        </p:nvSpPr>
        <p:spPr>
          <a:xfrm>
            <a:off x="517396" y="2704107"/>
            <a:ext cx="3584554" cy="82068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fontAlgn="auto">
              <a:spcAft>
                <a:spcPts val="0"/>
              </a:spcAft>
              <a:buFont typeface="Wingdings" pitchFamily="2" charset="2"/>
              <a:buChar char="Ø"/>
            </a:pPr>
            <a:r>
              <a:rPr lang="fr-FR" altLang="fr-FR" sz="3200" smtClean="0"/>
              <a:t>Contact direct </a:t>
            </a:r>
          </a:p>
          <a:p>
            <a:pPr algn="ctr" fontAlgn="auto">
              <a:spcAft>
                <a:spcPts val="0"/>
              </a:spcAft>
            </a:pPr>
            <a:endParaRPr lang="fr-FR" altLang="fr-FR" sz="3600" dirty="0" smtClean="0"/>
          </a:p>
        </p:txBody>
      </p:sp>
      <p:sp>
        <p:nvSpPr>
          <p:cNvPr id="5" name="Espace réservé du contenu 8"/>
          <p:cNvSpPr txBox="1">
            <a:spLocks/>
          </p:cNvSpPr>
          <p:nvPr/>
        </p:nvSpPr>
        <p:spPr>
          <a:xfrm>
            <a:off x="4764006" y="2667958"/>
            <a:ext cx="3657600" cy="820688"/>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fontAlgn="auto">
              <a:spcAft>
                <a:spcPts val="0"/>
              </a:spcAft>
              <a:buFont typeface="Wingdings" pitchFamily="2" charset="2"/>
              <a:buChar char="Ø"/>
            </a:pPr>
            <a:r>
              <a:rPr lang="fr-FR" altLang="fr-FR" sz="3200" smtClean="0"/>
              <a:t>Contact indirect</a:t>
            </a:r>
          </a:p>
          <a:p>
            <a:pPr algn="ctr" fontAlgn="auto">
              <a:spcAft>
                <a:spcPts val="0"/>
              </a:spcAft>
            </a:pPr>
            <a:endParaRPr lang="fr-FR" altLang="fr-FR" sz="3600" smtClean="0"/>
          </a:p>
          <a:p>
            <a:pPr algn="ctr" fontAlgn="auto">
              <a:spcAft>
                <a:spcPts val="0"/>
              </a:spcAft>
            </a:pPr>
            <a:endParaRPr lang="fr-FR" altLang="fr-FR" sz="3600" dirty="0" smtClean="0"/>
          </a:p>
        </p:txBody>
      </p:sp>
      <p:pic>
        <p:nvPicPr>
          <p:cNvPr id="6" name="Imag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17467" y="3524378"/>
            <a:ext cx="3605998" cy="2928958"/>
          </a:xfrm>
          <a:prstGeom prst="rect">
            <a:avLst/>
          </a:prstGeom>
          <a:noFill/>
          <a:ln w="9525">
            <a:noFill/>
            <a:miter lim="800000"/>
            <a:headEnd/>
            <a:tailEnd/>
          </a:ln>
          <a:scene3d>
            <a:camera prst="orthographicFront"/>
            <a:lightRig rig="threePt" dir="t"/>
          </a:scene3d>
          <a:sp3d>
            <a:bevelT/>
          </a:sp3d>
        </p:spPr>
      </p:pic>
      <p:pic>
        <p:nvPicPr>
          <p:cNvPr id="7" name="Image 6" descr="P1030851.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41066" y="3524379"/>
            <a:ext cx="3560885" cy="289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4294967295"/>
          </p:nvPr>
        </p:nvSpPr>
        <p:spPr>
          <a:xfrm>
            <a:off x="8129016" y="5734050"/>
            <a:ext cx="609600" cy="521208"/>
          </a:xfrm>
          <a:prstGeom prst="rect">
            <a:avLst/>
          </a:prstGeom>
        </p:spPr>
        <p:txBody>
          <a:bodyPr/>
          <a:lstStyle/>
          <a:p>
            <a:fld id="{4B41F4E5-7CB7-418E-AF64-5D721375771F}" type="slidenum">
              <a:rPr lang="fr-FR" smtClean="0"/>
              <a:pPr/>
              <a:t>8</a:t>
            </a:fld>
            <a:endParaRPr lang="fr-FR" dirty="0"/>
          </a:p>
        </p:txBody>
      </p:sp>
    </p:spTree>
    <p:extLst>
      <p:ext uri="{BB962C8B-B14F-4D97-AF65-F5344CB8AC3E}">
        <p14:creationId xmlns:p14="http://schemas.microsoft.com/office/powerpoint/2010/main" xmlns="" val="638087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927" y="0"/>
            <a:ext cx="7467600" cy="1143000"/>
          </a:xfrm>
        </p:spPr>
        <p:txBody>
          <a:bodyPr/>
          <a:lstStyle/>
          <a:p>
            <a:r>
              <a:rPr lang="fr-FR" altLang="fr-FR" dirty="0"/>
              <a:t>Les risques liés au courant électrique</a:t>
            </a:r>
            <a:endParaRPr lang="fr-FR" dirty="0"/>
          </a:p>
        </p:txBody>
      </p:sp>
      <p:sp>
        <p:nvSpPr>
          <p:cNvPr id="3" name="Espace réservé du contenu 2"/>
          <p:cNvSpPr>
            <a:spLocks noGrp="1"/>
          </p:cNvSpPr>
          <p:nvPr>
            <p:ph sz="quarter" idx="1"/>
          </p:nvPr>
        </p:nvSpPr>
        <p:spPr>
          <a:xfrm>
            <a:off x="319245" y="2060849"/>
            <a:ext cx="5444178" cy="1494631"/>
          </a:xfrm>
        </p:spPr>
        <p:txBody>
          <a:bodyPr/>
          <a:lstStyle/>
          <a:p>
            <a:pPr>
              <a:buFont typeface="Wingdings" pitchFamily="2" charset="2"/>
              <a:buNone/>
              <a:defRPr/>
            </a:pPr>
            <a:r>
              <a:rPr lang="fr-FR" b="1" dirty="0" smtClean="0">
                <a:solidFill>
                  <a:schemeClr val="accent6"/>
                </a:solidFill>
              </a:rPr>
              <a:t>Courts-circuits</a:t>
            </a:r>
            <a:endParaRPr lang="fr-FR" dirty="0"/>
          </a:p>
        </p:txBody>
      </p:sp>
      <p:sp>
        <p:nvSpPr>
          <p:cNvPr id="4" name="Rectangle 8"/>
          <p:cNvSpPr txBox="1">
            <a:spLocks noChangeArrowheads="1"/>
          </p:cNvSpPr>
          <p:nvPr/>
        </p:nvSpPr>
        <p:spPr>
          <a:xfrm>
            <a:off x="351693" y="1785938"/>
            <a:ext cx="8279423" cy="452596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fontAlgn="auto">
              <a:spcAft>
                <a:spcPts val="0"/>
              </a:spcAft>
              <a:buFont typeface="Arial" pitchFamily="34" charset="0"/>
              <a:buChar char="●"/>
              <a:defRPr/>
            </a:pPr>
            <a:endParaRPr lang="fr-FR" dirty="0" smtClean="0"/>
          </a:p>
        </p:txBody>
      </p:sp>
      <p:pic>
        <p:nvPicPr>
          <p:cNvPr id="5" name="Image 5" descr="ScreenHunter_01 Mar. 01 13.54.gif"/>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236689" y="1196753"/>
            <a:ext cx="2259943" cy="31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1760" y="4294830"/>
            <a:ext cx="6679659" cy="2462213"/>
          </a:xfrm>
          <a:prstGeom prst="rect">
            <a:avLst/>
          </a:prstGeom>
        </p:spPr>
        <p:txBody>
          <a:bodyPr wrap="square">
            <a:spAutoFit/>
          </a:bodyPr>
          <a:lstStyle/>
          <a:p>
            <a:pPr fontAlgn="auto">
              <a:spcAft>
                <a:spcPts val="0"/>
              </a:spcAft>
              <a:defRPr/>
            </a:pPr>
            <a:r>
              <a:rPr lang="fr-FR" sz="2200" dirty="0">
                <a:solidFill>
                  <a:schemeClr val="tx1"/>
                </a:solidFill>
              </a:rPr>
              <a:t>Effets d’un arc électrique :</a:t>
            </a:r>
          </a:p>
          <a:p>
            <a:pPr lvl="1" fontAlgn="auto">
              <a:spcAft>
                <a:spcPts val="0"/>
              </a:spcAft>
              <a:buFont typeface="Arial" pitchFamily="34" charset="0"/>
              <a:buChar char="●"/>
              <a:defRPr/>
            </a:pPr>
            <a:r>
              <a:rPr lang="fr-FR" sz="2200" dirty="0" smtClean="0">
                <a:solidFill>
                  <a:schemeClr val="tx1"/>
                </a:solidFill>
              </a:rPr>
              <a:t>Br</a:t>
            </a:r>
            <a:r>
              <a:rPr lang="fr-FR" altLang="ja-JP" sz="2200" dirty="0" smtClean="0">
                <a:solidFill>
                  <a:schemeClr val="tx1"/>
                </a:solidFill>
                <a:ea typeface="MS PGothic"/>
                <a:cs typeface="MS PGothic"/>
              </a:rPr>
              <a:t>û</a:t>
            </a:r>
            <a:r>
              <a:rPr lang="fr-FR" sz="2200" dirty="0" smtClean="0">
                <a:solidFill>
                  <a:schemeClr val="tx1"/>
                </a:solidFill>
              </a:rPr>
              <a:t>lure externe </a:t>
            </a:r>
            <a:r>
              <a:rPr lang="fr-FR" sz="2200" dirty="0">
                <a:solidFill>
                  <a:schemeClr val="tx1"/>
                </a:solidFill>
              </a:rPr>
              <a:t>et inflammation des vêtements</a:t>
            </a:r>
          </a:p>
          <a:p>
            <a:pPr lvl="1" fontAlgn="auto">
              <a:spcAft>
                <a:spcPts val="0"/>
              </a:spcAft>
              <a:buFont typeface="Arial" pitchFamily="34" charset="0"/>
              <a:buChar char="●"/>
              <a:defRPr/>
            </a:pPr>
            <a:r>
              <a:rPr lang="fr-FR" sz="2200" dirty="0" smtClean="0">
                <a:solidFill>
                  <a:schemeClr val="tx1"/>
                </a:solidFill>
              </a:rPr>
              <a:t>Br</a:t>
            </a:r>
            <a:r>
              <a:rPr lang="fr-FR" altLang="ja-JP" sz="2200" dirty="0" smtClean="0">
                <a:solidFill>
                  <a:schemeClr val="tx1"/>
                </a:solidFill>
                <a:ea typeface="MS PGothic"/>
                <a:cs typeface="MS PGothic"/>
              </a:rPr>
              <a:t>û</a:t>
            </a:r>
            <a:r>
              <a:rPr lang="fr-FR" sz="2200" dirty="0" smtClean="0">
                <a:solidFill>
                  <a:schemeClr val="tx1"/>
                </a:solidFill>
              </a:rPr>
              <a:t>lure par </a:t>
            </a:r>
            <a:r>
              <a:rPr lang="fr-FR" sz="2200" dirty="0">
                <a:solidFill>
                  <a:schemeClr val="tx1"/>
                </a:solidFill>
              </a:rPr>
              <a:t>rayonnement UV</a:t>
            </a:r>
          </a:p>
          <a:p>
            <a:pPr lvl="1" fontAlgn="auto">
              <a:spcAft>
                <a:spcPts val="0"/>
              </a:spcAft>
              <a:buFont typeface="Arial" pitchFamily="34" charset="0"/>
              <a:buChar char="●"/>
              <a:defRPr/>
            </a:pPr>
            <a:r>
              <a:rPr lang="fr-FR" sz="2200" dirty="0" smtClean="0">
                <a:solidFill>
                  <a:schemeClr val="tx1"/>
                </a:solidFill>
              </a:rPr>
              <a:t>Projection de </a:t>
            </a:r>
            <a:r>
              <a:rPr lang="fr-FR" sz="2200" dirty="0">
                <a:solidFill>
                  <a:schemeClr val="tx1"/>
                </a:solidFill>
              </a:rPr>
              <a:t>matière en </a:t>
            </a:r>
            <a:r>
              <a:rPr lang="fr-FR" sz="2200" dirty="0" smtClean="0">
                <a:solidFill>
                  <a:schemeClr val="tx1"/>
                </a:solidFill>
              </a:rPr>
              <a:t>fusion</a:t>
            </a:r>
          </a:p>
          <a:p>
            <a:pPr lvl="1" fontAlgn="auto">
              <a:spcAft>
                <a:spcPts val="0"/>
              </a:spcAft>
              <a:buFont typeface="Arial" pitchFamily="34" charset="0"/>
              <a:buChar char="●"/>
              <a:defRPr/>
            </a:pPr>
            <a:r>
              <a:rPr lang="fr-FR" sz="2200" dirty="0" smtClean="0">
                <a:solidFill>
                  <a:schemeClr val="tx1"/>
                </a:solidFill>
              </a:rPr>
              <a:t>Gaz nocif </a:t>
            </a:r>
            <a:endParaRPr lang="fr-FR" sz="2200" dirty="0">
              <a:solidFill>
                <a:schemeClr val="tx1"/>
              </a:solidFill>
            </a:endParaRPr>
          </a:p>
          <a:p>
            <a:pPr lvl="1" fontAlgn="auto">
              <a:spcAft>
                <a:spcPts val="0"/>
              </a:spcAft>
              <a:buFont typeface="Arial" pitchFamily="34" charset="0"/>
              <a:buChar char="●"/>
              <a:defRPr/>
            </a:pPr>
            <a:r>
              <a:rPr lang="fr-FR" sz="2200" dirty="0" smtClean="0">
                <a:solidFill>
                  <a:schemeClr val="tx1"/>
                </a:solidFill>
              </a:rPr>
              <a:t>Effet de </a:t>
            </a:r>
            <a:r>
              <a:rPr lang="fr-FR" sz="2200" dirty="0">
                <a:solidFill>
                  <a:schemeClr val="tx1"/>
                </a:solidFill>
              </a:rPr>
              <a:t>souffle (</a:t>
            </a:r>
            <a:r>
              <a:rPr lang="fr-FR" sz="2200" dirty="0" smtClean="0">
                <a:solidFill>
                  <a:schemeClr val="tx1"/>
                </a:solidFill>
              </a:rPr>
              <a:t>blast ou détente des gaz)</a:t>
            </a:r>
            <a:endParaRPr lang="fr-FR" sz="2200" dirty="0">
              <a:solidFill>
                <a:schemeClr val="tx1"/>
              </a:solidFill>
            </a:endParaRPr>
          </a:p>
        </p:txBody>
      </p:sp>
      <p:pic>
        <p:nvPicPr>
          <p:cNvPr id="8" name="Picture 2" descr="http://www.auxerretv.com/content/public/courtcircuit.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653351" y="4437113"/>
            <a:ext cx="2490649" cy="24208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Espace réservé du numéro de diapositive 5"/>
          <p:cNvSpPr>
            <a:spLocks noGrp="1"/>
          </p:cNvSpPr>
          <p:nvPr>
            <p:ph type="sldNum" sz="quarter" idx="4294967295"/>
          </p:nvPr>
        </p:nvSpPr>
        <p:spPr>
          <a:xfrm>
            <a:off x="8129016" y="5734050"/>
            <a:ext cx="609600" cy="521208"/>
          </a:xfrm>
          <a:prstGeom prst="rect">
            <a:avLst/>
          </a:prstGeom>
        </p:spPr>
        <p:txBody>
          <a:bodyPr/>
          <a:lstStyle/>
          <a:p>
            <a:fld id="{4B41F4E5-7CB7-418E-AF64-5D721375771F}" type="slidenum">
              <a:rPr lang="fr-FR" smtClean="0"/>
              <a:pPr/>
              <a:t>9</a:t>
            </a:fld>
            <a:endParaRPr lang="fr-FR" dirty="0"/>
          </a:p>
        </p:txBody>
      </p:sp>
    </p:spTree>
    <p:extLst>
      <p:ext uri="{BB962C8B-B14F-4D97-AF65-F5344CB8AC3E}">
        <p14:creationId xmlns:p14="http://schemas.microsoft.com/office/powerpoint/2010/main" xmlns="" val="3323732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15686</TotalTime>
  <Words>2084</Words>
  <Application>Microsoft Office PowerPoint</Application>
  <PresentationFormat>Affichage à l'écran (4:3)</PresentationFormat>
  <Paragraphs>306</Paragraphs>
  <Slides>23</Slides>
  <Notes>23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25" baseType="lpstr">
      <vt:lpstr>Oriel</vt:lpstr>
      <vt:lpstr>Dessin Designer</vt:lpstr>
      <vt:lpstr>Les effets de l’électricité et analyse du risque </vt:lpstr>
      <vt:lpstr>Sévérité </vt:lpstr>
      <vt:lpstr>Répartitions des causes d’accidents</vt:lpstr>
      <vt:lpstr>Obligation</vt:lpstr>
      <vt:lpstr>Processus d'apparition d'un dommage</vt:lpstr>
      <vt:lpstr>Processus d'apparition d'un dommage</vt:lpstr>
      <vt:lpstr>Quels sont les risques électriques ?</vt:lpstr>
      <vt:lpstr>Les risques liés au courant électrique</vt:lpstr>
      <vt:lpstr>Les risques liés au courant électrique</vt:lpstr>
      <vt:lpstr>Les risques liés au courant électrique</vt:lpstr>
      <vt:lpstr>Les risques liés au courant électrique</vt:lpstr>
      <vt:lpstr>Valeurs de référence</vt:lpstr>
      <vt:lpstr>Résistance du corps à la tension de contact</vt:lpstr>
      <vt:lpstr>Les domaines de tension et risque électrique</vt:lpstr>
      <vt:lpstr>Effet du courant en fonction du temps</vt:lpstr>
      <vt:lpstr>Tension limite conventionnelle</vt:lpstr>
      <vt:lpstr>Comment se protéger du risque électrique ?</vt:lpstr>
      <vt:lpstr>N°1 : Supprimer le phénomène dangereux</vt:lpstr>
      <vt:lpstr>N°2 : mesures de protection collective</vt:lpstr>
      <vt:lpstr>N°3 : mesures de protection individuelle</vt:lpstr>
      <vt:lpstr>N°4 : Etablir des instructions</vt:lpstr>
      <vt:lpstr>Démarche de prévention</vt:lpstr>
      <vt:lpstr>Synthèse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Habilitation électrique</dc:title>
  <dc:creator>JFA</dc:creator>
  <cp:lastModifiedBy>VILETTE</cp:lastModifiedBy>
  <cp:revision>111</cp:revision>
  <cp:lastPrinted>2015-01-06T17:45:38Z</cp:lastPrinted>
  <dcterms:created xsi:type="dcterms:W3CDTF">2012-06-05T19:38:28Z</dcterms:created>
  <dcterms:modified xsi:type="dcterms:W3CDTF">2015-09-30T07:13:30Z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-359945248</vt:i4>
  </property>
  <property fmtid="{D5CDD505-2E9C-101B-9397-08002B2CF9AE}" pid="3" name="_NewReviewCycle">
    <vt:lpwstr/>
  </property>
  <property fmtid="{D5CDD505-2E9C-101B-9397-08002B2CF9AE}" pid="4" name="_EmailSubject">
    <vt:lpwstr>hABILITATION</vt:lpwstr>
  </property>
  <property fmtid="{D5CDD505-2E9C-101B-9397-08002B2CF9AE}" pid="5" name="_AuthorEmail">
    <vt:lpwstr>christophe.pontvianne@ac-lyon.fr</vt:lpwstr>
  </property>
  <property fmtid="{D5CDD505-2E9C-101B-9397-08002B2CF9AE}" pid="6" name="_AuthorEmailDisplayName">
    <vt:lpwstr>cpontvianne</vt:lpwstr>
  </property>
</Properties>
</file>