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82" r:id="rId4"/>
    <p:sldId id="261" r:id="rId5"/>
    <p:sldId id="259" r:id="rId6"/>
    <p:sldId id="258" r:id="rId7"/>
    <p:sldId id="260" r:id="rId8"/>
    <p:sldId id="280" r:id="rId9"/>
    <p:sldId id="283" r:id="rId10"/>
    <p:sldId id="263" r:id="rId11"/>
    <p:sldId id="264" r:id="rId12"/>
    <p:sldId id="285" r:id="rId13"/>
    <p:sldId id="265" r:id="rId14"/>
    <p:sldId id="266" r:id="rId15"/>
    <p:sldId id="288" r:id="rId16"/>
    <p:sldId id="289" r:id="rId17"/>
    <p:sldId id="278" r:id="rId18"/>
    <p:sldId id="271" r:id="rId19"/>
    <p:sldId id="290" r:id="rId20"/>
    <p:sldId id="272" r:id="rId21"/>
    <p:sldId id="273" r:id="rId22"/>
    <p:sldId id="274" r:id="rId23"/>
    <p:sldId id="275" r:id="rId24"/>
    <p:sldId id="277" r:id="rId25"/>
    <p:sldId id="284" r:id="rId26"/>
    <p:sldId id="286" r:id="rId27"/>
    <p:sldId id="287"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29" autoAdjust="0"/>
  </p:normalViewPr>
  <p:slideViewPr>
    <p:cSldViewPr>
      <p:cViewPr>
        <p:scale>
          <a:sx n="100" d="100"/>
          <a:sy n="100" d="100"/>
        </p:scale>
        <p:origin x="-1944" y="210"/>
      </p:cViewPr>
      <p:guideLst>
        <p:guide orient="horz" pos="2160"/>
        <p:guide pos="2880"/>
      </p:guideLst>
    </p:cSldViewPr>
  </p:slideViewPr>
  <p:notesTextViewPr>
    <p:cViewPr>
      <p:scale>
        <a:sx n="1" d="1"/>
        <a:sy n="1" d="1"/>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DDFC2-3D11-4411-8566-EB94A14B6833}"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fr-FR"/>
        </a:p>
      </dgm:t>
    </dgm:pt>
    <dgm:pt modelId="{7429E875-5B91-41BD-89E4-B65706DDD960}">
      <dgm:prSet phldrT="[Texte]"/>
      <dgm:spPr/>
      <dgm:t>
        <a:bodyPr/>
        <a:lstStyle/>
        <a:p>
          <a:r>
            <a:rPr lang="fr-FR" dirty="0" smtClean="0"/>
            <a:t>Sous tension</a:t>
          </a:r>
          <a:endParaRPr lang="fr-FR" dirty="0"/>
        </a:p>
      </dgm:t>
    </dgm:pt>
    <dgm:pt modelId="{9264E63D-A64A-43BE-B50C-69930D52A7A6}" type="parTrans" cxnId="{D2C4CDED-54E1-4B89-84DC-65410744B902}">
      <dgm:prSet/>
      <dgm:spPr/>
      <dgm:t>
        <a:bodyPr/>
        <a:lstStyle/>
        <a:p>
          <a:endParaRPr lang="fr-FR"/>
        </a:p>
      </dgm:t>
    </dgm:pt>
    <dgm:pt modelId="{DEDECFC8-8785-4CDC-B1FC-BE670C9F51A0}" type="sibTrans" cxnId="{D2C4CDED-54E1-4B89-84DC-65410744B902}">
      <dgm:prSet/>
      <dgm:spPr/>
      <dgm:t>
        <a:bodyPr/>
        <a:lstStyle/>
        <a:p>
          <a:endParaRPr lang="fr-FR"/>
        </a:p>
      </dgm:t>
    </dgm:pt>
    <dgm:pt modelId="{E4277BF4-B94E-4644-B934-4F4AB660314F}">
      <dgm:prSet phldrT="[Texte]"/>
      <dgm:spPr/>
      <dgm:t>
        <a:bodyPr/>
        <a:lstStyle/>
        <a:p>
          <a:r>
            <a:rPr lang="fr-FR" dirty="0" smtClean="0"/>
            <a:t>Ouvrage ou équipement non séparé d’une source d’alimentation</a:t>
          </a:r>
          <a:endParaRPr lang="fr-FR" dirty="0"/>
        </a:p>
      </dgm:t>
    </dgm:pt>
    <dgm:pt modelId="{8FAEA6D6-80E0-4D65-8CD2-C2C6F361A15C}" type="parTrans" cxnId="{D5830130-B3FD-418A-967D-AD5203CE0D48}">
      <dgm:prSet/>
      <dgm:spPr/>
      <dgm:t>
        <a:bodyPr/>
        <a:lstStyle/>
        <a:p>
          <a:endParaRPr lang="fr-FR"/>
        </a:p>
      </dgm:t>
    </dgm:pt>
    <dgm:pt modelId="{7C57DCA3-D759-47A1-A12B-676557F5DEA6}" type="sibTrans" cxnId="{D5830130-B3FD-418A-967D-AD5203CE0D48}">
      <dgm:prSet/>
      <dgm:spPr/>
      <dgm:t>
        <a:bodyPr/>
        <a:lstStyle/>
        <a:p>
          <a:endParaRPr lang="fr-FR"/>
        </a:p>
      </dgm:t>
    </dgm:pt>
    <dgm:pt modelId="{8CC955D8-4DEC-4C11-AADE-FE580C658314}">
      <dgm:prSet phldrT="[Texte]"/>
      <dgm:spPr/>
      <dgm:t>
        <a:bodyPr/>
        <a:lstStyle/>
        <a:p>
          <a:r>
            <a:rPr lang="fr-FR" dirty="0" smtClean="0"/>
            <a:t>Mise hors tension</a:t>
          </a:r>
          <a:endParaRPr lang="fr-FR" dirty="0"/>
        </a:p>
      </dgm:t>
    </dgm:pt>
    <dgm:pt modelId="{7A4BC440-591C-4C68-AA23-C338AD7B2447}" type="parTrans" cxnId="{048AFCB8-1495-40C9-AD11-A3CF539E92E9}">
      <dgm:prSet/>
      <dgm:spPr/>
      <dgm:t>
        <a:bodyPr/>
        <a:lstStyle/>
        <a:p>
          <a:endParaRPr lang="fr-FR"/>
        </a:p>
      </dgm:t>
    </dgm:pt>
    <dgm:pt modelId="{F4D22127-2537-4438-B556-671CC9F6EE4A}" type="sibTrans" cxnId="{048AFCB8-1495-40C9-AD11-A3CF539E92E9}">
      <dgm:prSet/>
      <dgm:spPr/>
      <dgm:t>
        <a:bodyPr/>
        <a:lstStyle/>
        <a:p>
          <a:endParaRPr lang="fr-FR"/>
        </a:p>
      </dgm:t>
    </dgm:pt>
    <dgm:pt modelId="{F7167E54-7206-45C2-880D-74564D962BCE}">
      <dgm:prSet phldrT="[Texte]"/>
      <dgm:spPr/>
      <dgm:t>
        <a:bodyPr/>
        <a:lstStyle/>
        <a:p>
          <a:r>
            <a:rPr lang="fr-FR" dirty="0" smtClean="0"/>
            <a:t>Procédure qui  réduit le risque électrique en supprimant la tension.</a:t>
          </a:r>
          <a:endParaRPr lang="fr-FR" dirty="0"/>
        </a:p>
      </dgm:t>
    </dgm:pt>
    <dgm:pt modelId="{8FA958CD-9E05-480E-B1BD-12E2F7973FF7}" type="parTrans" cxnId="{FC36D9A1-5FD3-4D2E-A667-16E895FD9BF8}">
      <dgm:prSet/>
      <dgm:spPr/>
      <dgm:t>
        <a:bodyPr/>
        <a:lstStyle/>
        <a:p>
          <a:endParaRPr lang="fr-FR"/>
        </a:p>
      </dgm:t>
    </dgm:pt>
    <dgm:pt modelId="{A6888007-BB54-42F8-AA6E-1C1BA2C66F14}" type="sibTrans" cxnId="{FC36D9A1-5FD3-4D2E-A667-16E895FD9BF8}">
      <dgm:prSet/>
      <dgm:spPr/>
      <dgm:t>
        <a:bodyPr/>
        <a:lstStyle/>
        <a:p>
          <a:endParaRPr lang="fr-FR"/>
        </a:p>
      </dgm:t>
    </dgm:pt>
    <dgm:pt modelId="{7761F8BE-F6BE-46EF-8B67-5272A59089BF}">
      <dgm:prSet phldrT="[Texte]"/>
      <dgm:spPr/>
      <dgm:t>
        <a:bodyPr/>
        <a:lstStyle/>
        <a:p>
          <a:r>
            <a:rPr lang="fr-FR" dirty="0" smtClean="0"/>
            <a:t>Consigné</a:t>
          </a:r>
          <a:endParaRPr lang="fr-FR" dirty="0"/>
        </a:p>
      </dgm:t>
    </dgm:pt>
    <dgm:pt modelId="{5B219BE1-D558-4D76-8750-23D2EE66F90F}" type="parTrans" cxnId="{AB629AF8-9FD3-4BDE-B01C-4FB58B3B960E}">
      <dgm:prSet/>
      <dgm:spPr/>
      <dgm:t>
        <a:bodyPr/>
        <a:lstStyle/>
        <a:p>
          <a:endParaRPr lang="fr-FR"/>
        </a:p>
      </dgm:t>
    </dgm:pt>
    <dgm:pt modelId="{09E56624-A218-4961-8F9C-37865F7E3627}" type="sibTrans" cxnId="{AB629AF8-9FD3-4BDE-B01C-4FB58B3B960E}">
      <dgm:prSet/>
      <dgm:spPr/>
      <dgm:t>
        <a:bodyPr/>
        <a:lstStyle/>
        <a:p>
          <a:endParaRPr lang="fr-FR"/>
        </a:p>
      </dgm:t>
    </dgm:pt>
    <dgm:pt modelId="{4503D7D7-4132-4DE2-A51B-A67972FC048E}">
      <dgm:prSet phldrT="[Texte]"/>
      <dgm:spPr/>
      <dgm:t>
        <a:bodyPr/>
        <a:lstStyle/>
        <a:p>
          <a:r>
            <a:rPr lang="fr-FR" dirty="0" smtClean="0"/>
            <a:t>Risque électrique nul</a:t>
          </a:r>
          <a:endParaRPr lang="fr-FR" dirty="0"/>
        </a:p>
      </dgm:t>
    </dgm:pt>
    <dgm:pt modelId="{4C5B0AA6-6217-41B1-B84D-62326715718E}" type="parTrans" cxnId="{D4996E93-62A6-4ED0-AEE8-B8B2BD67F3D2}">
      <dgm:prSet/>
      <dgm:spPr/>
      <dgm:t>
        <a:bodyPr/>
        <a:lstStyle/>
        <a:p>
          <a:endParaRPr lang="fr-FR"/>
        </a:p>
      </dgm:t>
    </dgm:pt>
    <dgm:pt modelId="{DD7E1481-9F05-4659-99E6-3E7059C3397E}" type="sibTrans" cxnId="{D4996E93-62A6-4ED0-AEE8-B8B2BD67F3D2}">
      <dgm:prSet/>
      <dgm:spPr/>
      <dgm:t>
        <a:bodyPr/>
        <a:lstStyle/>
        <a:p>
          <a:endParaRPr lang="fr-FR"/>
        </a:p>
      </dgm:t>
    </dgm:pt>
    <dgm:pt modelId="{9E4661CD-E262-4C6E-B1CC-67652FC11BD7}">
      <dgm:prSet phldrT="[Texte]"/>
      <dgm:spPr/>
      <dgm:t>
        <a:bodyPr/>
        <a:lstStyle/>
        <a:p>
          <a:r>
            <a:rPr lang="fr-FR" dirty="0" smtClean="0"/>
            <a:t>Sécurité maximale</a:t>
          </a:r>
          <a:endParaRPr lang="fr-FR" dirty="0"/>
        </a:p>
      </dgm:t>
    </dgm:pt>
    <dgm:pt modelId="{835ED719-954F-4387-8B9B-0CD54D783D5B}" type="parTrans" cxnId="{FBFC24E0-141E-44C5-85DF-BE25315CE47B}">
      <dgm:prSet/>
      <dgm:spPr/>
      <dgm:t>
        <a:bodyPr/>
        <a:lstStyle/>
        <a:p>
          <a:endParaRPr lang="fr-FR"/>
        </a:p>
      </dgm:t>
    </dgm:pt>
    <dgm:pt modelId="{A08479F9-6BE0-447A-BED0-F4F6B435AA5E}" type="sibTrans" cxnId="{FBFC24E0-141E-44C5-85DF-BE25315CE47B}">
      <dgm:prSet/>
      <dgm:spPr/>
      <dgm:t>
        <a:bodyPr/>
        <a:lstStyle/>
        <a:p>
          <a:endParaRPr lang="fr-FR"/>
        </a:p>
      </dgm:t>
    </dgm:pt>
    <dgm:pt modelId="{995554DE-ED68-4D83-BA35-BC8D48DE10B0}" type="pres">
      <dgm:prSet presAssocID="{496DDFC2-3D11-4411-8566-EB94A14B6833}" presName="Name0" presStyleCnt="0">
        <dgm:presLayoutVars>
          <dgm:dir/>
          <dgm:animLvl val="lvl"/>
          <dgm:resizeHandles val="exact"/>
        </dgm:presLayoutVars>
      </dgm:prSet>
      <dgm:spPr/>
      <dgm:t>
        <a:bodyPr/>
        <a:lstStyle/>
        <a:p>
          <a:endParaRPr lang="fr-FR"/>
        </a:p>
      </dgm:t>
    </dgm:pt>
    <dgm:pt modelId="{D417F029-7B10-4BD7-9653-5406BB435A59}" type="pres">
      <dgm:prSet presAssocID="{7429E875-5B91-41BD-89E4-B65706DDD960}" presName="linNode" presStyleCnt="0"/>
      <dgm:spPr/>
    </dgm:pt>
    <dgm:pt modelId="{2D54F0CA-0341-410A-B7D5-807154E928F1}" type="pres">
      <dgm:prSet presAssocID="{7429E875-5B91-41BD-89E4-B65706DDD960}" presName="parentText" presStyleLbl="node1" presStyleIdx="0" presStyleCnt="3">
        <dgm:presLayoutVars>
          <dgm:chMax val="1"/>
          <dgm:bulletEnabled val="1"/>
        </dgm:presLayoutVars>
      </dgm:prSet>
      <dgm:spPr/>
      <dgm:t>
        <a:bodyPr/>
        <a:lstStyle/>
        <a:p>
          <a:endParaRPr lang="fr-FR"/>
        </a:p>
      </dgm:t>
    </dgm:pt>
    <dgm:pt modelId="{39B02B76-61B1-4FEB-8825-740CBEA7F299}" type="pres">
      <dgm:prSet presAssocID="{7429E875-5B91-41BD-89E4-B65706DDD960}" presName="descendantText" presStyleLbl="alignAccFollowNode1" presStyleIdx="0" presStyleCnt="3">
        <dgm:presLayoutVars>
          <dgm:bulletEnabled val="1"/>
        </dgm:presLayoutVars>
      </dgm:prSet>
      <dgm:spPr/>
      <dgm:t>
        <a:bodyPr/>
        <a:lstStyle/>
        <a:p>
          <a:endParaRPr lang="fr-FR"/>
        </a:p>
      </dgm:t>
    </dgm:pt>
    <dgm:pt modelId="{34820213-2428-43A7-BEE5-A2612AFE10E3}" type="pres">
      <dgm:prSet presAssocID="{DEDECFC8-8785-4CDC-B1FC-BE670C9F51A0}" presName="sp" presStyleCnt="0"/>
      <dgm:spPr/>
    </dgm:pt>
    <dgm:pt modelId="{7F6C9A97-AEC4-4AB0-B8D1-8364F6BEF4F8}" type="pres">
      <dgm:prSet presAssocID="{8CC955D8-4DEC-4C11-AADE-FE580C658314}" presName="linNode" presStyleCnt="0"/>
      <dgm:spPr/>
    </dgm:pt>
    <dgm:pt modelId="{1CCB32A0-D39D-4291-86AA-1063FAD82A0B}" type="pres">
      <dgm:prSet presAssocID="{8CC955D8-4DEC-4C11-AADE-FE580C658314}" presName="parentText" presStyleLbl="node1" presStyleIdx="1" presStyleCnt="3">
        <dgm:presLayoutVars>
          <dgm:chMax val="1"/>
          <dgm:bulletEnabled val="1"/>
        </dgm:presLayoutVars>
      </dgm:prSet>
      <dgm:spPr/>
      <dgm:t>
        <a:bodyPr/>
        <a:lstStyle/>
        <a:p>
          <a:endParaRPr lang="fr-FR"/>
        </a:p>
      </dgm:t>
    </dgm:pt>
    <dgm:pt modelId="{F3C4CD03-4139-4970-A6CF-F2AFD0F513B5}" type="pres">
      <dgm:prSet presAssocID="{8CC955D8-4DEC-4C11-AADE-FE580C658314}" presName="descendantText" presStyleLbl="alignAccFollowNode1" presStyleIdx="1" presStyleCnt="3">
        <dgm:presLayoutVars>
          <dgm:bulletEnabled val="1"/>
        </dgm:presLayoutVars>
      </dgm:prSet>
      <dgm:spPr/>
      <dgm:t>
        <a:bodyPr/>
        <a:lstStyle/>
        <a:p>
          <a:endParaRPr lang="fr-FR"/>
        </a:p>
      </dgm:t>
    </dgm:pt>
    <dgm:pt modelId="{3A9368A2-1457-44C2-AA91-0CF643682C22}" type="pres">
      <dgm:prSet presAssocID="{F4D22127-2537-4438-B556-671CC9F6EE4A}" presName="sp" presStyleCnt="0"/>
      <dgm:spPr/>
    </dgm:pt>
    <dgm:pt modelId="{A42CADA9-0A8F-43DE-88EB-F13855763B8B}" type="pres">
      <dgm:prSet presAssocID="{7761F8BE-F6BE-46EF-8B67-5272A59089BF}" presName="linNode" presStyleCnt="0"/>
      <dgm:spPr/>
    </dgm:pt>
    <dgm:pt modelId="{E3841A6C-7B22-4780-B161-8460E5413C67}" type="pres">
      <dgm:prSet presAssocID="{7761F8BE-F6BE-46EF-8B67-5272A59089BF}" presName="parentText" presStyleLbl="node1" presStyleIdx="2" presStyleCnt="3">
        <dgm:presLayoutVars>
          <dgm:chMax val="1"/>
          <dgm:bulletEnabled val="1"/>
        </dgm:presLayoutVars>
      </dgm:prSet>
      <dgm:spPr/>
      <dgm:t>
        <a:bodyPr/>
        <a:lstStyle/>
        <a:p>
          <a:endParaRPr lang="fr-FR"/>
        </a:p>
      </dgm:t>
    </dgm:pt>
    <dgm:pt modelId="{1D88085B-60F9-4092-9CAC-4A2AE73ACCDE}" type="pres">
      <dgm:prSet presAssocID="{7761F8BE-F6BE-46EF-8B67-5272A59089BF}" presName="descendantText" presStyleLbl="alignAccFollowNode1" presStyleIdx="2" presStyleCnt="3">
        <dgm:presLayoutVars>
          <dgm:bulletEnabled val="1"/>
        </dgm:presLayoutVars>
      </dgm:prSet>
      <dgm:spPr/>
      <dgm:t>
        <a:bodyPr/>
        <a:lstStyle/>
        <a:p>
          <a:endParaRPr lang="fr-FR"/>
        </a:p>
      </dgm:t>
    </dgm:pt>
  </dgm:ptLst>
  <dgm:cxnLst>
    <dgm:cxn modelId="{B64B856B-9DFE-4844-ADD1-137DF270921B}" type="presOf" srcId="{496DDFC2-3D11-4411-8566-EB94A14B6833}" destId="{995554DE-ED68-4D83-BA35-BC8D48DE10B0}" srcOrd="0" destOrd="0" presId="urn:microsoft.com/office/officeart/2005/8/layout/vList5"/>
    <dgm:cxn modelId="{7D52A05B-6B9E-4254-8C3D-8546DDCAD320}" type="presOf" srcId="{9E4661CD-E262-4C6E-B1CC-67652FC11BD7}" destId="{1D88085B-60F9-4092-9CAC-4A2AE73ACCDE}" srcOrd="0" destOrd="1" presId="urn:microsoft.com/office/officeart/2005/8/layout/vList5"/>
    <dgm:cxn modelId="{D5830130-B3FD-418A-967D-AD5203CE0D48}" srcId="{7429E875-5B91-41BD-89E4-B65706DDD960}" destId="{E4277BF4-B94E-4644-B934-4F4AB660314F}" srcOrd="0" destOrd="0" parTransId="{8FAEA6D6-80E0-4D65-8CD2-C2C6F361A15C}" sibTransId="{7C57DCA3-D759-47A1-A12B-676557F5DEA6}"/>
    <dgm:cxn modelId="{048AFCB8-1495-40C9-AD11-A3CF539E92E9}" srcId="{496DDFC2-3D11-4411-8566-EB94A14B6833}" destId="{8CC955D8-4DEC-4C11-AADE-FE580C658314}" srcOrd="1" destOrd="0" parTransId="{7A4BC440-591C-4C68-AA23-C338AD7B2447}" sibTransId="{F4D22127-2537-4438-B556-671CC9F6EE4A}"/>
    <dgm:cxn modelId="{9AD8C226-C5C8-4723-9D9C-A249AD68F4D5}" type="presOf" srcId="{7429E875-5B91-41BD-89E4-B65706DDD960}" destId="{2D54F0CA-0341-410A-B7D5-807154E928F1}" srcOrd="0" destOrd="0" presId="urn:microsoft.com/office/officeart/2005/8/layout/vList5"/>
    <dgm:cxn modelId="{D4996E93-62A6-4ED0-AEE8-B8B2BD67F3D2}" srcId="{7761F8BE-F6BE-46EF-8B67-5272A59089BF}" destId="{4503D7D7-4132-4DE2-A51B-A67972FC048E}" srcOrd="0" destOrd="0" parTransId="{4C5B0AA6-6217-41B1-B84D-62326715718E}" sibTransId="{DD7E1481-9F05-4659-99E6-3E7059C3397E}"/>
    <dgm:cxn modelId="{AB629AF8-9FD3-4BDE-B01C-4FB58B3B960E}" srcId="{496DDFC2-3D11-4411-8566-EB94A14B6833}" destId="{7761F8BE-F6BE-46EF-8B67-5272A59089BF}" srcOrd="2" destOrd="0" parTransId="{5B219BE1-D558-4D76-8750-23D2EE66F90F}" sibTransId="{09E56624-A218-4961-8F9C-37865F7E3627}"/>
    <dgm:cxn modelId="{2FA3974F-BEC8-471B-A188-E809B99C0D0C}" type="presOf" srcId="{F7167E54-7206-45C2-880D-74564D962BCE}" destId="{F3C4CD03-4139-4970-A6CF-F2AFD0F513B5}" srcOrd="0" destOrd="0" presId="urn:microsoft.com/office/officeart/2005/8/layout/vList5"/>
    <dgm:cxn modelId="{D867BFE6-CCFB-4982-849D-376819D0632D}" type="presOf" srcId="{7761F8BE-F6BE-46EF-8B67-5272A59089BF}" destId="{E3841A6C-7B22-4780-B161-8460E5413C67}" srcOrd="0" destOrd="0" presId="urn:microsoft.com/office/officeart/2005/8/layout/vList5"/>
    <dgm:cxn modelId="{8AF70C17-E307-4834-A04F-63C0E3FA4107}" type="presOf" srcId="{4503D7D7-4132-4DE2-A51B-A67972FC048E}" destId="{1D88085B-60F9-4092-9CAC-4A2AE73ACCDE}" srcOrd="0" destOrd="0" presId="urn:microsoft.com/office/officeart/2005/8/layout/vList5"/>
    <dgm:cxn modelId="{D2C4CDED-54E1-4B89-84DC-65410744B902}" srcId="{496DDFC2-3D11-4411-8566-EB94A14B6833}" destId="{7429E875-5B91-41BD-89E4-B65706DDD960}" srcOrd="0" destOrd="0" parTransId="{9264E63D-A64A-43BE-B50C-69930D52A7A6}" sibTransId="{DEDECFC8-8785-4CDC-B1FC-BE670C9F51A0}"/>
    <dgm:cxn modelId="{FBFC24E0-141E-44C5-85DF-BE25315CE47B}" srcId="{7761F8BE-F6BE-46EF-8B67-5272A59089BF}" destId="{9E4661CD-E262-4C6E-B1CC-67652FC11BD7}" srcOrd="1" destOrd="0" parTransId="{835ED719-954F-4387-8B9B-0CD54D783D5B}" sibTransId="{A08479F9-6BE0-447A-BED0-F4F6B435AA5E}"/>
    <dgm:cxn modelId="{FC36D9A1-5FD3-4D2E-A667-16E895FD9BF8}" srcId="{8CC955D8-4DEC-4C11-AADE-FE580C658314}" destId="{F7167E54-7206-45C2-880D-74564D962BCE}" srcOrd="0" destOrd="0" parTransId="{8FA958CD-9E05-480E-B1BD-12E2F7973FF7}" sibTransId="{A6888007-BB54-42F8-AA6E-1C1BA2C66F14}"/>
    <dgm:cxn modelId="{8F5F0908-E142-4324-A6C5-2B46868EDDBF}" type="presOf" srcId="{E4277BF4-B94E-4644-B934-4F4AB660314F}" destId="{39B02B76-61B1-4FEB-8825-740CBEA7F299}" srcOrd="0" destOrd="0" presId="urn:microsoft.com/office/officeart/2005/8/layout/vList5"/>
    <dgm:cxn modelId="{2867A457-BBC1-440A-A5F9-7CA89D921C79}" type="presOf" srcId="{8CC955D8-4DEC-4C11-AADE-FE580C658314}" destId="{1CCB32A0-D39D-4291-86AA-1063FAD82A0B}" srcOrd="0" destOrd="0" presId="urn:microsoft.com/office/officeart/2005/8/layout/vList5"/>
    <dgm:cxn modelId="{B2E8D150-D7B5-4238-A5F7-0A1473D78DAA}" type="presParOf" srcId="{995554DE-ED68-4D83-BA35-BC8D48DE10B0}" destId="{D417F029-7B10-4BD7-9653-5406BB435A59}" srcOrd="0" destOrd="0" presId="urn:microsoft.com/office/officeart/2005/8/layout/vList5"/>
    <dgm:cxn modelId="{CBCFA1D0-D94B-4237-A2E5-F7D9DA43F15C}" type="presParOf" srcId="{D417F029-7B10-4BD7-9653-5406BB435A59}" destId="{2D54F0CA-0341-410A-B7D5-807154E928F1}" srcOrd="0" destOrd="0" presId="urn:microsoft.com/office/officeart/2005/8/layout/vList5"/>
    <dgm:cxn modelId="{2E9125B6-C92E-4030-B145-1721AD634A02}" type="presParOf" srcId="{D417F029-7B10-4BD7-9653-5406BB435A59}" destId="{39B02B76-61B1-4FEB-8825-740CBEA7F299}" srcOrd="1" destOrd="0" presId="urn:microsoft.com/office/officeart/2005/8/layout/vList5"/>
    <dgm:cxn modelId="{F01B5A50-EC66-4BFA-827D-D0BA3C99A60C}" type="presParOf" srcId="{995554DE-ED68-4D83-BA35-BC8D48DE10B0}" destId="{34820213-2428-43A7-BEE5-A2612AFE10E3}" srcOrd="1" destOrd="0" presId="urn:microsoft.com/office/officeart/2005/8/layout/vList5"/>
    <dgm:cxn modelId="{24817789-A960-4D2E-9905-63586D4BECB3}" type="presParOf" srcId="{995554DE-ED68-4D83-BA35-BC8D48DE10B0}" destId="{7F6C9A97-AEC4-4AB0-B8D1-8364F6BEF4F8}" srcOrd="2" destOrd="0" presId="urn:microsoft.com/office/officeart/2005/8/layout/vList5"/>
    <dgm:cxn modelId="{4C408C59-CF3A-4C02-92F5-423AFFBF7C2A}" type="presParOf" srcId="{7F6C9A97-AEC4-4AB0-B8D1-8364F6BEF4F8}" destId="{1CCB32A0-D39D-4291-86AA-1063FAD82A0B}" srcOrd="0" destOrd="0" presId="urn:microsoft.com/office/officeart/2005/8/layout/vList5"/>
    <dgm:cxn modelId="{4C9C8FA8-13CD-41A7-B65B-1E658F9DCD0D}" type="presParOf" srcId="{7F6C9A97-AEC4-4AB0-B8D1-8364F6BEF4F8}" destId="{F3C4CD03-4139-4970-A6CF-F2AFD0F513B5}" srcOrd="1" destOrd="0" presId="urn:microsoft.com/office/officeart/2005/8/layout/vList5"/>
    <dgm:cxn modelId="{C81057F4-96C4-4049-8525-E09DF6FFCE12}" type="presParOf" srcId="{995554DE-ED68-4D83-BA35-BC8D48DE10B0}" destId="{3A9368A2-1457-44C2-AA91-0CF643682C22}" srcOrd="3" destOrd="0" presId="urn:microsoft.com/office/officeart/2005/8/layout/vList5"/>
    <dgm:cxn modelId="{017FA4E2-33C4-4E7A-BFB4-78145E87F21C}" type="presParOf" srcId="{995554DE-ED68-4D83-BA35-BC8D48DE10B0}" destId="{A42CADA9-0A8F-43DE-88EB-F13855763B8B}" srcOrd="4" destOrd="0" presId="urn:microsoft.com/office/officeart/2005/8/layout/vList5"/>
    <dgm:cxn modelId="{39936D32-6FB9-47D2-A7AD-30A8EFD92B53}" type="presParOf" srcId="{A42CADA9-0A8F-43DE-88EB-F13855763B8B}" destId="{E3841A6C-7B22-4780-B161-8460E5413C67}" srcOrd="0" destOrd="0" presId="urn:microsoft.com/office/officeart/2005/8/layout/vList5"/>
    <dgm:cxn modelId="{2C773C61-FA1D-4D9B-B72B-537E077B9F74}" type="presParOf" srcId="{A42CADA9-0A8F-43DE-88EB-F13855763B8B}" destId="{1D88085B-60F9-4092-9CAC-4A2AE73ACCD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8C283-2328-4368-AB05-61380E3FA31C}" type="doc">
      <dgm:prSet loTypeId="urn:microsoft.com/office/officeart/2005/8/layout/vProcess5" loCatId="process" qsTypeId="urn:microsoft.com/office/officeart/2005/8/quickstyle/simple1" qsCatId="simple" csTypeId="urn:microsoft.com/office/officeart/2005/8/colors/colorful1#4" csCatId="colorful" phldr="1"/>
      <dgm:spPr/>
      <dgm:t>
        <a:bodyPr/>
        <a:lstStyle/>
        <a:p>
          <a:endParaRPr lang="fr-FR"/>
        </a:p>
      </dgm:t>
    </dgm:pt>
    <dgm:pt modelId="{6DF17F41-AC75-40BF-BA01-1722AF3741EE}">
      <dgm:prSet phldrT="[Texte]" custT="1"/>
      <dgm:spPr/>
      <dgm:t>
        <a:bodyPr/>
        <a:lstStyle/>
        <a:p>
          <a:r>
            <a:rPr lang="fr-FR" sz="2400" dirty="0" smtClean="0"/>
            <a:t>Séparation</a:t>
          </a:r>
          <a:endParaRPr lang="fr-FR" sz="2400" dirty="0"/>
        </a:p>
      </dgm:t>
    </dgm:pt>
    <dgm:pt modelId="{0F11315B-7C0E-4618-98CC-C609AA220811}" type="parTrans" cxnId="{5542BEAF-665B-475A-97E1-623EE312057D}">
      <dgm:prSet/>
      <dgm:spPr/>
      <dgm:t>
        <a:bodyPr/>
        <a:lstStyle/>
        <a:p>
          <a:endParaRPr lang="fr-FR" sz="2400"/>
        </a:p>
      </dgm:t>
    </dgm:pt>
    <dgm:pt modelId="{B6D97B33-F33E-47E2-9B90-FEB444956F7B}" type="sibTrans" cxnId="{5542BEAF-665B-475A-97E1-623EE312057D}">
      <dgm:prSet custT="1"/>
      <dgm:spPr/>
      <dgm:t>
        <a:bodyPr/>
        <a:lstStyle/>
        <a:p>
          <a:endParaRPr lang="fr-FR" sz="2400"/>
        </a:p>
      </dgm:t>
    </dgm:pt>
    <dgm:pt modelId="{C51932C8-71D7-4178-A2FB-63E50896CBA5}">
      <dgm:prSet phldrT="[Texte]" custT="1"/>
      <dgm:spPr/>
      <dgm:t>
        <a:bodyPr/>
        <a:lstStyle/>
        <a:p>
          <a:r>
            <a:rPr lang="fr-FR" sz="2400" dirty="0" smtClean="0"/>
            <a:t>Condamnation</a:t>
          </a:r>
          <a:endParaRPr lang="fr-FR" sz="2400" dirty="0"/>
        </a:p>
      </dgm:t>
    </dgm:pt>
    <dgm:pt modelId="{8CCCF52D-5354-4454-8B3D-42482A567098}" type="parTrans" cxnId="{22275B98-6FCE-4C0D-A460-EC04E80B90F2}">
      <dgm:prSet/>
      <dgm:spPr/>
      <dgm:t>
        <a:bodyPr/>
        <a:lstStyle/>
        <a:p>
          <a:endParaRPr lang="fr-FR" sz="2400"/>
        </a:p>
      </dgm:t>
    </dgm:pt>
    <dgm:pt modelId="{7173FF5D-AE3F-4A93-8D70-B8BEA4DBD516}" type="sibTrans" cxnId="{22275B98-6FCE-4C0D-A460-EC04E80B90F2}">
      <dgm:prSet custT="1"/>
      <dgm:spPr/>
      <dgm:t>
        <a:bodyPr/>
        <a:lstStyle/>
        <a:p>
          <a:endParaRPr lang="fr-FR" sz="2400"/>
        </a:p>
      </dgm:t>
    </dgm:pt>
    <dgm:pt modelId="{A5B3761A-CCBA-4A78-940B-566001C03DBE}">
      <dgm:prSet phldrT="[Texte]" custT="1"/>
      <dgm:spPr/>
      <dgm:t>
        <a:bodyPr/>
        <a:lstStyle/>
        <a:p>
          <a:r>
            <a:rPr lang="fr-FR" sz="2400" dirty="0" smtClean="0"/>
            <a:t>Identification</a:t>
          </a:r>
          <a:endParaRPr lang="fr-FR" sz="2400" dirty="0"/>
        </a:p>
      </dgm:t>
    </dgm:pt>
    <dgm:pt modelId="{49F6E57E-3BC8-47C4-AFAF-70BBC552F576}" type="parTrans" cxnId="{461B4922-1571-4745-A76E-B9368EFF48AA}">
      <dgm:prSet/>
      <dgm:spPr/>
      <dgm:t>
        <a:bodyPr/>
        <a:lstStyle/>
        <a:p>
          <a:endParaRPr lang="fr-FR" sz="2400"/>
        </a:p>
      </dgm:t>
    </dgm:pt>
    <dgm:pt modelId="{5CE90112-03BF-42CA-99B2-1CBAF3C508F9}" type="sibTrans" cxnId="{461B4922-1571-4745-A76E-B9368EFF48AA}">
      <dgm:prSet custT="1"/>
      <dgm:spPr/>
      <dgm:t>
        <a:bodyPr/>
        <a:lstStyle/>
        <a:p>
          <a:endParaRPr lang="fr-FR" sz="2400"/>
        </a:p>
      </dgm:t>
    </dgm:pt>
    <dgm:pt modelId="{7332A876-4B23-4F8E-9498-8E6974F2C780}">
      <dgm:prSet phldrT="[Texte]" custT="1"/>
      <dgm:spPr/>
      <dgm:t>
        <a:bodyPr/>
        <a:lstStyle/>
        <a:p>
          <a:r>
            <a:rPr lang="fr-FR" sz="2400" dirty="0" smtClean="0"/>
            <a:t>VAT</a:t>
          </a:r>
          <a:endParaRPr lang="fr-FR" sz="2400" dirty="0"/>
        </a:p>
      </dgm:t>
    </dgm:pt>
    <dgm:pt modelId="{878D64A9-761E-40D8-8F8E-9DB532E37D1C}" type="parTrans" cxnId="{27AB84BA-4A62-4BBC-A914-02E82B35C29E}">
      <dgm:prSet/>
      <dgm:spPr/>
      <dgm:t>
        <a:bodyPr/>
        <a:lstStyle/>
        <a:p>
          <a:endParaRPr lang="fr-FR" sz="2400"/>
        </a:p>
      </dgm:t>
    </dgm:pt>
    <dgm:pt modelId="{EA1094CA-521D-497F-858A-64421A03FD57}" type="sibTrans" cxnId="{27AB84BA-4A62-4BBC-A914-02E82B35C29E}">
      <dgm:prSet custT="1"/>
      <dgm:spPr/>
      <dgm:t>
        <a:bodyPr/>
        <a:lstStyle/>
        <a:p>
          <a:endParaRPr lang="fr-FR" sz="2400"/>
        </a:p>
      </dgm:t>
    </dgm:pt>
    <dgm:pt modelId="{F55C507B-5D69-4E0F-995B-200497F3D498}">
      <dgm:prSet phldrT="[Texte]" custT="1"/>
      <dgm:spPr/>
      <dgm:t>
        <a:bodyPr/>
        <a:lstStyle/>
        <a:p>
          <a:r>
            <a:rPr lang="fr-FR" sz="2400" dirty="0" smtClean="0"/>
            <a:t>MALT et </a:t>
          </a:r>
          <a:r>
            <a:rPr lang="fr-FR" sz="2400" dirty="0" err="1" smtClean="0"/>
            <a:t>CCt</a:t>
          </a:r>
          <a:endParaRPr lang="fr-FR" sz="2400" dirty="0"/>
        </a:p>
      </dgm:t>
    </dgm:pt>
    <dgm:pt modelId="{37E380B0-3EFF-49D6-A5DA-542FA2A54FE1}" type="parTrans" cxnId="{FB6B900C-E626-43AD-9070-AFD553B1D85F}">
      <dgm:prSet/>
      <dgm:spPr/>
      <dgm:t>
        <a:bodyPr/>
        <a:lstStyle/>
        <a:p>
          <a:endParaRPr lang="fr-FR" sz="2400"/>
        </a:p>
      </dgm:t>
    </dgm:pt>
    <dgm:pt modelId="{65E2667E-1064-4602-8B7A-91FFE6D9D5AE}" type="sibTrans" cxnId="{FB6B900C-E626-43AD-9070-AFD553B1D85F}">
      <dgm:prSet/>
      <dgm:spPr/>
      <dgm:t>
        <a:bodyPr/>
        <a:lstStyle/>
        <a:p>
          <a:endParaRPr lang="fr-FR" sz="2400"/>
        </a:p>
      </dgm:t>
    </dgm:pt>
    <dgm:pt modelId="{899DDF9C-13B0-459E-9ABA-19C22FB0FE4F}" type="pres">
      <dgm:prSet presAssocID="{D8C8C283-2328-4368-AB05-61380E3FA31C}" presName="outerComposite" presStyleCnt="0">
        <dgm:presLayoutVars>
          <dgm:chMax val="5"/>
          <dgm:dir/>
          <dgm:resizeHandles val="exact"/>
        </dgm:presLayoutVars>
      </dgm:prSet>
      <dgm:spPr/>
      <dgm:t>
        <a:bodyPr/>
        <a:lstStyle/>
        <a:p>
          <a:endParaRPr lang="fr-FR"/>
        </a:p>
      </dgm:t>
    </dgm:pt>
    <dgm:pt modelId="{DAE783B1-A9FA-4824-B532-5C1CBC6A7BF5}" type="pres">
      <dgm:prSet presAssocID="{D8C8C283-2328-4368-AB05-61380E3FA31C}" presName="dummyMaxCanvas" presStyleCnt="0">
        <dgm:presLayoutVars/>
      </dgm:prSet>
      <dgm:spPr/>
    </dgm:pt>
    <dgm:pt modelId="{43441B30-D218-41B1-BECC-7B7EA9CDBC9F}" type="pres">
      <dgm:prSet presAssocID="{D8C8C283-2328-4368-AB05-61380E3FA31C}" presName="FiveNodes_1" presStyleLbl="node1" presStyleIdx="0" presStyleCnt="5">
        <dgm:presLayoutVars>
          <dgm:bulletEnabled val="1"/>
        </dgm:presLayoutVars>
      </dgm:prSet>
      <dgm:spPr/>
      <dgm:t>
        <a:bodyPr/>
        <a:lstStyle/>
        <a:p>
          <a:endParaRPr lang="fr-FR"/>
        </a:p>
      </dgm:t>
    </dgm:pt>
    <dgm:pt modelId="{3483A379-5DEE-4054-BEEA-E23AD3B616C8}" type="pres">
      <dgm:prSet presAssocID="{D8C8C283-2328-4368-AB05-61380E3FA31C}" presName="FiveNodes_2" presStyleLbl="node1" presStyleIdx="1" presStyleCnt="5" custScaleX="111040" custLinFactNeighborX="1949">
        <dgm:presLayoutVars>
          <dgm:bulletEnabled val="1"/>
        </dgm:presLayoutVars>
      </dgm:prSet>
      <dgm:spPr/>
      <dgm:t>
        <a:bodyPr/>
        <a:lstStyle/>
        <a:p>
          <a:endParaRPr lang="fr-FR"/>
        </a:p>
      </dgm:t>
    </dgm:pt>
    <dgm:pt modelId="{CDEC1798-F489-469B-89F9-B4FE3D325AD6}" type="pres">
      <dgm:prSet presAssocID="{D8C8C283-2328-4368-AB05-61380E3FA31C}" presName="FiveNodes_3" presStyleLbl="node1" presStyleIdx="2" presStyleCnt="5">
        <dgm:presLayoutVars>
          <dgm:bulletEnabled val="1"/>
        </dgm:presLayoutVars>
      </dgm:prSet>
      <dgm:spPr/>
      <dgm:t>
        <a:bodyPr/>
        <a:lstStyle/>
        <a:p>
          <a:endParaRPr lang="fr-FR"/>
        </a:p>
      </dgm:t>
    </dgm:pt>
    <dgm:pt modelId="{D5916ABB-81BE-4C0E-A49D-F534988A60AC}" type="pres">
      <dgm:prSet presAssocID="{D8C8C283-2328-4368-AB05-61380E3FA31C}" presName="FiveNodes_4" presStyleLbl="node1" presStyleIdx="3" presStyleCnt="5">
        <dgm:presLayoutVars>
          <dgm:bulletEnabled val="1"/>
        </dgm:presLayoutVars>
      </dgm:prSet>
      <dgm:spPr/>
      <dgm:t>
        <a:bodyPr/>
        <a:lstStyle/>
        <a:p>
          <a:endParaRPr lang="fr-FR"/>
        </a:p>
      </dgm:t>
    </dgm:pt>
    <dgm:pt modelId="{9CC9BF4E-5EB7-43BB-A7AF-66DBEA6A174A}" type="pres">
      <dgm:prSet presAssocID="{D8C8C283-2328-4368-AB05-61380E3FA31C}" presName="FiveNodes_5" presStyleLbl="node1" presStyleIdx="4" presStyleCnt="5">
        <dgm:presLayoutVars>
          <dgm:bulletEnabled val="1"/>
        </dgm:presLayoutVars>
      </dgm:prSet>
      <dgm:spPr/>
      <dgm:t>
        <a:bodyPr/>
        <a:lstStyle/>
        <a:p>
          <a:endParaRPr lang="fr-FR"/>
        </a:p>
      </dgm:t>
    </dgm:pt>
    <dgm:pt modelId="{75B770AA-DAF1-4D71-B904-F7072739B87F}" type="pres">
      <dgm:prSet presAssocID="{D8C8C283-2328-4368-AB05-61380E3FA31C}" presName="FiveConn_1-2" presStyleLbl="fgAccFollowNode1" presStyleIdx="0" presStyleCnt="4">
        <dgm:presLayoutVars>
          <dgm:bulletEnabled val="1"/>
        </dgm:presLayoutVars>
      </dgm:prSet>
      <dgm:spPr/>
      <dgm:t>
        <a:bodyPr/>
        <a:lstStyle/>
        <a:p>
          <a:endParaRPr lang="fr-FR"/>
        </a:p>
      </dgm:t>
    </dgm:pt>
    <dgm:pt modelId="{DC050547-BED9-49E8-B8CD-2C81D575025A}" type="pres">
      <dgm:prSet presAssocID="{D8C8C283-2328-4368-AB05-61380E3FA31C}" presName="FiveConn_2-3" presStyleLbl="fgAccFollowNode1" presStyleIdx="1" presStyleCnt="4">
        <dgm:presLayoutVars>
          <dgm:bulletEnabled val="1"/>
        </dgm:presLayoutVars>
      </dgm:prSet>
      <dgm:spPr/>
      <dgm:t>
        <a:bodyPr/>
        <a:lstStyle/>
        <a:p>
          <a:endParaRPr lang="fr-FR"/>
        </a:p>
      </dgm:t>
    </dgm:pt>
    <dgm:pt modelId="{F330D0D0-6961-4556-A8CD-3A700CECC830}" type="pres">
      <dgm:prSet presAssocID="{D8C8C283-2328-4368-AB05-61380E3FA31C}" presName="FiveConn_3-4" presStyleLbl="fgAccFollowNode1" presStyleIdx="2" presStyleCnt="4">
        <dgm:presLayoutVars>
          <dgm:bulletEnabled val="1"/>
        </dgm:presLayoutVars>
      </dgm:prSet>
      <dgm:spPr/>
      <dgm:t>
        <a:bodyPr/>
        <a:lstStyle/>
        <a:p>
          <a:endParaRPr lang="fr-FR"/>
        </a:p>
      </dgm:t>
    </dgm:pt>
    <dgm:pt modelId="{6104A6F4-78E5-4519-80B4-867BC53F3A69}" type="pres">
      <dgm:prSet presAssocID="{D8C8C283-2328-4368-AB05-61380E3FA31C}" presName="FiveConn_4-5" presStyleLbl="fgAccFollowNode1" presStyleIdx="3" presStyleCnt="4">
        <dgm:presLayoutVars>
          <dgm:bulletEnabled val="1"/>
        </dgm:presLayoutVars>
      </dgm:prSet>
      <dgm:spPr/>
      <dgm:t>
        <a:bodyPr/>
        <a:lstStyle/>
        <a:p>
          <a:endParaRPr lang="fr-FR"/>
        </a:p>
      </dgm:t>
    </dgm:pt>
    <dgm:pt modelId="{15BA5000-A9B6-4FD5-9267-955391A8D0D2}" type="pres">
      <dgm:prSet presAssocID="{D8C8C283-2328-4368-AB05-61380E3FA31C}" presName="FiveNodes_1_text" presStyleLbl="node1" presStyleIdx="4" presStyleCnt="5">
        <dgm:presLayoutVars>
          <dgm:bulletEnabled val="1"/>
        </dgm:presLayoutVars>
      </dgm:prSet>
      <dgm:spPr/>
      <dgm:t>
        <a:bodyPr/>
        <a:lstStyle/>
        <a:p>
          <a:endParaRPr lang="fr-FR"/>
        </a:p>
      </dgm:t>
    </dgm:pt>
    <dgm:pt modelId="{CC12FDA0-58A0-43E9-819C-622868BF1A76}" type="pres">
      <dgm:prSet presAssocID="{D8C8C283-2328-4368-AB05-61380E3FA31C}" presName="FiveNodes_2_text" presStyleLbl="node1" presStyleIdx="4" presStyleCnt="5">
        <dgm:presLayoutVars>
          <dgm:bulletEnabled val="1"/>
        </dgm:presLayoutVars>
      </dgm:prSet>
      <dgm:spPr/>
      <dgm:t>
        <a:bodyPr/>
        <a:lstStyle/>
        <a:p>
          <a:endParaRPr lang="fr-FR"/>
        </a:p>
      </dgm:t>
    </dgm:pt>
    <dgm:pt modelId="{8744A2B2-221E-4D8F-A5E3-0C8AFBEC8379}" type="pres">
      <dgm:prSet presAssocID="{D8C8C283-2328-4368-AB05-61380E3FA31C}" presName="FiveNodes_3_text" presStyleLbl="node1" presStyleIdx="4" presStyleCnt="5">
        <dgm:presLayoutVars>
          <dgm:bulletEnabled val="1"/>
        </dgm:presLayoutVars>
      </dgm:prSet>
      <dgm:spPr/>
      <dgm:t>
        <a:bodyPr/>
        <a:lstStyle/>
        <a:p>
          <a:endParaRPr lang="fr-FR"/>
        </a:p>
      </dgm:t>
    </dgm:pt>
    <dgm:pt modelId="{C32E25A9-40CC-4C78-BDFD-1BC9F3978BC0}" type="pres">
      <dgm:prSet presAssocID="{D8C8C283-2328-4368-AB05-61380E3FA31C}" presName="FiveNodes_4_text" presStyleLbl="node1" presStyleIdx="4" presStyleCnt="5">
        <dgm:presLayoutVars>
          <dgm:bulletEnabled val="1"/>
        </dgm:presLayoutVars>
      </dgm:prSet>
      <dgm:spPr/>
      <dgm:t>
        <a:bodyPr/>
        <a:lstStyle/>
        <a:p>
          <a:endParaRPr lang="fr-FR"/>
        </a:p>
      </dgm:t>
    </dgm:pt>
    <dgm:pt modelId="{8F08789D-B7E8-4189-AFEE-3C78DE1B9148}" type="pres">
      <dgm:prSet presAssocID="{D8C8C283-2328-4368-AB05-61380E3FA31C}" presName="FiveNodes_5_text" presStyleLbl="node1" presStyleIdx="4" presStyleCnt="5">
        <dgm:presLayoutVars>
          <dgm:bulletEnabled val="1"/>
        </dgm:presLayoutVars>
      </dgm:prSet>
      <dgm:spPr/>
      <dgm:t>
        <a:bodyPr/>
        <a:lstStyle/>
        <a:p>
          <a:endParaRPr lang="fr-FR"/>
        </a:p>
      </dgm:t>
    </dgm:pt>
  </dgm:ptLst>
  <dgm:cxnLst>
    <dgm:cxn modelId="{27AB84BA-4A62-4BBC-A914-02E82B35C29E}" srcId="{D8C8C283-2328-4368-AB05-61380E3FA31C}" destId="{7332A876-4B23-4F8E-9498-8E6974F2C780}" srcOrd="3" destOrd="0" parTransId="{878D64A9-761E-40D8-8F8E-9DB532E37D1C}" sibTransId="{EA1094CA-521D-497F-858A-64421A03FD57}"/>
    <dgm:cxn modelId="{9E4E2BC0-97A0-4F2A-BC75-08ACE6655244}" type="presOf" srcId="{6DF17F41-AC75-40BF-BA01-1722AF3741EE}" destId="{15BA5000-A9B6-4FD5-9267-955391A8D0D2}" srcOrd="1" destOrd="0" presId="urn:microsoft.com/office/officeart/2005/8/layout/vProcess5"/>
    <dgm:cxn modelId="{4A360A2C-9326-428C-8897-EF3AB1ADC5A6}" type="presOf" srcId="{C51932C8-71D7-4178-A2FB-63E50896CBA5}" destId="{CC12FDA0-58A0-43E9-819C-622868BF1A76}" srcOrd="1" destOrd="0" presId="urn:microsoft.com/office/officeart/2005/8/layout/vProcess5"/>
    <dgm:cxn modelId="{D02516DB-96B9-4DED-AFEF-6EEABA7F58FA}" type="presOf" srcId="{7332A876-4B23-4F8E-9498-8E6974F2C780}" destId="{C32E25A9-40CC-4C78-BDFD-1BC9F3978BC0}" srcOrd="1" destOrd="0" presId="urn:microsoft.com/office/officeart/2005/8/layout/vProcess5"/>
    <dgm:cxn modelId="{A049394B-F12D-47D0-993E-8DB31033B6B6}" type="presOf" srcId="{C51932C8-71D7-4178-A2FB-63E50896CBA5}" destId="{3483A379-5DEE-4054-BEEA-E23AD3B616C8}" srcOrd="0" destOrd="0" presId="urn:microsoft.com/office/officeart/2005/8/layout/vProcess5"/>
    <dgm:cxn modelId="{5E1968D8-BC32-45A6-B082-ADFC70A361E5}" type="presOf" srcId="{D8C8C283-2328-4368-AB05-61380E3FA31C}" destId="{899DDF9C-13B0-459E-9ABA-19C22FB0FE4F}" srcOrd="0" destOrd="0" presId="urn:microsoft.com/office/officeart/2005/8/layout/vProcess5"/>
    <dgm:cxn modelId="{22275B98-6FCE-4C0D-A460-EC04E80B90F2}" srcId="{D8C8C283-2328-4368-AB05-61380E3FA31C}" destId="{C51932C8-71D7-4178-A2FB-63E50896CBA5}" srcOrd="1" destOrd="0" parTransId="{8CCCF52D-5354-4454-8B3D-42482A567098}" sibTransId="{7173FF5D-AE3F-4A93-8D70-B8BEA4DBD516}"/>
    <dgm:cxn modelId="{DB8C012F-9E89-4ACF-BE24-1F42DB4B3AE6}" type="presOf" srcId="{6DF17F41-AC75-40BF-BA01-1722AF3741EE}" destId="{43441B30-D218-41B1-BECC-7B7EA9CDBC9F}" srcOrd="0" destOrd="0" presId="urn:microsoft.com/office/officeart/2005/8/layout/vProcess5"/>
    <dgm:cxn modelId="{A42AEBE4-3F2B-49AA-84B5-EF267F0B3CFA}" type="presOf" srcId="{F55C507B-5D69-4E0F-995B-200497F3D498}" destId="{9CC9BF4E-5EB7-43BB-A7AF-66DBEA6A174A}" srcOrd="0" destOrd="0" presId="urn:microsoft.com/office/officeart/2005/8/layout/vProcess5"/>
    <dgm:cxn modelId="{FB6B900C-E626-43AD-9070-AFD553B1D85F}" srcId="{D8C8C283-2328-4368-AB05-61380E3FA31C}" destId="{F55C507B-5D69-4E0F-995B-200497F3D498}" srcOrd="4" destOrd="0" parTransId="{37E380B0-3EFF-49D6-A5DA-542FA2A54FE1}" sibTransId="{65E2667E-1064-4602-8B7A-91FFE6D9D5AE}"/>
    <dgm:cxn modelId="{294F091C-D9A6-48DF-A429-8DB7F5DF1594}" type="presOf" srcId="{B6D97B33-F33E-47E2-9B90-FEB444956F7B}" destId="{75B770AA-DAF1-4D71-B904-F7072739B87F}" srcOrd="0" destOrd="0" presId="urn:microsoft.com/office/officeart/2005/8/layout/vProcess5"/>
    <dgm:cxn modelId="{06335580-6FDE-4AE7-89B6-B65ECE21DDE4}" type="presOf" srcId="{5CE90112-03BF-42CA-99B2-1CBAF3C508F9}" destId="{F330D0D0-6961-4556-A8CD-3A700CECC830}" srcOrd="0" destOrd="0" presId="urn:microsoft.com/office/officeart/2005/8/layout/vProcess5"/>
    <dgm:cxn modelId="{7B27DC75-6ADD-4C0C-B333-817D646848E8}" type="presOf" srcId="{7173FF5D-AE3F-4A93-8D70-B8BEA4DBD516}" destId="{DC050547-BED9-49E8-B8CD-2C81D575025A}" srcOrd="0" destOrd="0" presId="urn:microsoft.com/office/officeart/2005/8/layout/vProcess5"/>
    <dgm:cxn modelId="{F9093BAD-8D46-4A7D-AC2D-02C056172724}" type="presOf" srcId="{EA1094CA-521D-497F-858A-64421A03FD57}" destId="{6104A6F4-78E5-4519-80B4-867BC53F3A69}" srcOrd="0" destOrd="0" presId="urn:microsoft.com/office/officeart/2005/8/layout/vProcess5"/>
    <dgm:cxn modelId="{5542BEAF-665B-475A-97E1-623EE312057D}" srcId="{D8C8C283-2328-4368-AB05-61380E3FA31C}" destId="{6DF17F41-AC75-40BF-BA01-1722AF3741EE}" srcOrd="0" destOrd="0" parTransId="{0F11315B-7C0E-4618-98CC-C609AA220811}" sibTransId="{B6D97B33-F33E-47E2-9B90-FEB444956F7B}"/>
    <dgm:cxn modelId="{08931409-BB7D-42B3-832B-DE5B72AA6126}" type="presOf" srcId="{A5B3761A-CCBA-4A78-940B-566001C03DBE}" destId="{CDEC1798-F489-469B-89F9-B4FE3D325AD6}" srcOrd="0" destOrd="0" presId="urn:microsoft.com/office/officeart/2005/8/layout/vProcess5"/>
    <dgm:cxn modelId="{461B4922-1571-4745-A76E-B9368EFF48AA}" srcId="{D8C8C283-2328-4368-AB05-61380E3FA31C}" destId="{A5B3761A-CCBA-4A78-940B-566001C03DBE}" srcOrd="2" destOrd="0" parTransId="{49F6E57E-3BC8-47C4-AFAF-70BBC552F576}" sibTransId="{5CE90112-03BF-42CA-99B2-1CBAF3C508F9}"/>
    <dgm:cxn modelId="{CD98E86A-C2BA-4654-BA8E-DF91AD08DD03}" type="presOf" srcId="{F55C507B-5D69-4E0F-995B-200497F3D498}" destId="{8F08789D-B7E8-4189-AFEE-3C78DE1B9148}" srcOrd="1" destOrd="0" presId="urn:microsoft.com/office/officeart/2005/8/layout/vProcess5"/>
    <dgm:cxn modelId="{90B04B83-1548-47D7-95BC-86DCAE8AAA42}" type="presOf" srcId="{A5B3761A-CCBA-4A78-940B-566001C03DBE}" destId="{8744A2B2-221E-4D8F-A5E3-0C8AFBEC8379}" srcOrd="1" destOrd="0" presId="urn:microsoft.com/office/officeart/2005/8/layout/vProcess5"/>
    <dgm:cxn modelId="{1F75FB87-B309-4237-B1EB-C33E7CBABB26}" type="presOf" srcId="{7332A876-4B23-4F8E-9498-8E6974F2C780}" destId="{D5916ABB-81BE-4C0E-A49D-F534988A60AC}" srcOrd="0" destOrd="0" presId="urn:microsoft.com/office/officeart/2005/8/layout/vProcess5"/>
    <dgm:cxn modelId="{0E1F6DA6-BDB4-4760-8B88-F4CFB61784A4}" type="presParOf" srcId="{899DDF9C-13B0-459E-9ABA-19C22FB0FE4F}" destId="{DAE783B1-A9FA-4824-B532-5C1CBC6A7BF5}" srcOrd="0" destOrd="0" presId="urn:microsoft.com/office/officeart/2005/8/layout/vProcess5"/>
    <dgm:cxn modelId="{A2AC2DAA-83AA-4DD3-9B29-EB63AD3848D3}" type="presParOf" srcId="{899DDF9C-13B0-459E-9ABA-19C22FB0FE4F}" destId="{43441B30-D218-41B1-BECC-7B7EA9CDBC9F}" srcOrd="1" destOrd="0" presId="urn:microsoft.com/office/officeart/2005/8/layout/vProcess5"/>
    <dgm:cxn modelId="{82CCA030-D055-4474-8017-FE7A379382F0}" type="presParOf" srcId="{899DDF9C-13B0-459E-9ABA-19C22FB0FE4F}" destId="{3483A379-5DEE-4054-BEEA-E23AD3B616C8}" srcOrd="2" destOrd="0" presId="urn:microsoft.com/office/officeart/2005/8/layout/vProcess5"/>
    <dgm:cxn modelId="{10E483B0-8894-4CE8-A7B7-EAA348928EDC}" type="presParOf" srcId="{899DDF9C-13B0-459E-9ABA-19C22FB0FE4F}" destId="{CDEC1798-F489-469B-89F9-B4FE3D325AD6}" srcOrd="3" destOrd="0" presId="urn:microsoft.com/office/officeart/2005/8/layout/vProcess5"/>
    <dgm:cxn modelId="{BCDF2D21-69B0-4EF0-AC0B-6FDB19B8098A}" type="presParOf" srcId="{899DDF9C-13B0-459E-9ABA-19C22FB0FE4F}" destId="{D5916ABB-81BE-4C0E-A49D-F534988A60AC}" srcOrd="4" destOrd="0" presId="urn:microsoft.com/office/officeart/2005/8/layout/vProcess5"/>
    <dgm:cxn modelId="{0959F8D0-A6E7-4B7B-B53A-344269314820}" type="presParOf" srcId="{899DDF9C-13B0-459E-9ABA-19C22FB0FE4F}" destId="{9CC9BF4E-5EB7-43BB-A7AF-66DBEA6A174A}" srcOrd="5" destOrd="0" presId="urn:microsoft.com/office/officeart/2005/8/layout/vProcess5"/>
    <dgm:cxn modelId="{4183B5CF-D931-44C2-A8D7-4DC9ED26CB70}" type="presParOf" srcId="{899DDF9C-13B0-459E-9ABA-19C22FB0FE4F}" destId="{75B770AA-DAF1-4D71-B904-F7072739B87F}" srcOrd="6" destOrd="0" presId="urn:microsoft.com/office/officeart/2005/8/layout/vProcess5"/>
    <dgm:cxn modelId="{AD00EDEF-5DC3-4D70-B27D-AA8B3F811B22}" type="presParOf" srcId="{899DDF9C-13B0-459E-9ABA-19C22FB0FE4F}" destId="{DC050547-BED9-49E8-B8CD-2C81D575025A}" srcOrd="7" destOrd="0" presId="urn:microsoft.com/office/officeart/2005/8/layout/vProcess5"/>
    <dgm:cxn modelId="{774FB807-CDCA-4D3D-8629-99951494EA24}" type="presParOf" srcId="{899DDF9C-13B0-459E-9ABA-19C22FB0FE4F}" destId="{F330D0D0-6961-4556-A8CD-3A700CECC830}" srcOrd="8" destOrd="0" presId="urn:microsoft.com/office/officeart/2005/8/layout/vProcess5"/>
    <dgm:cxn modelId="{4806292D-910F-48D9-9E34-F31BD27BFFF6}" type="presParOf" srcId="{899DDF9C-13B0-459E-9ABA-19C22FB0FE4F}" destId="{6104A6F4-78E5-4519-80B4-867BC53F3A69}" srcOrd="9" destOrd="0" presId="urn:microsoft.com/office/officeart/2005/8/layout/vProcess5"/>
    <dgm:cxn modelId="{1B018AA8-E469-4A39-8EB4-62C8BAC71115}" type="presParOf" srcId="{899DDF9C-13B0-459E-9ABA-19C22FB0FE4F}" destId="{15BA5000-A9B6-4FD5-9267-955391A8D0D2}" srcOrd="10" destOrd="0" presId="urn:microsoft.com/office/officeart/2005/8/layout/vProcess5"/>
    <dgm:cxn modelId="{F424DE35-E239-4511-9676-0ACBBEECE165}" type="presParOf" srcId="{899DDF9C-13B0-459E-9ABA-19C22FB0FE4F}" destId="{CC12FDA0-58A0-43E9-819C-622868BF1A76}" srcOrd="11" destOrd="0" presId="urn:microsoft.com/office/officeart/2005/8/layout/vProcess5"/>
    <dgm:cxn modelId="{58E6B728-F6E1-4D86-B75B-3A377D09D2B1}" type="presParOf" srcId="{899DDF9C-13B0-459E-9ABA-19C22FB0FE4F}" destId="{8744A2B2-221E-4D8F-A5E3-0C8AFBEC8379}" srcOrd="12" destOrd="0" presId="urn:microsoft.com/office/officeart/2005/8/layout/vProcess5"/>
    <dgm:cxn modelId="{FB6CF489-F5CD-4A3F-B4E9-05DDC2C1AB18}" type="presParOf" srcId="{899DDF9C-13B0-459E-9ABA-19C22FB0FE4F}" destId="{C32E25A9-40CC-4C78-BDFD-1BC9F3978BC0}" srcOrd="13" destOrd="0" presId="urn:microsoft.com/office/officeart/2005/8/layout/vProcess5"/>
    <dgm:cxn modelId="{EBFA8A21-0971-4917-937E-C9390893A211}" type="presParOf" srcId="{899DDF9C-13B0-459E-9ABA-19C22FB0FE4F}" destId="{8F08789D-B7E8-4189-AFEE-3C78DE1B9148}"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B02B76-61B1-4FEB-8825-740CBEA7F299}">
      <dsp:nvSpPr>
        <dsp:cNvPr id="0" name=""/>
        <dsp:cNvSpPr/>
      </dsp:nvSpPr>
      <dsp:spPr>
        <a:xfrm rot="5400000">
          <a:off x="4519565" y="-1716555"/>
          <a:ext cx="1047750" cy="474676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Ouvrage ou équipement non séparé d’une source d’alimentation</a:t>
          </a:r>
          <a:endParaRPr lang="fr-FR" sz="2200" kern="1200" dirty="0"/>
        </a:p>
      </dsp:txBody>
      <dsp:txXfrm rot="5400000">
        <a:off x="4519565" y="-1716555"/>
        <a:ext cx="1047750" cy="4746767"/>
      </dsp:txXfrm>
    </dsp:sp>
    <dsp:sp modelId="{2D54F0CA-0341-410A-B7D5-807154E928F1}">
      <dsp:nvSpPr>
        <dsp:cNvPr id="0" name=""/>
        <dsp:cNvSpPr/>
      </dsp:nvSpPr>
      <dsp:spPr>
        <a:xfrm>
          <a:off x="0" y="1984"/>
          <a:ext cx="2670056" cy="13096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smtClean="0"/>
            <a:t>Sous tension</a:t>
          </a:r>
          <a:endParaRPr lang="fr-FR" sz="3900" kern="1200" dirty="0"/>
        </a:p>
      </dsp:txBody>
      <dsp:txXfrm>
        <a:off x="0" y="1984"/>
        <a:ext cx="2670056" cy="1309687"/>
      </dsp:txXfrm>
    </dsp:sp>
    <dsp:sp modelId="{F3C4CD03-4139-4970-A6CF-F2AFD0F513B5}">
      <dsp:nvSpPr>
        <dsp:cNvPr id="0" name=""/>
        <dsp:cNvSpPr/>
      </dsp:nvSpPr>
      <dsp:spPr>
        <a:xfrm rot="5400000">
          <a:off x="4519565" y="-341383"/>
          <a:ext cx="1047750" cy="474676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Procédure qui  réduit le risque électrique en supprimant la tension.</a:t>
          </a:r>
          <a:endParaRPr lang="fr-FR" sz="2200" kern="1200" dirty="0"/>
        </a:p>
      </dsp:txBody>
      <dsp:txXfrm rot="5400000">
        <a:off x="4519565" y="-341383"/>
        <a:ext cx="1047750" cy="4746767"/>
      </dsp:txXfrm>
    </dsp:sp>
    <dsp:sp modelId="{1CCB32A0-D39D-4291-86AA-1063FAD82A0B}">
      <dsp:nvSpPr>
        <dsp:cNvPr id="0" name=""/>
        <dsp:cNvSpPr/>
      </dsp:nvSpPr>
      <dsp:spPr>
        <a:xfrm>
          <a:off x="0" y="1377156"/>
          <a:ext cx="2670056" cy="13096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smtClean="0"/>
            <a:t>Mise hors tension</a:t>
          </a:r>
          <a:endParaRPr lang="fr-FR" sz="3900" kern="1200" dirty="0"/>
        </a:p>
      </dsp:txBody>
      <dsp:txXfrm>
        <a:off x="0" y="1377156"/>
        <a:ext cx="2670056" cy="1309687"/>
      </dsp:txXfrm>
    </dsp:sp>
    <dsp:sp modelId="{1D88085B-60F9-4092-9CAC-4A2AE73ACCDE}">
      <dsp:nvSpPr>
        <dsp:cNvPr id="0" name=""/>
        <dsp:cNvSpPr/>
      </dsp:nvSpPr>
      <dsp:spPr>
        <a:xfrm rot="5400000">
          <a:off x="4519565" y="1033788"/>
          <a:ext cx="1047750" cy="4746767"/>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Risque électrique nul</a:t>
          </a:r>
          <a:endParaRPr lang="fr-FR" sz="2200" kern="1200" dirty="0"/>
        </a:p>
        <a:p>
          <a:pPr marL="228600" lvl="1" indent="-228600" algn="l" defTabSz="977900">
            <a:lnSpc>
              <a:spcPct val="90000"/>
            </a:lnSpc>
            <a:spcBef>
              <a:spcPct val="0"/>
            </a:spcBef>
            <a:spcAft>
              <a:spcPct val="15000"/>
            </a:spcAft>
            <a:buChar char="••"/>
          </a:pPr>
          <a:r>
            <a:rPr lang="fr-FR" sz="2200" kern="1200" dirty="0" smtClean="0"/>
            <a:t>Sécurité maximale</a:t>
          </a:r>
          <a:endParaRPr lang="fr-FR" sz="2200" kern="1200" dirty="0"/>
        </a:p>
      </dsp:txBody>
      <dsp:txXfrm rot="5400000">
        <a:off x="4519565" y="1033788"/>
        <a:ext cx="1047750" cy="4746767"/>
      </dsp:txXfrm>
    </dsp:sp>
    <dsp:sp modelId="{E3841A6C-7B22-4780-B161-8460E5413C67}">
      <dsp:nvSpPr>
        <dsp:cNvPr id="0" name=""/>
        <dsp:cNvSpPr/>
      </dsp:nvSpPr>
      <dsp:spPr>
        <a:xfrm>
          <a:off x="0" y="2752328"/>
          <a:ext cx="2670056" cy="13096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fr-FR" sz="3900" kern="1200" dirty="0" smtClean="0"/>
            <a:t>Consigné</a:t>
          </a:r>
          <a:endParaRPr lang="fr-FR" sz="3900" kern="1200" dirty="0"/>
        </a:p>
      </dsp:txBody>
      <dsp:txXfrm>
        <a:off x="0" y="2752328"/>
        <a:ext cx="2670056" cy="13096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441B30-D218-41B1-BECC-7B7EA9CDBC9F}">
      <dsp:nvSpPr>
        <dsp:cNvPr id="0" name=""/>
        <dsp:cNvSpPr/>
      </dsp:nvSpPr>
      <dsp:spPr>
        <a:xfrm>
          <a:off x="0" y="0"/>
          <a:ext cx="2772308" cy="7315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Séparation</a:t>
          </a:r>
          <a:endParaRPr lang="fr-FR" sz="2400" kern="1200" dirty="0"/>
        </a:p>
      </dsp:txBody>
      <dsp:txXfrm>
        <a:off x="0" y="0"/>
        <a:ext cx="1940203" cy="731520"/>
      </dsp:txXfrm>
    </dsp:sp>
    <dsp:sp modelId="{3483A379-5DEE-4054-BEEA-E23AD3B616C8}">
      <dsp:nvSpPr>
        <dsp:cNvPr id="0" name=""/>
        <dsp:cNvSpPr/>
      </dsp:nvSpPr>
      <dsp:spPr>
        <a:xfrm>
          <a:off x="108023" y="833120"/>
          <a:ext cx="3078370" cy="7315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Condamnation</a:t>
          </a:r>
          <a:endParaRPr lang="fr-FR" sz="2400" kern="1200" dirty="0"/>
        </a:p>
      </dsp:txBody>
      <dsp:txXfrm>
        <a:off x="108023" y="833120"/>
        <a:ext cx="2320510" cy="731519"/>
      </dsp:txXfrm>
    </dsp:sp>
    <dsp:sp modelId="{CDEC1798-F489-469B-89F9-B4FE3D325AD6}">
      <dsp:nvSpPr>
        <dsp:cNvPr id="0" name=""/>
        <dsp:cNvSpPr/>
      </dsp:nvSpPr>
      <dsp:spPr>
        <a:xfrm>
          <a:off x="414045" y="1666240"/>
          <a:ext cx="2772308" cy="7315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Identification</a:t>
          </a:r>
          <a:endParaRPr lang="fr-FR" sz="2400" kern="1200" dirty="0"/>
        </a:p>
      </dsp:txBody>
      <dsp:txXfrm>
        <a:off x="414045" y="1666240"/>
        <a:ext cx="2089797" cy="731519"/>
      </dsp:txXfrm>
    </dsp:sp>
    <dsp:sp modelId="{D5916ABB-81BE-4C0E-A49D-F534988A60AC}">
      <dsp:nvSpPr>
        <dsp:cNvPr id="0" name=""/>
        <dsp:cNvSpPr/>
      </dsp:nvSpPr>
      <dsp:spPr>
        <a:xfrm>
          <a:off x="621068" y="2499360"/>
          <a:ext cx="2772308" cy="73152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VAT</a:t>
          </a:r>
          <a:endParaRPr lang="fr-FR" sz="2400" kern="1200" dirty="0"/>
        </a:p>
      </dsp:txBody>
      <dsp:txXfrm>
        <a:off x="621068" y="2499360"/>
        <a:ext cx="2089797" cy="731519"/>
      </dsp:txXfrm>
    </dsp:sp>
    <dsp:sp modelId="{9CC9BF4E-5EB7-43BB-A7AF-66DBEA6A174A}">
      <dsp:nvSpPr>
        <dsp:cNvPr id="0" name=""/>
        <dsp:cNvSpPr/>
      </dsp:nvSpPr>
      <dsp:spPr>
        <a:xfrm>
          <a:off x="828091" y="3332480"/>
          <a:ext cx="2772308" cy="73152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fr-FR" sz="2400" kern="1200" dirty="0" smtClean="0"/>
            <a:t>MALT et </a:t>
          </a:r>
          <a:r>
            <a:rPr lang="fr-FR" sz="2400" kern="1200" dirty="0" err="1" smtClean="0"/>
            <a:t>CCt</a:t>
          </a:r>
          <a:endParaRPr lang="fr-FR" sz="2400" kern="1200" dirty="0"/>
        </a:p>
      </dsp:txBody>
      <dsp:txXfrm>
        <a:off x="828091" y="3332480"/>
        <a:ext cx="2089797" cy="731519"/>
      </dsp:txXfrm>
    </dsp:sp>
    <dsp:sp modelId="{75B770AA-DAF1-4D71-B904-F7072739B87F}">
      <dsp:nvSpPr>
        <dsp:cNvPr id="0" name=""/>
        <dsp:cNvSpPr/>
      </dsp:nvSpPr>
      <dsp:spPr>
        <a:xfrm>
          <a:off x="2296820" y="534416"/>
          <a:ext cx="475488" cy="47548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2296820" y="534416"/>
        <a:ext cx="475488" cy="475488"/>
      </dsp:txXfrm>
    </dsp:sp>
    <dsp:sp modelId="{DC050547-BED9-49E8-B8CD-2C81D575025A}">
      <dsp:nvSpPr>
        <dsp:cNvPr id="0" name=""/>
        <dsp:cNvSpPr/>
      </dsp:nvSpPr>
      <dsp:spPr>
        <a:xfrm>
          <a:off x="2503843" y="1367536"/>
          <a:ext cx="475488" cy="47548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2503843" y="1367536"/>
        <a:ext cx="475488" cy="475488"/>
      </dsp:txXfrm>
    </dsp:sp>
    <dsp:sp modelId="{F330D0D0-6961-4556-A8CD-3A700CECC830}">
      <dsp:nvSpPr>
        <dsp:cNvPr id="0" name=""/>
        <dsp:cNvSpPr/>
      </dsp:nvSpPr>
      <dsp:spPr>
        <a:xfrm>
          <a:off x="2710866" y="2188464"/>
          <a:ext cx="475488" cy="475488"/>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2710866" y="2188464"/>
        <a:ext cx="475488" cy="475488"/>
      </dsp:txXfrm>
    </dsp:sp>
    <dsp:sp modelId="{6104A6F4-78E5-4519-80B4-867BC53F3A69}">
      <dsp:nvSpPr>
        <dsp:cNvPr id="0" name=""/>
        <dsp:cNvSpPr/>
      </dsp:nvSpPr>
      <dsp:spPr>
        <a:xfrm>
          <a:off x="2917889" y="3029712"/>
          <a:ext cx="475488" cy="475488"/>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2917889" y="3029712"/>
        <a:ext cx="475488" cy="4754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F4333-C0A9-449F-936A-CBFABA0E8D6E}" type="datetimeFigureOut">
              <a:rPr lang="fr-FR" smtClean="0"/>
              <a:pPr/>
              <a:t>30/03/2015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EEE9E-6347-4A3A-83B3-5E4E5D623683}" type="slidenum">
              <a:rPr lang="fr-FR" smtClean="0"/>
              <a:pPr/>
              <a:t>‹N°›</a:t>
            </a:fld>
            <a:endParaRPr lang="fr-FR"/>
          </a:p>
        </p:txBody>
      </p:sp>
    </p:spTree>
    <p:extLst>
      <p:ext uri="{BB962C8B-B14F-4D97-AF65-F5344CB8AC3E}">
        <p14:creationId xmlns="" xmlns:p14="http://schemas.microsoft.com/office/powerpoint/2010/main" val="320448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n’est pas question de passer en revue l’ensemble</a:t>
            </a:r>
            <a:r>
              <a:rPr lang="fr-FR" baseline="0" dirty="0" smtClean="0"/>
              <a:t> des parties mais il sera abordé des points nouveaux ou des parties qui ont été affinées par rapport à l’ancienne UTE 18-510</a:t>
            </a:r>
          </a:p>
          <a:p>
            <a:r>
              <a:rPr lang="fr-FR" baseline="0" dirty="0" smtClean="0"/>
              <a:t>Il est précisé dans le chapitre 1, les limites de l’application de cette norme en corrélation avec les décrets parues déjà précités. On retrouve les mêmes limitations pour les installations soumises à des réglementations particulières (installation de traction électrique, avions, bateaux, installations télécom &lt;= 100V, etc….)</a:t>
            </a:r>
          </a:p>
          <a:p>
            <a:endParaRPr lang="fr-FR" baseline="0" dirty="0" smtClean="0"/>
          </a:p>
          <a:p>
            <a:r>
              <a:rPr lang="fr-FR" baseline="0" dirty="0" smtClean="0"/>
              <a:t>Rappel : </a:t>
            </a:r>
            <a:r>
              <a:rPr lang="fr-FR" sz="1200" b="0" i="0" u="none" strike="noStrike" kern="1200" baseline="0" dirty="0" smtClean="0">
                <a:solidFill>
                  <a:schemeClr val="tx1"/>
                </a:solidFill>
                <a:latin typeface="+mn-lt"/>
                <a:ea typeface="+mn-ea"/>
                <a:cs typeface="+mn-cs"/>
              </a:rPr>
              <a:t>Les prescriptions sont établies en vue d’assurer la sécurité des personnes contre les dangers d’origine électrique lorsqu’elles effectuent des OPERATIONS d’ORDRE ELECTRIQUE ou d’ORDRE NON ELECTRIQUE, sur des OUVRAGES ou des INSTALLATIONS de </a:t>
            </a:r>
            <a:r>
              <a:rPr lang="fr-FR" sz="1200" b="1" i="0" u="sng" strike="noStrike" kern="1200" baseline="0" dirty="0" smtClean="0">
                <a:solidFill>
                  <a:schemeClr val="tx1"/>
                </a:solidFill>
                <a:latin typeface="+mn-lt"/>
                <a:ea typeface="+mn-ea"/>
                <a:cs typeface="+mn-cs"/>
              </a:rPr>
              <a:t>toute tension inférieure ou égale à 500 kV en courant alternatif ou en courant continu</a:t>
            </a:r>
            <a:r>
              <a:rPr lang="fr-FR" sz="1200" b="0" i="0" u="none" strike="noStrike" kern="1200" baseline="0" dirty="0" smtClean="0">
                <a:solidFill>
                  <a:schemeClr val="tx1"/>
                </a:solidFill>
                <a:latin typeface="+mn-lt"/>
                <a:ea typeface="+mn-ea"/>
                <a:cs typeface="+mn-cs"/>
              </a:rPr>
              <a:t>, et ce, quelle que soit la nature des activités (construction, réalisation, EXPLOITATION,</a:t>
            </a:r>
          </a:p>
          <a:p>
            <a:r>
              <a:rPr lang="fr-FR" sz="1200" b="0" i="0" u="none" strike="noStrike" kern="1200" baseline="0" dirty="0" smtClean="0">
                <a:solidFill>
                  <a:schemeClr val="tx1"/>
                </a:solidFill>
                <a:latin typeface="+mn-lt"/>
                <a:ea typeface="+mn-ea"/>
                <a:cs typeface="+mn-cs"/>
              </a:rPr>
              <a:t>démantèlement,….)</a:t>
            </a:r>
          </a:p>
          <a:p>
            <a:endParaRPr lang="fr-F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On retrouve une l</a:t>
            </a:r>
            <a:r>
              <a:rPr lang="fr-FR" dirty="0" smtClean="0"/>
              <a:t>istes des normes indispensables pour l’application de la NF C18-510. Elles définissent </a:t>
            </a:r>
            <a:r>
              <a:rPr lang="fr-FR" baseline="0" dirty="0" smtClean="0"/>
              <a:t>les protections collectives, individuelles, les outils, etc……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a:t>
            </a:fld>
            <a:endParaRPr lang="fr-FR"/>
          </a:p>
        </p:txBody>
      </p:sp>
    </p:spTree>
    <p:extLst>
      <p:ext uri="{BB962C8B-B14F-4D97-AF65-F5344CB8AC3E}">
        <p14:creationId xmlns="" xmlns:p14="http://schemas.microsoft.com/office/powerpoint/2010/main" val="2253604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nouvelle étape « Pré identification » qui ne fait pas partie de la consignation mais qui permet (c’est du bon sens) de s’assurer que les opérations</a:t>
            </a:r>
            <a:r>
              <a:rPr lang="fr-FR" baseline="0" dirty="0" smtClean="0"/>
              <a:t> auront bien lieu sur le bon ouvrage, la bonne installation ou le bon équipement. </a:t>
            </a:r>
            <a:endParaRPr lang="fr-FR" dirty="0" smtClean="0"/>
          </a:p>
          <a:p>
            <a:pPr marL="0" indent="0">
              <a:buFontTx/>
              <a:buNone/>
            </a:pPr>
            <a:r>
              <a:rPr lang="fr-FR" baseline="0" dirty="0" smtClean="0"/>
              <a:t>Pour la consignation, ces différentes manœuvres nécessitent une habilitation BC (ou HC) dans le cas de travaux. Par contre un BR peut faire une consignation sans être nécessairement BC.</a:t>
            </a:r>
          </a:p>
          <a:p>
            <a:r>
              <a:rPr lang="fr-FR" sz="1200" b="0" i="0" u="none" strike="noStrike" kern="1200" baseline="0" dirty="0" smtClean="0">
                <a:solidFill>
                  <a:schemeClr val="tx1"/>
                </a:solidFill>
                <a:latin typeface="+mn-lt"/>
                <a:ea typeface="+mn-ea"/>
                <a:cs typeface="+mn-cs"/>
              </a:rPr>
              <a:t>La mise hors tension est autorisée :</a:t>
            </a:r>
          </a:p>
          <a:p>
            <a:pPr marL="171450" indent="-171450">
              <a:buFontTx/>
              <a:buChar char="-"/>
            </a:pPr>
            <a:r>
              <a:rPr lang="fr-FR" sz="1200" b="0" i="0" u="none" strike="noStrike" kern="1200" baseline="0" dirty="0" smtClean="0">
                <a:solidFill>
                  <a:schemeClr val="tx1"/>
                </a:solidFill>
                <a:latin typeface="+mn-lt"/>
                <a:ea typeface="+mn-ea"/>
                <a:cs typeface="+mn-cs"/>
              </a:rPr>
              <a:t>pour des opérations </a:t>
            </a:r>
            <a:r>
              <a:rPr lang="fr-FR" sz="1200" b="1" i="0" u="none" strike="noStrike" kern="1200" baseline="0" dirty="0" smtClean="0">
                <a:solidFill>
                  <a:schemeClr val="tx1"/>
                </a:solidFill>
                <a:latin typeface="+mn-lt"/>
                <a:ea typeface="+mn-ea"/>
                <a:cs typeface="+mn-cs"/>
              </a:rPr>
              <a:t>d’ORDRE NON ELECTRIQUE </a:t>
            </a:r>
            <a:r>
              <a:rPr lang="fr-FR" sz="1200" b="0" i="0" u="none" strike="noStrike" kern="1200" baseline="0" dirty="0" smtClean="0">
                <a:solidFill>
                  <a:schemeClr val="tx1"/>
                </a:solidFill>
                <a:latin typeface="+mn-lt"/>
                <a:ea typeface="+mn-ea"/>
                <a:cs typeface="+mn-cs"/>
              </a:rPr>
              <a:t>dans l’ENVIRONNEMENT de CANALISATIONS ISOLEES, lorsque la CONSIGNATION n’est pas techniquement possible.</a:t>
            </a:r>
          </a:p>
          <a:p>
            <a:pPr marL="171450" indent="-171450">
              <a:buFontTx/>
              <a:buChar char="-"/>
            </a:pPr>
            <a:r>
              <a:rPr lang="fr-FR" sz="1200" b="0" i="0" u="none" strike="noStrike" kern="1200" baseline="0" dirty="0" smtClean="0">
                <a:solidFill>
                  <a:schemeClr val="tx1"/>
                </a:solidFill>
                <a:latin typeface="+mn-lt"/>
                <a:ea typeface="+mn-ea"/>
                <a:cs typeface="+mn-cs"/>
              </a:rPr>
              <a:t>Pour réaliser une intervention élémentaire</a:t>
            </a:r>
            <a:endParaRPr lang="fr-FR" baseline="0" dirty="0" smtClean="0"/>
          </a:p>
          <a:p>
            <a:r>
              <a:rPr lang="fr-FR" sz="1200" b="0" i="0" u="none" strike="noStrike" kern="1200" baseline="0" dirty="0" smtClean="0">
                <a:solidFill>
                  <a:schemeClr val="tx1"/>
                </a:solidFill>
                <a:latin typeface="+mn-lt"/>
                <a:ea typeface="+mn-ea"/>
                <a:cs typeface="+mn-cs"/>
              </a:rPr>
              <a:t>La MISE HORS TENSION n’est pas suffisante pour garantir la sécurité des personnes. Elle doit, obligatoirement, être accompagnée de mesures compensatoires déterminées à partir de l’analyse du risque électrique. (voir chapitre 7.2 NF C18-510). Elle donne lieu à un document supplémentaire « </a:t>
            </a:r>
            <a:r>
              <a:rPr lang="fr-FR" sz="1200" b="1" i="0" u="none" strike="noStrike" kern="1200" baseline="0" dirty="0" smtClean="0">
                <a:solidFill>
                  <a:schemeClr val="tx1"/>
                </a:solidFill>
                <a:latin typeface="+mn-lt"/>
                <a:ea typeface="+mn-ea"/>
                <a:cs typeface="+mn-cs"/>
              </a:rPr>
              <a:t>Attestation de mise hors tension ». </a:t>
            </a:r>
            <a:endParaRPr lang="fr-FR" b="0"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14</a:t>
            </a:fld>
            <a:endParaRPr lang="fr-FR"/>
          </a:p>
        </p:txBody>
      </p:sp>
    </p:spTree>
    <p:extLst>
      <p:ext uri="{BB962C8B-B14F-4D97-AF65-F5344CB8AC3E}">
        <p14:creationId xmlns="" xmlns:p14="http://schemas.microsoft.com/office/powerpoint/2010/main" val="138038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dirty="0" smtClean="0"/>
              <a:t>Elle garantit la protection des personnes contre les réalimentations amont ou aval.</a:t>
            </a:r>
            <a:endParaRPr lang="fr-FR" sz="800" dirty="0" smtClean="0">
              <a:solidFill>
                <a:schemeClr val="accent6"/>
              </a:solidFill>
            </a:endParaRPr>
          </a:p>
          <a:p>
            <a:pPr lvl="1">
              <a:buFont typeface="Arial" pitchFamily="34" charset="0"/>
              <a:buChar char="●"/>
              <a:defRPr/>
            </a:pPr>
            <a:r>
              <a:rPr lang="fr-FR" dirty="0" smtClean="0"/>
              <a:t>elle protège de l’induction magnétique et du couplage capacitif</a:t>
            </a:r>
          </a:p>
          <a:p>
            <a:pPr lvl="1">
              <a:buFont typeface="Arial" pitchFamily="34" charset="0"/>
              <a:buChar char="●"/>
              <a:defRPr/>
            </a:pPr>
            <a:r>
              <a:rPr lang="fr-FR" dirty="0" smtClean="0"/>
              <a:t>de part et d'autre de la zone de travail et </a:t>
            </a:r>
            <a:r>
              <a:rPr lang="fr-FR" b="1" dirty="0" smtClean="0"/>
              <a:t>au moins une visible</a:t>
            </a:r>
          </a:p>
          <a:p>
            <a:endParaRPr lang="fr-FR" dirty="0" smtClean="0"/>
          </a:p>
          <a:p>
            <a:r>
              <a:rPr lang="fr-FR" dirty="0" smtClean="0"/>
              <a:t>Doivent répondre à la norme</a:t>
            </a:r>
            <a:r>
              <a:rPr lang="fr-FR" baseline="0" dirty="0" smtClean="0"/>
              <a:t> NF EN 61230 (</a:t>
            </a:r>
            <a:r>
              <a:rPr lang="fr-FR" dirty="0" smtClean="0"/>
              <a:t>tient l’</a:t>
            </a:r>
            <a:r>
              <a:rPr lang="fr-FR" dirty="0" err="1" smtClean="0"/>
              <a:t>Icc</a:t>
            </a:r>
            <a:r>
              <a:rPr lang="fr-FR" dirty="0" smtClean="0"/>
              <a:t> au point considéré et à sa durée d’élimination).</a:t>
            </a:r>
            <a:endParaRPr lang="fr-FR" baseline="0" dirty="0" smtClean="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15</a:t>
            </a:fld>
            <a:endParaRPr lang="fr-FR"/>
          </a:p>
        </p:txBody>
      </p:sp>
    </p:spTree>
    <p:extLst>
      <p:ext uri="{BB962C8B-B14F-4D97-AF65-F5344CB8AC3E}">
        <p14:creationId xmlns="" xmlns:p14="http://schemas.microsoft.com/office/powerpoint/2010/main" val="275457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16</a:t>
            </a:fld>
            <a:endParaRPr lang="fr-FR"/>
          </a:p>
        </p:txBody>
      </p:sp>
    </p:spTree>
    <p:extLst>
      <p:ext uri="{BB962C8B-B14F-4D97-AF65-F5344CB8AC3E}">
        <p14:creationId xmlns="" xmlns:p14="http://schemas.microsoft.com/office/powerpoint/2010/main" val="310708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Nouveauté : Zone d’investigation, c’est la zone </a:t>
            </a:r>
            <a:r>
              <a:rPr lang="fr-FR" sz="1200" b="0" i="0" u="none" strike="noStrike" kern="1200" baseline="0" dirty="0" smtClean="0">
                <a:solidFill>
                  <a:schemeClr val="tx1"/>
                </a:solidFill>
                <a:latin typeface="+mn-lt"/>
                <a:ea typeface="+mn-ea"/>
                <a:cs typeface="+mn-cs"/>
              </a:rPr>
              <a:t>dans laquelle il est demandé d’analyser si l’exécution de l’OPERATION envisagée peut exposer les OPERATEURS au risque électrique.</a:t>
            </a:r>
          </a:p>
          <a:p>
            <a:r>
              <a:rPr lang="fr-FR" sz="1200" b="0" i="0" u="none" strike="noStrike" kern="1200" baseline="0" dirty="0" smtClean="0">
                <a:solidFill>
                  <a:schemeClr val="tx1"/>
                </a:solidFill>
                <a:latin typeface="+mn-lt"/>
                <a:ea typeface="+mn-ea"/>
                <a:cs typeface="+mn-cs"/>
              </a:rPr>
              <a:t>Dans cette zone 0, les activités, quelles qu’elles soient, sont soumises à l’obligation de procéder à une évaluation du risque électrique et à celle de ne pas franchir la DLVS.</a:t>
            </a:r>
          </a:p>
          <a:p>
            <a:r>
              <a:rPr lang="fr-FR" sz="1200" b="0" i="0" u="none" strike="noStrike" kern="1200" baseline="0" dirty="0" smtClean="0">
                <a:solidFill>
                  <a:schemeClr val="tx1"/>
                </a:solidFill>
                <a:latin typeface="+mn-lt"/>
                <a:ea typeface="+mn-ea"/>
                <a:cs typeface="+mn-cs"/>
              </a:rPr>
              <a:t>Pour tous TRAVAUX ou OPERATIONS, une INSTRUCTION DE SECURITE doit être établie s’il existe un risque de franchissement de la DLVS.</a:t>
            </a:r>
            <a:endParaRPr lang="fr-FR" dirty="0"/>
          </a:p>
        </p:txBody>
      </p:sp>
      <p:sp>
        <p:nvSpPr>
          <p:cNvPr id="4" name="Espace réservé du numéro de diapositive 3"/>
          <p:cNvSpPr>
            <a:spLocks noGrp="1"/>
          </p:cNvSpPr>
          <p:nvPr>
            <p:ph type="sldNum" sz="quarter" idx="10"/>
          </p:nvPr>
        </p:nvSpPr>
        <p:spPr/>
        <p:txBody>
          <a:bodyPr/>
          <a:lstStyle/>
          <a:p>
            <a:fld id="{D7174688-7B07-490A-83A0-E549E64E1763}"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Pas de zone d’investigation. C’est la clôture ou la limite du local qui délimite l’environnement réservé.</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20</a:t>
            </a:fld>
            <a:endParaRPr lang="fr-FR"/>
          </a:p>
        </p:txBody>
      </p:sp>
    </p:spTree>
    <p:extLst>
      <p:ext uri="{BB962C8B-B14F-4D97-AF65-F5344CB8AC3E}">
        <p14:creationId xmlns="" xmlns:p14="http://schemas.microsoft.com/office/powerpoint/2010/main" val="2424962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DLVS : distance limite de voisinage simple (opérateurs habilités)</a:t>
            </a:r>
          </a:p>
          <a:p>
            <a:r>
              <a:rPr lang="fr-FR" dirty="0" smtClean="0"/>
              <a:t>DMA : distance minimale d’approche</a:t>
            </a:r>
            <a:r>
              <a:rPr lang="fr-FR" baseline="0" dirty="0" smtClean="0"/>
              <a:t>.</a:t>
            </a:r>
            <a:endParaRPr lang="fr-FR" dirty="0" smtClean="0"/>
          </a:p>
          <a:p>
            <a:r>
              <a:rPr lang="fr-FR" dirty="0" smtClean="0"/>
              <a:t>Zone 1 : </a:t>
            </a:r>
            <a:r>
              <a:rPr lang="fr-FR" sz="1200" kern="1200" baseline="0" dirty="0" smtClean="0">
                <a:solidFill>
                  <a:schemeClr val="tx1"/>
                </a:solidFill>
                <a:latin typeface="+mn-lt"/>
                <a:ea typeface="+mn-ea"/>
                <a:cs typeface="+mn-cs"/>
              </a:rPr>
              <a:t>zone de voisinage simple</a:t>
            </a:r>
            <a:endParaRPr lang="fr-FR" dirty="0" smtClean="0"/>
          </a:p>
          <a:p>
            <a:r>
              <a:rPr lang="fr-FR" dirty="0" smtClean="0"/>
              <a:t>Zone 4 : </a:t>
            </a:r>
            <a:r>
              <a:rPr lang="fr-FR" sz="1200" kern="1200" baseline="0" dirty="0" smtClean="0">
                <a:solidFill>
                  <a:schemeClr val="tx1"/>
                </a:solidFill>
                <a:latin typeface="+mn-lt"/>
                <a:ea typeface="+mn-ea"/>
                <a:cs typeface="+mn-cs"/>
              </a:rPr>
              <a:t>La ZONE DES OPERATIONS ELECTRIQUES BASSE TENSION est comprise entre la DISTANCE MINIMALE D’APPROCHE (DMA) et les pièces nues sous tension (voir Figure 6.2). Respect des prescriptions spécifiques de cette zone. Les OPERATIONS d’ORDRE NON ELECTRIQUE sont exclues uniquement des </a:t>
            </a:r>
            <a:r>
              <a:rPr lang="fr-FR" dirty="0" smtClean="0"/>
              <a:t>opérateurs habilités voisinage.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7174688-7B07-490A-83A0-E549E64E1763}" type="slidenum">
              <a:rPr lang="fr-FR" smtClean="0"/>
              <a:pPr/>
              <a:t>21</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u="none" strike="noStrike" kern="1200" baseline="0" dirty="0" smtClean="0">
                <a:solidFill>
                  <a:schemeClr val="tx1"/>
                </a:solidFill>
                <a:latin typeface="+mn-lt"/>
                <a:ea typeface="+mn-ea"/>
                <a:cs typeface="+mn-cs"/>
              </a:rPr>
              <a:t>Les distances sont restées les mêmes qu’avant.</a:t>
            </a:r>
          </a:p>
          <a:p>
            <a:r>
              <a:rPr lang="fr-FR" sz="1200" b="0" i="0" u="none" strike="noStrike" kern="1200" baseline="0" dirty="0" smtClean="0">
                <a:solidFill>
                  <a:schemeClr val="tx1"/>
                </a:solidFill>
                <a:latin typeface="+mn-lt"/>
                <a:ea typeface="+mn-ea"/>
                <a:cs typeface="+mn-cs"/>
              </a:rPr>
              <a:t>Cela permet de définir les limites extérieures des zones 3 et 4 dans l’air</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DMA = distance de tension (en m) + distance de</a:t>
            </a:r>
            <a:r>
              <a:rPr lang="fr-FR" baseline="0" dirty="0" smtClean="0"/>
              <a:t> garde (en m)</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Distance </a:t>
            </a:r>
            <a:r>
              <a:rPr lang="fr-FR" baseline="0" smtClean="0"/>
              <a:t>de tension = 0.005 x Un en kV</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Cette DMA peut être remise en question par le chef d’établissement. Elle s’appelle alors DMAC (</a:t>
            </a:r>
            <a:r>
              <a:rPr lang="fr-FR" sz="1200" b="0" i="0" u="none" strike="noStrike" kern="1200" baseline="0" dirty="0" smtClean="0">
                <a:solidFill>
                  <a:schemeClr val="tx1"/>
                </a:solidFill>
                <a:latin typeface="+mn-lt"/>
                <a:ea typeface="+mn-ea"/>
                <a:cs typeface="+mn-cs"/>
              </a:rPr>
              <a:t>Distance Minimale d’Approche Corrigée)</a:t>
            </a:r>
            <a:r>
              <a:rPr lang="fr-FR" baseline="0" dirty="0" smtClean="0"/>
              <a:t> avec obligation d’avoir DMAC &gt; DMA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7174688-7B07-490A-83A0-E549E64E1763}" type="slidenum">
              <a:rPr lang="fr-FR" smtClean="0"/>
              <a:pPr/>
              <a:t>22</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Canalisation isolée visible</a:t>
            </a:r>
          </a:p>
          <a:p>
            <a:r>
              <a:rPr lang="fr-FR" sz="1200" b="0" i="0" u="none" strike="noStrike" kern="1200" baseline="0" dirty="0" smtClean="0">
                <a:solidFill>
                  <a:schemeClr val="tx1"/>
                </a:solidFill>
                <a:latin typeface="+mn-lt"/>
                <a:ea typeface="+mn-ea"/>
                <a:cs typeface="+mn-cs"/>
              </a:rPr>
              <a:t>L’environnement est divisé en deux zones. La ZONE D’INVESTIGATION à l’extérieur et la ZONE D’APPROCHE PRUDENTE à l’intérieur (50 cm).</a:t>
            </a:r>
          </a:p>
          <a:p>
            <a:r>
              <a:rPr lang="fr-FR" sz="1200" b="0" i="0" u="none" strike="noStrike" kern="1200" baseline="0" dirty="0" smtClean="0">
                <a:solidFill>
                  <a:schemeClr val="tx1"/>
                </a:solidFill>
                <a:latin typeface="+mn-lt"/>
                <a:ea typeface="+mn-ea"/>
                <a:cs typeface="+mn-cs"/>
              </a:rPr>
              <a:t>Dans le cas où l’isolation de la canalisation n’est pas en bon état apparent, il faut considérer cette canalisation comme étant une pièce nue sous tension.</a:t>
            </a:r>
          </a:p>
          <a:p>
            <a:endParaRPr lang="fr-FR"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Canalisation isolée enterrée</a:t>
            </a:r>
          </a:p>
          <a:p>
            <a:r>
              <a:rPr lang="fr-FR" sz="1200" b="0" i="0" u="none" strike="noStrike" kern="1200" baseline="0" dirty="0" smtClean="0">
                <a:solidFill>
                  <a:schemeClr val="tx1"/>
                </a:solidFill>
                <a:latin typeface="+mn-lt"/>
                <a:ea typeface="+mn-ea"/>
                <a:cs typeface="+mn-cs"/>
              </a:rPr>
              <a:t>On distingue, en outre, une première distance de 1,50 m à partir de l’extérieur de la canalisation, distance pour laquelle l’exploitant doit être consulté. Puis on retrouve la ZONE D’APPROCHE PRUDENTE à l’intérieur (50 cm).</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23</a:t>
            </a:fld>
            <a:endParaRPr lang="fr-FR"/>
          </a:p>
        </p:txBody>
      </p:sp>
    </p:spTree>
    <p:extLst>
      <p:ext uri="{BB962C8B-B14F-4D97-AF65-F5344CB8AC3E}">
        <p14:creationId xmlns="" xmlns:p14="http://schemas.microsoft.com/office/powerpoint/2010/main" val="223359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conditions d’utilisation des EPI sont définis par l’EMPLOYEUR après analyse du risque.</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Toujours favoriser la consignation, la mise hors de portée par obstacle, éloignement ou isolation.</a:t>
            </a:r>
          </a:p>
          <a:p>
            <a:r>
              <a:rPr lang="fr-FR" sz="1200" b="0" i="0" u="none" strike="noStrike" kern="1200" baseline="0" dirty="0" smtClean="0">
                <a:solidFill>
                  <a:schemeClr val="tx1"/>
                </a:solidFill>
                <a:latin typeface="+mn-lt"/>
                <a:ea typeface="+mn-ea"/>
                <a:cs typeface="+mn-cs"/>
              </a:rPr>
              <a:t>Puis on met en œuvre les EPC et les EPI</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24</a:t>
            </a:fld>
            <a:endParaRPr lang="fr-FR"/>
          </a:p>
        </p:txBody>
      </p:sp>
    </p:spTree>
    <p:extLst>
      <p:ext uri="{BB962C8B-B14F-4D97-AF65-F5344CB8AC3E}">
        <p14:creationId xmlns="" xmlns:p14="http://schemas.microsoft.com/office/powerpoint/2010/main" val="3143657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Ne pas oublier que la norme NF prévaut sur la norme CEI / EN.</a:t>
            </a:r>
          </a:p>
          <a:p>
            <a:r>
              <a:rPr lang="fr-FR" dirty="0" smtClean="0"/>
              <a:t>Attention aux solutions adoptées par les constructeurs.</a:t>
            </a:r>
          </a:p>
          <a:p>
            <a:endParaRPr lang="fr-FR" dirty="0" smtClean="0"/>
          </a:p>
          <a:p>
            <a:r>
              <a:rPr lang="fr-FR" sz="1200" b="0" i="0" u="none" strike="noStrike" kern="1200" baseline="0" dirty="0" smtClean="0">
                <a:solidFill>
                  <a:schemeClr val="tx1"/>
                </a:solidFill>
                <a:latin typeface="+mn-lt"/>
                <a:ea typeface="+mn-ea"/>
                <a:cs typeface="+mn-cs"/>
              </a:rPr>
              <a:t>Ne jamais monter une sonde ou une pince de mesure tenue à la main sur une fiche à fourreau rétractable !</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25</a:t>
            </a:fld>
            <a:endParaRPr lang="fr-FR"/>
          </a:p>
        </p:txBody>
      </p:sp>
    </p:spTree>
    <p:extLst>
      <p:ext uri="{BB962C8B-B14F-4D97-AF65-F5344CB8AC3E}">
        <p14:creationId xmlns="" xmlns:p14="http://schemas.microsoft.com/office/powerpoint/2010/main" val="296220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partie « généralités » n’est pas à négliger car on</a:t>
            </a:r>
            <a:r>
              <a:rPr lang="fr-FR" baseline="0" dirty="0" smtClean="0"/>
              <a:t> y retrouve toutes les définitions dont la connaissance est indispensable.</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3</a:t>
            </a:fld>
            <a:endParaRPr lang="fr-FR"/>
          </a:p>
        </p:txBody>
      </p:sp>
    </p:spTree>
    <p:extLst>
      <p:ext uri="{BB962C8B-B14F-4D97-AF65-F5344CB8AC3E}">
        <p14:creationId xmlns="" xmlns:p14="http://schemas.microsoft.com/office/powerpoint/2010/main" val="3953005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catégorie dans laquelle on travaille influe directement</a:t>
            </a:r>
            <a:r>
              <a:rPr lang="fr-FR" baseline="0" dirty="0" smtClean="0"/>
              <a:t> sur le choix des cordons de mesure. </a:t>
            </a:r>
          </a:p>
          <a:p>
            <a:r>
              <a:rPr lang="fr-FR" baseline="0" dirty="0" smtClean="0"/>
              <a:t>Dans le cas des lycées avec des classes électrotechniques il faut que tous les appareils soient à minima CAT III</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Dans le cas des lycées avec des classes automobiles il faut que tous les appareils soient à minima CAT II</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Voir aussi http://www.fluke.com/fluke/cafr/support/tooltips/v%C3%A9rifiez-les-sp%C3%A9cifications-pour-votre-s%C3%A9curit%C3%A9.htm</a:t>
            </a:r>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26</a:t>
            </a:fld>
            <a:endParaRPr lang="fr-FR"/>
          </a:p>
        </p:txBody>
      </p:sp>
    </p:spTree>
    <p:extLst>
      <p:ext uri="{BB962C8B-B14F-4D97-AF65-F5344CB8AC3E}">
        <p14:creationId xmlns="" xmlns:p14="http://schemas.microsoft.com/office/powerpoint/2010/main" val="584845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Exigence apparue en 2008</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27</a:t>
            </a:fld>
            <a:endParaRPr lang="fr-FR"/>
          </a:p>
        </p:txBody>
      </p:sp>
    </p:spTree>
    <p:extLst>
      <p:ext uri="{BB962C8B-B14F-4D97-AF65-F5344CB8AC3E}">
        <p14:creationId xmlns="" xmlns:p14="http://schemas.microsoft.com/office/powerpoint/2010/main" val="136529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se limitera aux</a:t>
            </a:r>
            <a:r>
              <a:rPr lang="fr-FR" baseline="0" dirty="0" smtClean="0"/>
              <a:t> nouveaux vocabulaires qui souvent n’apporte que des précisions</a:t>
            </a:r>
          </a:p>
          <a:p>
            <a:endParaRPr lang="fr-FR" baseline="0" dirty="0" smtClean="0"/>
          </a:p>
          <a:p>
            <a:r>
              <a:rPr lang="fr-FR" b="1" dirty="0" smtClean="0"/>
              <a:t>Employeur : </a:t>
            </a:r>
            <a:r>
              <a:rPr lang="fr-FR" dirty="0" smtClean="0"/>
              <a:t>personne physique qui emploie du personnel et a autorité sur lui. C’est lui qui assume la formation et qui délivre l’habilitation</a:t>
            </a:r>
          </a:p>
          <a:p>
            <a:r>
              <a:rPr lang="fr-FR" b="1" dirty="0" smtClean="0"/>
              <a:t>Chef d’établissement : </a:t>
            </a:r>
            <a:r>
              <a:rPr lang="fr-FR" dirty="0" smtClean="0"/>
              <a:t>personne physique qui assume la responsabilité d’une entreprise exploitante</a:t>
            </a:r>
          </a:p>
          <a:p>
            <a:endParaRPr lang="fr-FR"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5</a:t>
            </a:fld>
            <a:endParaRPr lang="fr-FR"/>
          </a:p>
        </p:txBody>
      </p:sp>
    </p:spTree>
    <p:extLst>
      <p:ext uri="{BB962C8B-B14F-4D97-AF65-F5344CB8AC3E}">
        <p14:creationId xmlns="" xmlns:p14="http://schemas.microsoft.com/office/powerpoint/2010/main" val="326987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Personne ordinaire: </a:t>
            </a:r>
            <a:r>
              <a:rPr lang="fr-FR" dirty="0" smtClean="0"/>
              <a:t>Personne non formée ni habilitée, c’est monsieur « tout le monde »</a:t>
            </a:r>
          </a:p>
          <a:p>
            <a:r>
              <a:rPr lang="fr-FR" b="1" dirty="0" smtClean="0"/>
              <a:t>Personne avertie: </a:t>
            </a:r>
            <a:r>
              <a:rPr lang="fr-FR" dirty="0" smtClean="0"/>
              <a:t>Personne suffisamment informée pour lui permettre d’éviter les dangers que peut présenter l’électricité. C’est une personne qui a eu une information sur le danger de l’électricité, le comportement à avoir</a:t>
            </a:r>
            <a:r>
              <a:rPr lang="fr-FR" baseline="0" dirty="0" smtClean="0"/>
              <a:t> en présence de tension mais ce n’est pas un professionnel de l’électricité.</a:t>
            </a:r>
            <a:endParaRPr lang="fr-FR" dirty="0" smtClean="0"/>
          </a:p>
          <a:p>
            <a:r>
              <a:rPr lang="fr-FR" b="1" dirty="0" smtClean="0"/>
              <a:t>Personne qualifiée: </a:t>
            </a:r>
            <a:r>
              <a:rPr lang="fr-FR" dirty="0" smtClean="0"/>
              <a:t>Personne ayant une formation, une connaissance et une expérience appropriées en électricité pour lui permettre d'analyser le risque électrique et d'éviter les dangers que peut présenter l'électricité. C’est un professionnel de l’électricité. A ce titre les professeurs enseignant l’électricité sont considérés comme « qualifié ».</a:t>
            </a:r>
          </a:p>
          <a:p>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6</a:t>
            </a:fld>
            <a:endParaRPr lang="fr-FR"/>
          </a:p>
        </p:txBody>
      </p:sp>
    </p:spTree>
    <p:extLst>
      <p:ext uri="{BB962C8B-B14F-4D97-AF65-F5344CB8AC3E}">
        <p14:creationId xmlns="" xmlns:p14="http://schemas.microsoft.com/office/powerpoint/2010/main" val="326987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Ce terme est un terme générique dans lequel on distingue les types d’OPERATIONS d’ORDRE ELECTRIQUE suivants :</a:t>
            </a:r>
          </a:p>
          <a:p>
            <a:r>
              <a:rPr lang="fr-FR" sz="1200" b="0" i="0" u="none" strike="noStrike" kern="1200" baseline="0" dirty="0" smtClean="0">
                <a:solidFill>
                  <a:schemeClr val="tx1"/>
                </a:solidFill>
                <a:latin typeface="+mn-lt"/>
                <a:ea typeface="+mn-ea"/>
                <a:cs typeface="+mn-cs"/>
              </a:rPr>
              <a:t>• TRAVAIL HORS TENSION ;</a:t>
            </a:r>
          </a:p>
          <a:p>
            <a:r>
              <a:rPr lang="fr-FR" sz="1200" b="0" i="0" u="none" strike="noStrike" kern="1200" baseline="0" dirty="0" smtClean="0">
                <a:solidFill>
                  <a:schemeClr val="tx1"/>
                </a:solidFill>
                <a:latin typeface="+mn-lt"/>
                <a:ea typeface="+mn-ea"/>
                <a:cs typeface="+mn-cs"/>
              </a:rPr>
              <a:t>• TRAVAIL SOUS TENSION ;</a:t>
            </a:r>
          </a:p>
          <a:p>
            <a:r>
              <a:rPr lang="fr-FR" sz="1200" b="0" i="0" u="none" strike="noStrike" kern="1200" baseline="0" dirty="0" smtClean="0">
                <a:solidFill>
                  <a:schemeClr val="tx1"/>
                </a:solidFill>
                <a:latin typeface="+mn-lt"/>
                <a:ea typeface="+mn-ea"/>
                <a:cs typeface="+mn-cs"/>
              </a:rPr>
              <a:t>• TRAVAIL AU VOISINAGE SIMPLE ;</a:t>
            </a:r>
          </a:p>
          <a:p>
            <a:r>
              <a:rPr lang="fr-FR" sz="1200" b="0" i="0" u="none" strike="noStrike" kern="1200" baseline="0" dirty="0" smtClean="0">
                <a:solidFill>
                  <a:schemeClr val="tx1"/>
                </a:solidFill>
                <a:latin typeface="+mn-lt"/>
                <a:ea typeface="+mn-ea"/>
                <a:cs typeface="+mn-cs"/>
              </a:rPr>
              <a:t>• TRAVAIL AU VOISINAGE RENFORCE ;</a:t>
            </a:r>
          </a:p>
          <a:p>
            <a:r>
              <a:rPr lang="fr-FR" sz="1200" b="0" i="0" u="none" strike="noStrike" kern="1200" baseline="0" dirty="0" smtClean="0">
                <a:solidFill>
                  <a:schemeClr val="tx1"/>
                </a:solidFill>
                <a:latin typeface="+mn-lt"/>
                <a:ea typeface="+mn-ea"/>
                <a:cs typeface="+mn-cs"/>
              </a:rPr>
              <a:t>• INTERVENTION EN BASSE TENSION ;</a:t>
            </a:r>
          </a:p>
          <a:p>
            <a:r>
              <a:rPr lang="fr-FR" sz="1200" b="0" i="0" u="none" strike="noStrike" kern="1200" baseline="0" dirty="0" smtClean="0">
                <a:solidFill>
                  <a:schemeClr val="tx1"/>
                </a:solidFill>
                <a:latin typeface="+mn-lt"/>
                <a:ea typeface="+mn-ea"/>
                <a:cs typeface="+mn-cs"/>
              </a:rPr>
              <a:t>• OPERATIONS SPECIFIQUES comprenant les ESSAIS, les MESURAGES, les VERIFICATIONS et les MANŒUVRES.</a:t>
            </a: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Opération d’ordre non électrique</a:t>
            </a:r>
          </a:p>
          <a:p>
            <a:r>
              <a:rPr lang="fr-FR" sz="1200" b="0" i="0" u="none" strike="noStrike" kern="1200" baseline="0" dirty="0" smtClean="0">
                <a:solidFill>
                  <a:schemeClr val="tx1"/>
                </a:solidFill>
                <a:latin typeface="+mn-lt"/>
                <a:ea typeface="+mn-ea"/>
                <a:cs typeface="+mn-cs"/>
              </a:rPr>
              <a:t>OPERATION qui ne répond pas à la définition d’une OPERATION d’ORDRE ELECTRIQUE, telle que :</a:t>
            </a:r>
          </a:p>
          <a:p>
            <a:pPr marL="171450" indent="-171450">
              <a:buFont typeface="Arial" pitchFamily="34" charset="0"/>
              <a:buChar char="•"/>
            </a:pPr>
            <a:r>
              <a:rPr lang="fr-FR" sz="1200" b="0" i="0" u="none" strike="noStrike" kern="1200" baseline="0" dirty="0" smtClean="0">
                <a:solidFill>
                  <a:schemeClr val="tx1"/>
                </a:solidFill>
                <a:latin typeface="+mn-lt"/>
                <a:ea typeface="+mn-ea"/>
                <a:cs typeface="+mn-cs"/>
              </a:rPr>
              <a:t>celle liée à la construction, à la réalisation, au démantèlement ou à la maintenance dans le VOISINAGE ou sur un OUVRAGE ou une INSTALLATION électrique, tels que les travaux du BTP, de nettoyage, de désherbage, etc. ;</a:t>
            </a:r>
          </a:p>
          <a:p>
            <a:pPr marL="171450" indent="-171450">
              <a:buFont typeface="Arial" pitchFamily="34" charset="0"/>
              <a:buChar char="•"/>
            </a:pPr>
            <a:r>
              <a:rPr lang="fr-FR" sz="1200" b="0" i="0" u="none" strike="noStrike" kern="1200" baseline="0" dirty="0" smtClean="0">
                <a:solidFill>
                  <a:schemeClr val="tx1"/>
                </a:solidFill>
                <a:latin typeface="+mn-lt"/>
                <a:ea typeface="+mn-ea"/>
                <a:cs typeface="+mn-cs"/>
              </a:rPr>
              <a:t>celle liée à une OPERATION ne concernant pas directement un OUVRAGE ou une INSTALLATION électrique, mais effectuée dans l’ENVIRONNEMENT de cet OUVRAGE ou cette INSTALLATION, tels que les travaux du BTP, les activités de livraison, de déménagement etc.</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7</a:t>
            </a:fld>
            <a:endParaRPr lang="fr-FR"/>
          </a:p>
        </p:txBody>
      </p:sp>
    </p:spTree>
    <p:extLst>
      <p:ext uri="{BB962C8B-B14F-4D97-AF65-F5344CB8AC3E}">
        <p14:creationId xmlns="" xmlns:p14="http://schemas.microsoft.com/office/powerpoint/2010/main" val="358579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titres d’habilitation seront différents suivant si on fait un nappage ou un habillage (Voir page 103 de la norme NF C18-510  paragraphe 9.2.4).</a:t>
            </a:r>
          </a:p>
          <a:p>
            <a:r>
              <a:rPr lang="fr-FR" baseline="0" dirty="0" smtClean="0"/>
              <a:t>Habillage : travail sous tension (TST) donc B1T ou B2T ou BR dans la limite des 63 A.</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Nappage : on utilise les éléments des ouvrages ou installations pour fixer la nappe à l’exclusion des parties actives. On est au voisinage donc B1V ou B2V </a:t>
            </a:r>
            <a:r>
              <a:rPr lang="fr-FR" baseline="0" smtClean="0"/>
              <a:t>ou BR dans la limite des 63 A ou BE.</a:t>
            </a:r>
          </a:p>
          <a:p>
            <a:endParaRPr lang="fr-FR" baseline="0" dirty="0" smtClean="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9</a:t>
            </a:fld>
            <a:endParaRPr lang="fr-FR"/>
          </a:p>
        </p:txBody>
      </p:sp>
    </p:spTree>
    <p:extLst>
      <p:ext uri="{BB962C8B-B14F-4D97-AF65-F5344CB8AC3E}">
        <p14:creationId xmlns="" xmlns:p14="http://schemas.microsoft.com/office/powerpoint/2010/main" val="12324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Plus de distinction entre BTA</a:t>
            </a:r>
            <a:r>
              <a:rPr lang="fr-FR" baseline="0" dirty="0" smtClean="0"/>
              <a:t> et BTB. Les seuils restent les mêmes.</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10</a:t>
            </a:fld>
            <a:endParaRPr lang="fr-FR"/>
          </a:p>
        </p:txBody>
      </p:sp>
    </p:spTree>
    <p:extLst>
      <p:ext uri="{BB962C8B-B14F-4D97-AF65-F5344CB8AC3E}">
        <p14:creationId xmlns="" xmlns:p14="http://schemas.microsoft.com/office/powerpoint/2010/main" val="1872108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seuils ont été renforcé pour la TBTS et TBTP (/2). De même</a:t>
            </a:r>
            <a:r>
              <a:rPr lang="fr-FR" baseline="0" dirty="0" smtClean="0"/>
              <a:t> la prise en compte du risque de court-circuit est défini ce qui est logique avec le développement des applications portables (batteries, accumulateurs, PV, etc…..)</a:t>
            </a:r>
          </a:p>
          <a:p>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TBTS  : </a:t>
            </a:r>
            <a:r>
              <a:rPr lang="fr-FR" dirty="0" smtClean="0"/>
              <a:t>transformateur de sécurité conforme à la norme NF EN 60 742 ou NF C 52 742 et le secondaire du transformateur (côté utilisation) ne doit en aucun cas être relié à la terre</a:t>
            </a:r>
            <a:r>
              <a:rPr lang="fr-FR" baseline="0" dirty="0" smtClean="0"/>
              <a:t> (exemple prise rasoir dans les bâtiments ou dans les enceintes exiguës conductrices). </a:t>
            </a:r>
            <a:endParaRPr lang="fr-FR" dirty="0" smtClean="0"/>
          </a:p>
          <a:p>
            <a:r>
              <a:rPr lang="fr-FR" dirty="0" smtClean="0"/>
              <a:t>Les masses des matériels électriques devront être isolées de toutes les autres masses, et ne pas être reliées à la terre, ni à un conducteur de protection (P.E).</a:t>
            </a:r>
          </a:p>
          <a:p>
            <a:endParaRPr lang="fr-FR" baseline="0" dirty="0" smtClean="0"/>
          </a:p>
          <a:p>
            <a:r>
              <a:rPr lang="fr-FR" baseline="0" dirty="0" smtClean="0"/>
              <a:t>TBTP : </a:t>
            </a:r>
            <a:r>
              <a:rPr lang="fr-FR" dirty="0" smtClean="0"/>
              <a:t> La conception des installations dites T.B.T.P. est identique à celle de T.B.T.S. mais la liaison entre les parties actives et la terre côté utilisation existe.</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11</a:t>
            </a:fld>
            <a:endParaRPr lang="fr-FR"/>
          </a:p>
        </p:txBody>
      </p:sp>
    </p:spTree>
    <p:extLst>
      <p:ext uri="{BB962C8B-B14F-4D97-AF65-F5344CB8AC3E}">
        <p14:creationId xmlns="" xmlns:p14="http://schemas.microsoft.com/office/powerpoint/2010/main" val="2871881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Auparavant</a:t>
            </a:r>
            <a:r>
              <a:rPr lang="fr-FR" baseline="0" dirty="0" smtClean="0"/>
              <a:t> on distinguait 2 états. Un ouvrage non consigné était considéré « sous tension ».</a:t>
            </a:r>
          </a:p>
          <a:p>
            <a:r>
              <a:rPr lang="fr-FR" baseline="0" dirty="0" smtClean="0"/>
              <a:t>La plupart du temps « sous tension » sous entend qu’un ouvrage ou un équipement est en état de fonctionnement mais on peut avoir un équipement hors tension mais non séparé et/ou non condamné.</a:t>
            </a:r>
          </a:p>
          <a:p>
            <a:endParaRPr lang="fr-FR" baseline="0" dirty="0" smtClean="0"/>
          </a:p>
          <a:p>
            <a:r>
              <a:rPr lang="fr-FR" baseline="0" dirty="0" smtClean="0"/>
              <a:t>La mise hors tension est réalisée par un BC ou sous sa responsabilité. Un document atteste de la mise hors tension et est rédigée par le BC. Elle reste localisée. (paragraphe 7.3.2.1.5)</a:t>
            </a:r>
            <a:endParaRPr lang="fr-FR" dirty="0"/>
          </a:p>
        </p:txBody>
      </p:sp>
      <p:sp>
        <p:nvSpPr>
          <p:cNvPr id="4" name="Espace réservé du numéro de diapositive 3"/>
          <p:cNvSpPr>
            <a:spLocks noGrp="1"/>
          </p:cNvSpPr>
          <p:nvPr>
            <p:ph type="sldNum" sz="quarter" idx="10"/>
          </p:nvPr>
        </p:nvSpPr>
        <p:spPr/>
        <p:txBody>
          <a:bodyPr/>
          <a:lstStyle/>
          <a:p>
            <a:fld id="{118EEE9E-6347-4A3A-83B3-5E4E5D623683}" type="slidenum">
              <a:rPr lang="fr-FR" smtClean="0"/>
              <a:pPr/>
              <a:t>13</a:t>
            </a:fld>
            <a:endParaRPr lang="fr-FR"/>
          </a:p>
        </p:txBody>
      </p:sp>
    </p:spTree>
    <p:extLst>
      <p:ext uri="{BB962C8B-B14F-4D97-AF65-F5344CB8AC3E}">
        <p14:creationId xmlns="" xmlns:p14="http://schemas.microsoft.com/office/powerpoint/2010/main" val="1360154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Modifiez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16" name="Espace réservé de la date 15"/>
          <p:cNvSpPr>
            <a:spLocks noGrp="1"/>
          </p:cNvSpPr>
          <p:nvPr>
            <p:ph type="dt" sz="half" idx="10"/>
          </p:nvPr>
        </p:nvSpPr>
        <p:spPr/>
        <p:txBody>
          <a:bodyPr/>
          <a:lstStyle/>
          <a:p>
            <a:fld id="{F89516B4-A7B1-4795-AA8A-792BACF8CDD3}" type="datetime1">
              <a:rPr lang="fr-FR" smtClean="0"/>
              <a:pPr/>
              <a:t>30/03/2015</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4572000" y="6473952"/>
            <a:ext cx="4416552" cy="384048"/>
          </a:xfrm>
        </p:spPr>
        <p:txBody>
          <a:bodyPr/>
          <a:lstStyle/>
          <a:p>
            <a:fld id="{804C197C-AF9A-432B-9B89-E1483E906D48}" type="slidenum">
              <a:rPr lang="fr-FR" smtClean="0"/>
              <a:pPr/>
              <a:t>‹N°›</a:t>
            </a:fld>
            <a:endParaRPr lang="fr-FR"/>
          </a:p>
        </p:txBody>
      </p:sp>
      <p:pic>
        <p:nvPicPr>
          <p:cNvPr id="10" name="Imag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1785" y="476672"/>
            <a:ext cx="1649895" cy="1225637"/>
          </a:xfrm>
          <a:prstGeom prst="rect">
            <a:avLst/>
          </a:prstGeom>
        </p:spPr>
      </p:pic>
      <p:pic>
        <p:nvPicPr>
          <p:cNvPr id="3" name="Imag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596336" y="404664"/>
            <a:ext cx="1069671" cy="146977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21AB4F4-7A6F-4781-9A75-2FD23C3C28CD}" type="datetime1">
              <a:rPr lang="fr-FR" smtClean="0"/>
              <a:pPr/>
              <a:t>30/03/2015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8FCE841-AC54-4BD3-8D43-20242D3DA553}" type="datetime1">
              <a:rPr lang="fr-FR" smtClean="0"/>
              <a:pPr/>
              <a:t>30/03/2015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Modifiez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DA66A640-BE43-4EC9-9F0D-A6678BA6EF30}" type="datetime1">
              <a:rPr lang="fr-FR" smtClean="0"/>
              <a:pPr/>
              <a:t>30/03/2015</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6156176" y="6496762"/>
            <a:ext cx="2832376" cy="339512"/>
          </a:xfrm>
        </p:spPr>
        <p:txBody>
          <a:bodyPr/>
          <a:lstStyle/>
          <a:p>
            <a:fld id="{804C197C-AF9A-432B-9B89-E1483E906D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9" name="Espace réservé de la date 18"/>
          <p:cNvSpPr>
            <a:spLocks noGrp="1"/>
          </p:cNvSpPr>
          <p:nvPr>
            <p:ph type="dt" sz="half" idx="10"/>
          </p:nvPr>
        </p:nvSpPr>
        <p:spPr/>
        <p:txBody>
          <a:bodyPr/>
          <a:lstStyle/>
          <a:p>
            <a:fld id="{F610248F-A2BF-4299-9AB9-D4224BCC3016}" type="datetime1">
              <a:rPr lang="fr-FR" smtClean="0"/>
              <a:pPr/>
              <a:t>30/03/2015</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804C197C-AF9A-432B-9B89-E1483E906D48}"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C0DAE5C7-7139-43C3-B9B7-5A9B5C4DAFE0}" type="datetime1">
              <a:rPr lang="fr-FR" smtClean="0"/>
              <a:pPr/>
              <a:t>30/03/2015</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8D03D07A-68F7-4391-A33E-11FF1ACCE057}" type="datetime1">
              <a:rPr lang="fr-FR" smtClean="0"/>
              <a:pPr/>
              <a:t>30/03/2015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804C197C-AF9A-432B-9B89-E1483E906D48}"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6E291F14-C6FD-4AB6-A9DF-F8565D7CD3D4}" type="datetime1">
              <a:rPr lang="fr-FR" smtClean="0"/>
              <a:pPr/>
              <a:t>30/03/2015</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56FC479-3B21-45F2-B66A-B7FA9F59F614}" type="datetime1">
              <a:rPr lang="fr-FR" smtClean="0"/>
              <a:pPr/>
              <a:t>30/03/2015</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FD02AED9-50C8-474B-AD5A-B3D41E5F5216}" type="datetime1">
              <a:rPr lang="fr-FR" smtClean="0"/>
              <a:pPr/>
              <a:t>30/03/2015</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4C197C-AF9A-432B-9B89-E1483E906D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6EB0C588-DD45-4805-8E02-6C4AC3F64669}" type="datetime1">
              <a:rPr lang="fr-FR" smtClean="0"/>
              <a:pPr/>
              <a:t>30/03/2015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804C197C-AF9A-432B-9B89-E1483E906D48}"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Modifiez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16E4CE3-F076-4636-85A3-244FD0EFA1AA}" type="datetime1">
              <a:rPr lang="fr-FR" smtClean="0"/>
              <a:pPr/>
              <a:t>30/03/2015</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5796136" y="6477000"/>
            <a:ext cx="3195464" cy="371037"/>
          </a:xfrm>
          <a:prstGeom prst="rect">
            <a:avLst/>
          </a:prstGeom>
        </p:spPr>
        <p:txBody>
          <a:bodyPr vert="horz"/>
          <a:lstStyle>
            <a:lvl1pPr algn="r" eaLnBrk="1" latinLnBrk="0" hangingPunct="1">
              <a:defRPr kumimoji="0" sz="1200">
                <a:solidFill>
                  <a:schemeClr val="accent1">
                    <a:shade val="75000"/>
                  </a:schemeClr>
                </a:solidFill>
              </a:defRPr>
            </a:lvl1pPr>
          </a:lstStyle>
          <a:p>
            <a:fld id="{804C197C-AF9A-432B-9B89-E1483E906D48}"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Modifiez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3" name="Image 2"/>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29000" y="6093296"/>
            <a:ext cx="1015999" cy="754742"/>
          </a:xfrm>
          <a:prstGeom prst="rect">
            <a:avLst/>
          </a:prstGeom>
        </p:spPr>
      </p:pic>
      <p:pic>
        <p:nvPicPr>
          <p:cNvPr id="13" name="Image 12"/>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198073" y="6093296"/>
            <a:ext cx="565615" cy="77718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0_Sommaire%20recyclage.pptx" TargetMode="External"/><Relationship Id="rId5" Type="http://schemas.openxmlformats.org/officeDocument/2006/relationships/hyperlink" Target="file:///D:\enseignement\Formation%20continue\Recyclage%202012-2013\cours\Sommaire%20recyclage.pptx"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5556" y="1736812"/>
            <a:ext cx="7772400" cy="1470025"/>
          </a:xfrm>
        </p:spPr>
        <p:txBody>
          <a:bodyPr/>
          <a:lstStyle/>
          <a:p>
            <a:r>
              <a:rPr lang="fr-FR" dirty="0" smtClean="0"/>
              <a:t>La NF C18-510</a:t>
            </a:r>
            <a:endParaRPr lang="fr-FR" dirty="0"/>
          </a:p>
        </p:txBody>
      </p:sp>
      <p:sp>
        <p:nvSpPr>
          <p:cNvPr id="3" name="Sous-titre 2"/>
          <p:cNvSpPr>
            <a:spLocks noGrp="1"/>
          </p:cNvSpPr>
          <p:nvPr>
            <p:ph type="subTitle" idx="1"/>
          </p:nvPr>
        </p:nvSpPr>
        <p:spPr>
          <a:xfrm>
            <a:off x="719572" y="3897052"/>
            <a:ext cx="6876256" cy="1368152"/>
          </a:xfrm>
        </p:spPr>
        <p:txBody>
          <a:bodyPr>
            <a:normAutofit/>
          </a:bodyPr>
          <a:lstStyle/>
          <a:p>
            <a:r>
              <a:rPr lang="fr-FR" dirty="0" smtClean="0"/>
              <a:t>Organisation de la norme</a:t>
            </a:r>
          </a:p>
          <a:p>
            <a:r>
              <a:rPr lang="fr-FR" dirty="0" smtClean="0"/>
              <a:t>Termes et définitions</a:t>
            </a:r>
            <a:endParaRPr lang="fr-FR"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1</a:t>
            </a:fld>
            <a:endParaRPr lang="fr-FR"/>
          </a:p>
        </p:txBody>
      </p:sp>
    </p:spTree>
    <p:extLst>
      <p:ext uri="{BB962C8B-B14F-4D97-AF65-F5344CB8AC3E}">
        <p14:creationId xmlns="" xmlns:p14="http://schemas.microsoft.com/office/powerpoint/2010/main" val="2160020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Domaine de tension</a:t>
            </a:r>
            <a:endParaRPr lang="fr-FR" dirty="0"/>
          </a:p>
        </p:txBody>
      </p:sp>
      <p:graphicFrame>
        <p:nvGraphicFramePr>
          <p:cNvPr id="4" name="Tableau 3"/>
          <p:cNvGraphicFramePr>
            <a:graphicFrameLocks noGrp="1"/>
          </p:cNvGraphicFramePr>
          <p:nvPr>
            <p:extLst>
              <p:ext uri="{D42A27DB-BD31-4B8C-83A1-F6EECF244321}">
                <p14:modId xmlns="" xmlns:p14="http://schemas.microsoft.com/office/powerpoint/2010/main" val="4192318218"/>
              </p:ext>
            </p:extLst>
          </p:nvPr>
        </p:nvGraphicFramePr>
        <p:xfrm>
          <a:off x="1" y="1556793"/>
          <a:ext cx="9144000" cy="4671743"/>
        </p:xfrm>
        <a:graphic>
          <a:graphicData uri="http://schemas.openxmlformats.org/drawingml/2006/table">
            <a:tbl>
              <a:tblPr firstRow="1" bandRow="1">
                <a:tableStyleId>{5C22544A-7EE6-4342-B048-85BDC9FD1C3A}</a:tableStyleId>
              </a:tblPr>
              <a:tblGrid>
                <a:gridCol w="2627783"/>
                <a:gridCol w="864097"/>
                <a:gridCol w="2808311"/>
                <a:gridCol w="2843809"/>
              </a:tblGrid>
              <a:tr h="576063">
                <a:tc gridSpan="2">
                  <a:txBody>
                    <a:bodyPr/>
                    <a:lstStyle/>
                    <a:p>
                      <a:pPr algn="ctr"/>
                      <a:r>
                        <a:rPr lang="fr-FR" sz="1800" b="0" i="0" u="none" strike="noStrike" kern="1200" baseline="0" dirty="0" smtClean="0">
                          <a:solidFill>
                            <a:schemeClr val="lt1"/>
                          </a:solidFill>
                          <a:latin typeface="+mn-lt"/>
                          <a:ea typeface="+mn-ea"/>
                          <a:cs typeface="+mn-cs"/>
                        </a:rPr>
                        <a:t>Domaine de tension</a:t>
                      </a:r>
                      <a:endParaRPr lang="fr-FR" dirty="0"/>
                    </a:p>
                  </a:txBody>
                  <a:tcPr anchor="ctr"/>
                </a:tc>
                <a:tc hMerge="1">
                  <a:txBody>
                    <a:bodyPr/>
                    <a:lstStyle/>
                    <a:p>
                      <a:endParaRPr lang="fr-FR" dirty="0"/>
                    </a:p>
                  </a:txBody>
                  <a:tcPr/>
                </a:tc>
                <a:tc>
                  <a:txBody>
                    <a:bodyPr/>
                    <a:lstStyle/>
                    <a:p>
                      <a:pPr algn="ctr"/>
                      <a:r>
                        <a:rPr lang="fr-FR" sz="1800" b="0" i="0" u="none" strike="noStrike" kern="1200" baseline="0" dirty="0" smtClean="0">
                          <a:solidFill>
                            <a:schemeClr val="lt1"/>
                          </a:solidFill>
                          <a:latin typeface="+mn-lt"/>
                          <a:ea typeface="+mn-ea"/>
                          <a:cs typeface="+mn-cs"/>
                        </a:rPr>
                        <a:t>En courant alternatif</a:t>
                      </a:r>
                      <a:endParaRPr lang="fr-FR" dirty="0"/>
                    </a:p>
                  </a:txBody>
                  <a:tcPr anchor="ctr"/>
                </a:tc>
                <a:tc>
                  <a:txBody>
                    <a:bodyPr/>
                    <a:lstStyle/>
                    <a:p>
                      <a:pPr algn="ctr"/>
                      <a:r>
                        <a:rPr lang="fr-FR" sz="1800" b="0" i="0" u="none" strike="noStrike" kern="1200" baseline="0" dirty="0" smtClean="0">
                          <a:solidFill>
                            <a:schemeClr val="lt1"/>
                          </a:solidFill>
                          <a:latin typeface="+mn-lt"/>
                          <a:ea typeface="+mn-ea"/>
                          <a:cs typeface="+mn-cs"/>
                        </a:rPr>
                        <a:t>En courant continu lisse (1)</a:t>
                      </a:r>
                      <a:endParaRPr lang="fr-FR" dirty="0"/>
                    </a:p>
                  </a:txBody>
                  <a:tcPr anchor="ctr"/>
                </a:tc>
              </a:tr>
              <a:tr h="643617">
                <a:tc>
                  <a:txBody>
                    <a:bodyPr/>
                    <a:lstStyle/>
                    <a:p>
                      <a:r>
                        <a:rPr lang="fr-FR" sz="2400" dirty="0" smtClean="0"/>
                        <a:t>Très basse tension</a:t>
                      </a:r>
                      <a:endParaRPr lang="fr-FR" sz="2400" dirty="0"/>
                    </a:p>
                  </a:txBody>
                  <a:tcPr anchor="ctr"/>
                </a:tc>
                <a:tc>
                  <a:txBody>
                    <a:bodyPr/>
                    <a:lstStyle/>
                    <a:p>
                      <a:pPr algn="ctr"/>
                      <a:r>
                        <a:rPr lang="fr-FR" sz="2400" dirty="0" smtClean="0"/>
                        <a:t>TBT</a:t>
                      </a:r>
                      <a:endParaRPr lang="fr-FR" sz="2400" dirty="0"/>
                    </a:p>
                  </a:txBody>
                  <a:tcPr anchor="ctr"/>
                </a:tc>
                <a:tc>
                  <a:txBody>
                    <a:bodyPr/>
                    <a:lstStyle/>
                    <a:p>
                      <a:pPr algn="ctr"/>
                      <a:r>
                        <a:rPr lang="fr-FR" sz="2400" dirty="0" smtClean="0"/>
                        <a:t>Un </a:t>
                      </a:r>
                      <a:r>
                        <a:rPr lang="fr-FR" sz="2400" dirty="0" smtClean="0">
                          <a:sym typeface="Symbol"/>
                        </a:rPr>
                        <a:t> 50 V</a:t>
                      </a:r>
                      <a:endParaRPr lang="fr-FR"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Un </a:t>
                      </a:r>
                      <a:r>
                        <a:rPr lang="fr-FR" sz="2400" dirty="0" smtClean="0">
                          <a:sym typeface="Symbol"/>
                        </a:rPr>
                        <a:t> 120 V</a:t>
                      </a:r>
                      <a:endParaRPr lang="fr-FR" sz="2400" dirty="0" smtClean="0"/>
                    </a:p>
                  </a:txBody>
                  <a:tcPr anchor="ctr"/>
                </a:tc>
              </a:tr>
              <a:tr h="643617">
                <a:tc>
                  <a:txBody>
                    <a:bodyPr/>
                    <a:lstStyle/>
                    <a:p>
                      <a:r>
                        <a:rPr lang="fr-FR" sz="2400" dirty="0" smtClean="0"/>
                        <a:t>Basse tension</a:t>
                      </a:r>
                      <a:endParaRPr lang="fr-FR" sz="2400" dirty="0"/>
                    </a:p>
                  </a:txBody>
                  <a:tcPr anchor="ctr"/>
                </a:tc>
                <a:tc>
                  <a:txBody>
                    <a:bodyPr/>
                    <a:lstStyle/>
                    <a:p>
                      <a:pPr algn="ctr"/>
                      <a:r>
                        <a:rPr lang="fr-FR" sz="2400" dirty="0" smtClean="0"/>
                        <a:t>BT</a:t>
                      </a:r>
                      <a:endParaRPr lang="fr-FR"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sym typeface="Symbol"/>
                        </a:rPr>
                        <a:t>50 V  </a:t>
                      </a:r>
                      <a:r>
                        <a:rPr lang="fr-FR" sz="2400" dirty="0" smtClean="0"/>
                        <a:t>Un </a:t>
                      </a:r>
                      <a:r>
                        <a:rPr lang="fr-FR" sz="2400" dirty="0" smtClean="0">
                          <a:sym typeface="Symbol"/>
                        </a:rPr>
                        <a:t> 1000 V</a:t>
                      </a:r>
                      <a:endParaRPr lang="fr-FR"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sym typeface="Symbol"/>
                        </a:rPr>
                        <a:t>120 V  </a:t>
                      </a:r>
                      <a:r>
                        <a:rPr lang="fr-FR" sz="2400" dirty="0" smtClean="0"/>
                        <a:t>Un </a:t>
                      </a:r>
                      <a:r>
                        <a:rPr lang="fr-FR" sz="2400" dirty="0" smtClean="0">
                          <a:sym typeface="Symbol"/>
                        </a:rPr>
                        <a:t> 1500 V</a:t>
                      </a:r>
                      <a:endParaRPr lang="fr-FR" sz="2400" dirty="0" smtClean="0"/>
                    </a:p>
                  </a:txBody>
                  <a:tcPr anchor="ctr"/>
                </a:tc>
              </a:tr>
              <a:tr h="643617">
                <a:tc rowSpan="2">
                  <a:txBody>
                    <a:bodyPr/>
                    <a:lstStyle/>
                    <a:p>
                      <a:r>
                        <a:rPr lang="fr-FR" sz="2400" dirty="0" smtClean="0"/>
                        <a:t>Haute tension</a:t>
                      </a:r>
                      <a:endParaRPr lang="fr-FR" sz="2400" dirty="0"/>
                    </a:p>
                  </a:txBody>
                  <a:tcPr anchor="ctr"/>
                </a:tc>
                <a:tc>
                  <a:txBody>
                    <a:bodyPr/>
                    <a:lstStyle/>
                    <a:p>
                      <a:pPr algn="ctr"/>
                      <a:r>
                        <a:rPr lang="fr-FR" sz="2400" dirty="0" smtClean="0"/>
                        <a:t>HTA</a:t>
                      </a:r>
                      <a:endParaRPr lang="fr-FR"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sym typeface="Symbol"/>
                        </a:rPr>
                        <a:t>1 kV  </a:t>
                      </a:r>
                      <a:r>
                        <a:rPr lang="fr-FR" sz="2400" dirty="0" smtClean="0"/>
                        <a:t>Un </a:t>
                      </a:r>
                      <a:r>
                        <a:rPr lang="fr-FR" sz="2400" dirty="0" smtClean="0">
                          <a:sym typeface="Symbol"/>
                        </a:rPr>
                        <a:t> 50 kV</a:t>
                      </a:r>
                      <a:endParaRPr lang="fr-FR"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sym typeface="Symbol"/>
                        </a:rPr>
                        <a:t>1,5 kV  </a:t>
                      </a:r>
                      <a:r>
                        <a:rPr lang="fr-FR" sz="2400" dirty="0" smtClean="0"/>
                        <a:t>Un </a:t>
                      </a:r>
                      <a:r>
                        <a:rPr lang="fr-FR" sz="2400" dirty="0" smtClean="0">
                          <a:sym typeface="Symbol"/>
                        </a:rPr>
                        <a:t> 75 kV</a:t>
                      </a:r>
                      <a:endParaRPr lang="fr-FR" sz="2400" dirty="0" smtClean="0"/>
                    </a:p>
                  </a:txBody>
                  <a:tcPr anchor="ctr"/>
                </a:tc>
              </a:tr>
              <a:tr h="918686">
                <a:tc vMerge="1">
                  <a:txBody>
                    <a:bodyPr/>
                    <a:lstStyle/>
                    <a:p>
                      <a:endParaRPr lang="fr-FR" dirty="0"/>
                    </a:p>
                  </a:txBody>
                  <a:tcPr anchor="ctr"/>
                </a:tc>
                <a:tc>
                  <a:txBody>
                    <a:bodyPr/>
                    <a:lstStyle/>
                    <a:p>
                      <a:pPr algn="ctr"/>
                      <a:r>
                        <a:rPr lang="fr-FR" sz="2400" dirty="0" smtClean="0"/>
                        <a:t>HTB</a:t>
                      </a:r>
                      <a:endParaRPr lang="fr-FR"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Un </a:t>
                      </a:r>
                      <a:r>
                        <a:rPr lang="fr-FR" sz="2400" dirty="0" smtClean="0">
                          <a:sym typeface="Symbol"/>
                        </a:rPr>
                        <a:t> 50 kV</a:t>
                      </a:r>
                      <a:endParaRPr lang="fr-FR" sz="24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Un </a:t>
                      </a:r>
                      <a:r>
                        <a:rPr lang="fr-FR" sz="2400" dirty="0" smtClean="0">
                          <a:sym typeface="Symbol"/>
                        </a:rPr>
                        <a:t> 75 kV</a:t>
                      </a:r>
                      <a:endParaRPr lang="fr-FR" sz="2400" dirty="0" smtClean="0"/>
                    </a:p>
                  </a:txBody>
                  <a:tcPr anchor="ctr"/>
                </a:tc>
              </a:tr>
              <a:tr h="1038895">
                <a:tc gridSpan="4">
                  <a:txBody>
                    <a:bodyPr/>
                    <a:lstStyle/>
                    <a:p>
                      <a:r>
                        <a:rPr lang="fr-FR" sz="1600" b="0" i="0" u="none" strike="noStrike" kern="1200" baseline="0" dirty="0" smtClean="0">
                          <a:solidFill>
                            <a:schemeClr val="dk1"/>
                          </a:solidFill>
                          <a:latin typeface="+mn-lt"/>
                          <a:ea typeface="+mn-ea"/>
                          <a:cs typeface="+mn-cs"/>
                        </a:rPr>
                        <a:t>(1) Le courant continu lisse est celui défini conventionnellement par un taux d’ondulation non supérieur à 10 % en valeur efficace, la valeur maximale de crête ne devant pas être supérieure à 15 %. Pour les autres courants continus, les valeurs des tensions nominales sont les mêmes que pour le courant alternatif.</a:t>
                      </a:r>
                      <a:endParaRPr lang="fr-FR" sz="1600" dirty="0"/>
                    </a:p>
                  </a:txBody>
                  <a:tcPr anchor="ctr"/>
                </a:tc>
                <a:tc hMerge="1">
                  <a:txBody>
                    <a:bodyPr/>
                    <a:lstStyle/>
                    <a:p>
                      <a:endParaRPr lang="fr-FR" dirty="0"/>
                    </a:p>
                  </a:txBody>
                  <a:tcPr anchor="ctr"/>
                </a:tc>
                <a:tc hMerge="1">
                  <a:txBody>
                    <a:bodyPr/>
                    <a:lstStyle/>
                    <a:p>
                      <a:endParaRPr lang="fr-FR" dirty="0"/>
                    </a:p>
                  </a:txBody>
                  <a:tcPr anchor="ctr"/>
                </a:tc>
                <a:tc hMerge="1">
                  <a:txBody>
                    <a:bodyPr/>
                    <a:lstStyle/>
                    <a:p>
                      <a:endParaRPr lang="fr-FR" dirty="0"/>
                    </a:p>
                  </a:txBody>
                  <a:tcPr anchor="ctr"/>
                </a:tc>
              </a:tr>
            </a:tbl>
          </a:graphicData>
        </a:graphic>
      </p:graphicFrame>
      <p:sp>
        <p:nvSpPr>
          <p:cNvPr id="3" name="Espace réservé du numéro de diapositive 2"/>
          <p:cNvSpPr>
            <a:spLocks noGrp="1"/>
          </p:cNvSpPr>
          <p:nvPr>
            <p:ph type="sldNum" sz="quarter" idx="12"/>
          </p:nvPr>
        </p:nvSpPr>
        <p:spPr/>
        <p:txBody>
          <a:bodyPr/>
          <a:lstStyle/>
          <a:p>
            <a:fld id="{804C197C-AF9A-432B-9B89-E1483E906D48}" type="slidenum">
              <a:rPr lang="fr-FR" smtClean="0"/>
              <a:pPr/>
              <a:t>10</a:t>
            </a:fld>
            <a:endParaRPr lang="fr-FR"/>
          </a:p>
        </p:txBody>
      </p:sp>
    </p:spTree>
    <p:extLst>
      <p:ext uri="{BB962C8B-B14F-4D97-AF65-F5344CB8AC3E}">
        <p14:creationId xmlns="" xmlns:p14="http://schemas.microsoft.com/office/powerpoint/2010/main" val="4214620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Risque électrique en TBT</a:t>
            </a:r>
            <a:endParaRPr lang="fr-FR" dirty="0"/>
          </a:p>
        </p:txBody>
      </p:sp>
      <p:sp>
        <p:nvSpPr>
          <p:cNvPr id="3" name="Espace réservé du contenu 2"/>
          <p:cNvSpPr>
            <a:spLocks noGrp="1"/>
          </p:cNvSpPr>
          <p:nvPr>
            <p:ph idx="1"/>
          </p:nvPr>
        </p:nvSpPr>
        <p:spPr>
          <a:xfrm>
            <a:off x="251520" y="1600201"/>
            <a:ext cx="8712968" cy="2188840"/>
          </a:xfrm>
        </p:spPr>
        <p:txBody>
          <a:bodyPr>
            <a:normAutofit/>
          </a:bodyPr>
          <a:lstStyle/>
          <a:p>
            <a:r>
              <a:rPr lang="fr-FR" dirty="0"/>
              <a:t>le risque de court-circuit est pris en compte dans tous les </a:t>
            </a:r>
            <a:r>
              <a:rPr lang="fr-FR" dirty="0" smtClean="0"/>
              <a:t>cas (AC ou DC) </a:t>
            </a:r>
            <a:r>
              <a:rPr lang="fr-FR" dirty="0"/>
              <a:t>;</a:t>
            </a:r>
          </a:p>
          <a:p>
            <a:r>
              <a:rPr lang="fr-FR" dirty="0" smtClean="0"/>
              <a:t>le </a:t>
            </a:r>
            <a:r>
              <a:rPr lang="fr-FR" dirty="0"/>
              <a:t>risque de choc électrique est pris en compte dans les cas suivants </a:t>
            </a:r>
            <a:r>
              <a:rPr lang="fr-FR" dirty="0" smtClean="0"/>
              <a:t>:</a:t>
            </a:r>
            <a:endParaRPr lang="fr-FR" dirty="0"/>
          </a:p>
        </p:txBody>
      </p:sp>
      <p:graphicFrame>
        <p:nvGraphicFramePr>
          <p:cNvPr id="4" name="Tableau 3"/>
          <p:cNvGraphicFramePr>
            <a:graphicFrameLocks noGrp="1"/>
          </p:cNvGraphicFramePr>
          <p:nvPr>
            <p:extLst>
              <p:ext uri="{D42A27DB-BD31-4B8C-83A1-F6EECF244321}">
                <p14:modId xmlns="" xmlns:p14="http://schemas.microsoft.com/office/powerpoint/2010/main" val="3582305969"/>
              </p:ext>
            </p:extLst>
          </p:nvPr>
        </p:nvGraphicFramePr>
        <p:xfrm>
          <a:off x="294461" y="3897052"/>
          <a:ext cx="6156249" cy="2957608"/>
        </p:xfrm>
        <a:graphic>
          <a:graphicData uri="http://schemas.openxmlformats.org/drawingml/2006/table">
            <a:tbl>
              <a:tblPr firstRow="1" bandRow="1">
                <a:tableStyleId>{5C22544A-7EE6-4342-B048-85BDC9FD1C3A}</a:tableStyleId>
              </a:tblPr>
              <a:tblGrid>
                <a:gridCol w="2052083"/>
                <a:gridCol w="2052083"/>
                <a:gridCol w="2052083"/>
              </a:tblGrid>
              <a:tr h="739402">
                <a:tc>
                  <a:txBody>
                    <a:bodyPr/>
                    <a:lstStyle/>
                    <a:p>
                      <a:endParaRPr lang="fr-FR" sz="3200" dirty="0"/>
                    </a:p>
                  </a:txBody>
                  <a:tcPr/>
                </a:tc>
                <a:tc>
                  <a:txBody>
                    <a:bodyPr/>
                    <a:lstStyle/>
                    <a:p>
                      <a:pPr algn="ctr"/>
                      <a:r>
                        <a:rPr lang="fr-FR" sz="3200" dirty="0" smtClean="0"/>
                        <a:t>AC</a:t>
                      </a:r>
                      <a:endParaRPr lang="fr-FR" sz="3200" dirty="0"/>
                    </a:p>
                  </a:txBody>
                  <a:tcPr/>
                </a:tc>
                <a:tc>
                  <a:txBody>
                    <a:bodyPr/>
                    <a:lstStyle/>
                    <a:p>
                      <a:pPr algn="ctr"/>
                      <a:r>
                        <a:rPr lang="fr-FR" sz="3200" dirty="0" smtClean="0"/>
                        <a:t>DC</a:t>
                      </a:r>
                      <a:endParaRPr lang="fr-FR" sz="3200" dirty="0"/>
                    </a:p>
                  </a:txBody>
                  <a:tcPr/>
                </a:tc>
              </a:tr>
              <a:tr h="739402">
                <a:tc>
                  <a:txBody>
                    <a:bodyPr/>
                    <a:lstStyle/>
                    <a:p>
                      <a:r>
                        <a:rPr lang="fr-FR" sz="3200" dirty="0" smtClean="0"/>
                        <a:t>TBTS</a:t>
                      </a:r>
                      <a:endParaRPr lang="fr-FR" sz="3200" dirty="0"/>
                    </a:p>
                  </a:txBody>
                  <a:tcPr/>
                </a:tc>
                <a:tc>
                  <a:txBody>
                    <a:bodyPr/>
                    <a:lstStyle/>
                    <a:p>
                      <a:pPr algn="ctr"/>
                      <a:r>
                        <a:rPr lang="fr-FR" sz="3200" dirty="0" smtClean="0">
                          <a:sym typeface="Symbol"/>
                        </a:rPr>
                        <a:t></a:t>
                      </a:r>
                      <a:r>
                        <a:rPr lang="fr-FR" sz="3200" dirty="0" smtClean="0"/>
                        <a:t>  25 V </a:t>
                      </a:r>
                      <a:endParaRPr lang="fr-FR" sz="3200" dirty="0"/>
                    </a:p>
                  </a:txBody>
                  <a:tcPr anchor="ctr"/>
                </a:tc>
                <a:tc>
                  <a:txBody>
                    <a:bodyPr/>
                    <a:lstStyle/>
                    <a:p>
                      <a:pPr algn="ctr"/>
                      <a:r>
                        <a:rPr lang="fr-FR" sz="3200" dirty="0" smtClean="0">
                          <a:sym typeface="Symbol"/>
                        </a:rPr>
                        <a:t></a:t>
                      </a:r>
                      <a:r>
                        <a:rPr lang="fr-FR" sz="3200" dirty="0" smtClean="0"/>
                        <a:t>  60 V</a:t>
                      </a:r>
                      <a:endParaRPr lang="fr-FR" sz="3200" dirty="0"/>
                    </a:p>
                  </a:txBody>
                  <a:tcPr anchor="ctr"/>
                </a:tc>
              </a:tr>
              <a:tr h="739402">
                <a:tc>
                  <a:txBody>
                    <a:bodyPr/>
                    <a:lstStyle/>
                    <a:p>
                      <a:r>
                        <a:rPr lang="fr-FR" sz="3200" dirty="0" smtClean="0"/>
                        <a:t>TBTP</a:t>
                      </a:r>
                      <a:endParaRPr lang="fr-FR" sz="3200" dirty="0"/>
                    </a:p>
                  </a:txBody>
                  <a:tcPr/>
                </a:tc>
                <a:tc>
                  <a:txBody>
                    <a:bodyPr/>
                    <a:lstStyle/>
                    <a:p>
                      <a:pPr algn="ctr"/>
                      <a:r>
                        <a:rPr lang="fr-FR" sz="3200" dirty="0" smtClean="0">
                          <a:sym typeface="Symbol"/>
                        </a:rPr>
                        <a:t> </a:t>
                      </a:r>
                      <a:r>
                        <a:rPr lang="fr-FR" sz="3200" dirty="0" smtClean="0"/>
                        <a:t> 12 V </a:t>
                      </a:r>
                      <a:endParaRPr lang="fr-FR" sz="3200" dirty="0"/>
                    </a:p>
                  </a:txBody>
                  <a:tcPr anchor="ctr"/>
                </a:tc>
                <a:tc>
                  <a:txBody>
                    <a:bodyPr/>
                    <a:lstStyle/>
                    <a:p>
                      <a:pPr algn="ctr"/>
                      <a:r>
                        <a:rPr lang="fr-FR" sz="3200" dirty="0" smtClean="0">
                          <a:sym typeface="Symbol"/>
                        </a:rPr>
                        <a:t></a:t>
                      </a:r>
                      <a:r>
                        <a:rPr lang="fr-FR" sz="3200" dirty="0" smtClean="0"/>
                        <a:t>  30 V</a:t>
                      </a:r>
                      <a:endParaRPr lang="fr-FR" sz="3200" dirty="0"/>
                    </a:p>
                  </a:txBody>
                  <a:tcPr anchor="ctr"/>
                </a:tc>
              </a:tr>
              <a:tr h="739402">
                <a:tc>
                  <a:txBody>
                    <a:bodyPr/>
                    <a:lstStyle/>
                    <a:p>
                      <a:r>
                        <a:rPr lang="fr-FR" sz="3200" dirty="0" smtClean="0"/>
                        <a:t>TBTF</a:t>
                      </a:r>
                      <a:endParaRPr lang="fr-FR" sz="3200" dirty="0"/>
                    </a:p>
                  </a:txBody>
                  <a:tcPr/>
                </a:tc>
                <a:tc>
                  <a:txBody>
                    <a:bodyPr/>
                    <a:lstStyle/>
                    <a:p>
                      <a:pPr algn="ctr"/>
                      <a:r>
                        <a:rPr lang="fr-FR" sz="3200" dirty="0" smtClean="0">
                          <a:sym typeface="Symbol"/>
                        </a:rPr>
                        <a:t></a:t>
                      </a:r>
                      <a:r>
                        <a:rPr lang="fr-FR" sz="3200" baseline="0" dirty="0" smtClean="0">
                          <a:sym typeface="Symbol"/>
                        </a:rPr>
                        <a:t> </a:t>
                      </a:r>
                      <a:r>
                        <a:rPr lang="fr-FR" sz="3200" dirty="0" smtClean="0"/>
                        <a:t>V</a:t>
                      </a:r>
                      <a:endParaRPr lang="fr-FR" sz="3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200" dirty="0" smtClean="0">
                          <a:sym typeface="Symbol"/>
                        </a:rPr>
                        <a:t></a:t>
                      </a:r>
                      <a:r>
                        <a:rPr lang="fr-FR" sz="3200" baseline="0" dirty="0" smtClean="0">
                          <a:sym typeface="Symbol"/>
                        </a:rPr>
                        <a:t> </a:t>
                      </a:r>
                      <a:r>
                        <a:rPr lang="fr-FR" sz="3200" dirty="0" smtClean="0"/>
                        <a:t>V</a:t>
                      </a:r>
                    </a:p>
                  </a:txBody>
                  <a:tcPr anchor="ctr"/>
                </a:tc>
              </a:tr>
            </a:tbl>
          </a:graphicData>
        </a:graphic>
      </p:graphicFrame>
      <p:sp>
        <p:nvSpPr>
          <p:cNvPr id="6" name="Espace réservé du numéro de diapositive 5"/>
          <p:cNvSpPr>
            <a:spLocks noGrp="1"/>
          </p:cNvSpPr>
          <p:nvPr>
            <p:ph type="sldNum" sz="quarter" idx="12"/>
          </p:nvPr>
        </p:nvSpPr>
        <p:spPr/>
        <p:txBody>
          <a:bodyPr/>
          <a:lstStyle/>
          <a:p>
            <a:fld id="{804C197C-AF9A-432B-9B89-E1483E906D48}" type="slidenum">
              <a:rPr lang="fr-FR" smtClean="0"/>
              <a:pPr/>
              <a:t>11</a:t>
            </a:fld>
            <a:endParaRPr lang="fr-FR"/>
          </a:p>
        </p:txBody>
      </p:sp>
      <p:sp>
        <p:nvSpPr>
          <p:cNvPr id="5" name="AutoShape 2" descr="data:image/jpeg;base64,/9j/4AAQSkZJRgABAQAAAQABAAD/2wCEAAkGBhMGERQUExQWExQUGR0aEhMYFxgeFBoaGBQfGxUbHB0XHSYeHRsjGRQUHy8gLycpLSwsGR4xNzQqNSYrLSkBCQoKDgwOGg8PFywcFBwpKSwqNCkpKSwpLS0pMi0pNTIpKSksLyksKTU1NTApKSkpKSkpKik1LC8uLCkpKSkpLP/AABEIAHwBlQMBIgACEQEDEQH/xAAbAAEAAwEBAQEAAAAAAAAAAAAABQYHBAMCAf/EAEkQAAEDAgMDBQkOBQMFAQAAAAEAAgMEEQUGIQcSMRNBUWGRFCIyNUJxc4GyFhcjM1JUYnKCkpOhsdEVNHTC8EPB0kRTouHxJP/EABUBAQEAAAAAAAAAAAAAAAAAAAAB/8QAGxEBAAEFAQAAAAAAAAAAAAAAAAFBYaHh8BH/2gAMAwEAAhEDEQA/ANgREQEREBERAREQEREBERAREQEREBERAREQEREBERAREQEREBERAREQEREBERAREQEREBERAREQEREBERAREQEREBERAREQF+E2VMzptGZl1whhby9Q7yBwbfhe3E9SgKXJmMZwaJKmpMDHaiO5uPsjQdqDURIDzjtC+lmZ2IzUw3oq5++dXXFhfm1BXFLi2L7OiO6R3TTjyrk6DodxHFBrKKKy5mSHM8IlhN/lNPhNPQQpVAREQEREHFiuNwYG1rp5WQtcbNLzYE2vYepRnvgYd88g++FGbQ4W1E2GtcA5rqqzmkXBG5wIPFW73KUfzWn/AAY/+KCE98DDvnkH3wnvgYd88g++FN+5Sj+a0/4Mf/FVLHMfwrC5TBDRR1lQNDDBTxusfpOtYfnZBJe+Bh3zyD74T3wMO+eQffCgu65QN73ONt0b1PvdnJruy/jmE45LyDqOOmqf+xPTxtcT9E2sfNoepB3++Bh3zyD74T3wMO+eQffCm/cpR/Naf8GP/iuXFsr0ccEpFLACI3kERR3HeHqQe2H4lFizBJC9sjDwe03GnFdKpuyTxZH9d/tq5ICIiAoTMGcqbLDmNnc5pkBLA1jnXtx8FTaomahfGsL+3+hQdfvsYf8ALl/Ak/ZPfYw/5cv4En7K/ck3oHYF8S7kDS5261oFy42AAHEklBRPfYw/5cv4En7J77GH/Ll/Ak/Zfsu0KTGnujwujNUGmzqh9mU4I6CfC7Qvo1OPQje7moX/AEA9wd2k2QfHvsYf8uX8CT9k99jD/ly/gSfsuzBNoUdTMKasp3UNSfBZJbk3/Ufpe/8AhKuXJN6B2BBQDtZw8eXL+DJ+ytGHYgzFYmSxklkgu0kWNvMfMuXaBGBhlXoPincy5MheLaT0Y9ooJ5ERAREQEREBERAREQEREBERAREQEREBQWdcwe5qjklHhWtGPpHQdnH1KdWabbnl0FMy9mukO8fsoOzZFk4cn3dUDfmlJLN7XdF+PnJv6rLT1xYJA2lp4WtFgGNt90L6rMWhw8XkkYzzuCDrXnUU7atpY9oc1ws5pFwQotmb6OQ2FTET9YKWjlEurSCOog/ogxSSnOy7FwG3FJUm1uaxOg152uI16FroN1n+3eANpoJfKbKABz6gn9QrlgcpmpoHHiY2E+toQdyIiAiIgp+ffj8L/qv7FoCz/Pvx+F/1X9ivNfXx4ZG+WVwZGwbz3HgAOJQVLahjsuG08UEB3Z6yQRMcOIB8Mjr1A9amsqZThylAI4mjeOssnlvdzknjx4DmWcbSc60WJOop6eojmfSzh5jbfeLdCTqLabo7V9YjtlfjEhjpZIKOMcZ6m5efqsaCO2/qRWvqv5zyhFmyAtcLStF4JR4bHDUWPG1+ZZ57p3Ab3ujiL/kmlbyfm4X9fFeuGbaDhcnJ1b4Kpljappt69+bfY4D8retEW/ZhmOTH6Qtm1mp3mKU85LeBPXbirHjH8vN6N/sFZjslzVSULJRJUMZNV1LnNh13gXuswcLXNxzrTsY/l5vRv9goKTsk8WR/Xf7auSpuyTxZH9d/tq5ICIiAqJmrx1hf2/0KvaomavHWF/b/AEKDS1n21CofiktHhzHFoq3nlyNDybSNL9BuexXHMGNsy5TSVEjXOZELuay28dQNN4gc/SsYzXtQgxWro6qCKZrqZx3xIGAOa62g3Xu10PRxQbdh2Hx4TE2KJoZGwWa0Cw/+9a6VgOI7XJ8elO/LPR0/Mylax0x875HtsbdHYvA5pomd8yqxlsny+UhOvWOV1RfGzZ2yxHmmkkjeO/aC6F/lMeBcEH1WK4tmGOPx3D43SG8kZMb3dJZwPYQsxwzbTU4eJI5b1TC0iKV7WxzAkWaXBhc0j1361L7KNoFPhscNEY5jNNKbvAj5IOedOL961gOZBoW0HxZV+icuLIXi2k9GPaK7doPiyr9E5cWQvFtJ6Me0URPIiICIiAiIgIiICIiAiIgIiICIiAiIg4MZx2DL7A+okEbCd0OIcdbXt3oPMCs12o5oocy0YbFUNfJG8OYwB4JuN08WgcDdX/NeVIs3xNilc9rWu3wWEA3AI5wdNVmee9m9HlOlMrZJnPJAYHObuk89+96Lor8rdtEwpIYYAGSBm7LIRwtoN31AG6jsJw/DsR+Er8RLnnUtAkNukElqiK3INTh1NFVOYXwvF3bnhNF+fo051PYBl/A8ZaN+qngfbvmyPjA9R3bFB2SYLl5w0rHtPTaQ/wCyhzj3uHka6gru6I76xEPGn0gRuq0VGzfBaVu86vcB6WP8u9VKzBheHhwioHVFRKTYE7u55gA0EoJXOu0Jmd+5GkciGOvPfVoO8NRbUjdutTwTOlBiDo4IKhr32sxu68EhretoHALE8WyPLlp1N3UCGTkbwb4TdQLG+l9VrWW9l1LgE8dRFJK5zblocW7p3mkczQeBQXREREEREFPz78fhf9V/Yr7NC2paWuaHNdo5pAII6CDoVQs+/H4Z/Vf2LQEGYbU8JhBoaWOGKLuqoDXvZGwO3QRpcC+u8OxfVRsslwB7pMPdBIxxuaWqja9v2ZCC4fl51ObTcuSY1TMlgF56V4ljHO4N8Jo6zYEeZSOT85w5uiDmENlAtNCT37HDjodSOtBUzS4kdP4Nh4Py96Pd7LXX5TbKJMceJMQfC0C+5TUsbWRgkeU4NDj/AJqtNVZzrnWLK0RF9+oeLQQN1e5x8G4GoHX2XQVnY/QxTQzsfFG91LUOYyUxs37NNwd617g860DGP5eb0b/YKr+zbLT8uUnw3x87zLP9Z2tj1gKwYx/Lzejf7BQUnZJ4sj+u/wBtXJU3ZJ4sj+u/21ckBERAVEzV46wv7f6FXtUTNXjrC/t/oUGlrONosQxfEsMpZNYXuc97eZxFgAebp7Vo6p+0fLcuLxxT0381SO34R8oabzfObBByT7N5cJeZMMq30e8bugcN+nJPQ08PzX67DMflG73XRsvxe2J28OsAi11JZT2gU+ZmhpcIagaSU7zaQOHGwNri/r6laCbIKJBsvjcJJa2Z9dO5jgHyeAy7T4DOAsvrY3Uunw0NcSRFI9jCfkg3H6leec88913ocP8A/wBFXMC0lhBZE0iznOcNLgH1c6seT8ujK1HFADctF3u6XnVx7UHhtB8WVfonLiyF4tpPRj2iu3aD4sq/ROXFkLxbSejHtFBPIiICIiAiIgIiICIiAiIgIiICIiAiIgLM9uHxNNfwOVO90eB+11piqe07Af47QSBou+Lv2DzaO/8AG6C4YUxrqeIWBbybLDmtuBV3GdleH404udEY3HUmM7t/PouTZPmwY9SNje74aHvXNPGw8E69WnqV5QZ1BsOoWOu50rh8nf7OZWzA8n0mXB8BE1p53cXH1qZS9kGYbeGt7lgP+pyo3R1WN/zsrjgRJpYN7wuTZfz7gus1zziHu7xWCkh76OE9+4cCbgv7LEetatHGIgANABYDqHBB9IiICIiCn59+Pwz+q/sWgLOtpVQKF2HzO8CKqBkdzNBFrnq49i0Rrt8XHA8EEHjWYJcJliYIA8TP3I3cqB326Xd8Cw2HenpVUzBl6HHqmXcpXQ1MLGvlqIKjkn98CbAhhDjYcSB51cMdwd+KSUrmloEEu++97kbjm2Fhxu4KCx/LwjqJ6maOjkikYxodUSmPcLbjjyThqSODgi9lV5sIq+545m4hWvp5d0NaZGMkBe7dAJsdL86msGwOmypUMYIOVrZGl5mnnDngA27x7mjed1NaOsqTNKyTDo291wPbHIwunMg5Ibsm9uB9zwFgLm/BSOMMOKNDmspKmnte8ryLEeU17WPbb1C3SrKJqmlM7buY6M/JcWk8foEjXjxXhjH8vN6N/sFcWAgYRTM5Wdjw9xLZOUuz4R12sa95JcNbA3uV9ZtxJuE0VRI82DY3W6yWkNHaQkiqbJPFkf13+2rkqrswonUWGQB2heC+3U91x+VlalAREQFRM1eOsL+3+hV7VCz+/wDhNdhtW74qOQskPM3fGhPqJ7Cg01V7FcZqaGohhayBwnLgxznyAjcbfvgGnjfpVga4PAI1B4FReKYYKmenmMgZyBd3pHhb4sBe4t2FBSM0RU2OyVAqKejL6aw3nTPjnfdm93pYAeocVH4js+hp44JAyV8c7o28jNVTAtMnM4NbwHnVrxrB24Y6pmkqKaOKoILuWhLi2zd2zTyouefwV7VcEEdHRt5clrXxvifuOe+UR99YNZ32o14GwV0Ta7koDHk+VlNFT01NvtBdI57w2RxdbcY4tJc4C2jiDroCrjTPdI0F7Q1x4tDt4DzGwv2KExCqNZE6eOog7m3bvEkBkaN3wj3r2nTnBBtbmXrgphwCCnh5UO5TSI2tvl13d6BwFjoOYKDx2g+LKv0TlxZC8W0nox7RX1tRxVuGYbOHHvpRycbdLuc820v0C59S9sp4e7C6Knid4TI273HQnUjXo3repBLIiICIiAiIgIiICIiAiIgIiICIiAiIgIiIMyzbkafBJ+7cNu117yQjtJA5wecLuwXbdFoysifDINHOAJBPm4hX9R+J5fpsZ+OhjktoC5oJHmKCIl2xYbEL8o89QYSVUcY2iVmei6nw+FzGnR0nlW8/khXOLZ7h8RuKWI+dtx+anaakZRNDWNaxo4BoAH5IK3kbI7Moxkk787/jJP8AYdX6q0oiAiIgIiIODHcFjzBTyQSDvZBa/OD5Lh1g6qoYHmabLjf4dWv5KQDdo6y4EcjR4ILnNcGuGguQeg68b8uHGMEhx+IxTxiRh5jxB6QRqD1hBFQYZU05HLR90C474vc/n42Mg7BHbsUxmxrXws3y5rRIwl7Wb4bum4LhfQA2N9RpqCLhVBmD4jkbWik7tph/0kp+FaOiN/P5vyKs+Vc9U+at5jd6KdnxlPILSttx05x19tkEF3dLUy08s15KenneBUblt4GMbkjmtFhZxI3gAPMp7KFPvxTndLYpZpHRNcPIceNjwBNz61YlTcw7R2UUvc1HGa2qP+mw/Bs63uGgtzjtIVEfQQmlmjgnIZT0D5JeUcbNLbnkLnhoHE26guCvrn7VpxFEHMw2F15pCLcu5puGt593976aLqiyVUZmc2TFZ+VAN20cXe07ep1tXH/Lq501M2ja1jGhjGizWtFgB1AKD7YwRgAAADQAcAOYL9REBERAXBjmCx5ggfBKLteOPOD5Lh1g6rvRBnVNjs2V2fw/EHmNh0pK8F4YWjg17mOa5pA0vfTnuNVZsKwOaic14EMzTb4SzHPt0hxDT6y5yl8Qw6LFYzHMxsjHcWuFx/6PXxVOdlKsygS/C5i6Pi6hmN4zr5Dj4J7POgvmNQd008oDd5247dFrm+6QLdeqrbqmfC6KjiZE8SFjWvl5F8hhAZ3x3WNLt7mA7V75Uz/FmJ5gkY6mq2eHTyeEbcSwm28Pz/VWeWVsDS5xDWtF3OJAAA4kk6AIIzBMNiipeSYHljt7f5RjmvcXE75c17QdSTzKmU1eMsPD67eiioWOjpy7jK5ztCwcXERtaLjhde9bn2ozK90OExhzWm0lbIPgW9O6PKP+WXtg+zyKmkE9W91bU6fCS6safoMOgHRe/qVqI7DcPnz/AFLK2rYYqaLWjpXeE7okeOw9enNxvqIoCIiAiIgIiICIiAiIgIiICIiAiIgIiICIiAiIgIiICIiAiIgIiICIiAq7mjJkeYLSsJgqmaw1LNHhw8EOt4Tebptw6FYkQZn/AB/FM2kYe5hpnsuK2qaLBzNLbnAAu14HXqF1eMv5bgyzEI4GBo8px1e89Ljzn8lKXRAREQEREBERAREQEREEFmnKMWZma/Bzs1hqG6SMcNRqNS2/N/uqnSYViecntp8R3oqanPwhaC3uotd3uvO02Bvp08eGkog8aOjZh7GxxsaxjdGsaLNHmAXsiICIiAiIgIiICIiAiIgIiICIiAiIgIiICIiAiIgIiICIiAiIgIiICIiAiIgIiICIiAiIgIiICIiAiIgIiICIiAiIgIiICIiAiIgIiICIiAiIgIiICIiAiIg//9k="/>
          <p:cNvSpPr>
            <a:spLocks noChangeAspect="1" noChangeArrowheads="1"/>
          </p:cNvSpPr>
          <p:nvPr/>
        </p:nvSpPr>
        <p:spPr bwMode="auto">
          <a:xfrm>
            <a:off x="155575" y="-563563"/>
            <a:ext cx="3857625" cy="11811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8743" y="4562948"/>
            <a:ext cx="2006600" cy="684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41864" y="5402622"/>
            <a:ext cx="2006600" cy="706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38743" y="6273315"/>
            <a:ext cx="2006600" cy="581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1487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232756"/>
            <a:ext cx="8686800" cy="4525963"/>
          </a:xfrm>
        </p:spPr>
        <p:txBody>
          <a:bodyPr/>
          <a:lstStyle/>
          <a:p>
            <a:r>
              <a:rPr lang="fr-FR" dirty="0" smtClean="0"/>
              <a:t>Norme Transformateur TBTP</a:t>
            </a:r>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12</a:t>
            </a:fld>
            <a:endParaRPr lang="fr-FR"/>
          </a:p>
        </p:txBody>
      </p:sp>
      <p:sp>
        <p:nvSpPr>
          <p:cNvPr id="5" name="Titre 1"/>
          <p:cNvSpPr>
            <a:spLocks noGrp="1"/>
          </p:cNvSpPr>
          <p:nvPr>
            <p:ph type="title"/>
          </p:nvPr>
        </p:nvSpPr>
        <p:spPr>
          <a:xfrm>
            <a:off x="304800" y="457200"/>
            <a:ext cx="8686800" cy="838200"/>
          </a:xfrm>
        </p:spPr>
        <p:txBody>
          <a:bodyPr/>
          <a:lstStyle/>
          <a:p>
            <a:r>
              <a:rPr lang="fr-FR" dirty="0" smtClean="0"/>
              <a:t>Risque électrique en TBT</a:t>
            </a:r>
            <a:endParaRPr lang="fr-FR" dirty="0"/>
          </a:p>
        </p:txBody>
      </p:sp>
      <p:pic>
        <p:nvPicPr>
          <p:cNvPr id="6" name="Image 5" descr="Transfo.gif"/>
          <p:cNvPicPr>
            <a:picLocks noChangeAspect="1"/>
          </p:cNvPicPr>
          <p:nvPr/>
        </p:nvPicPr>
        <p:blipFill>
          <a:blip r:embed="rId2" cstate="print"/>
          <a:stretch>
            <a:fillRect/>
          </a:stretch>
        </p:blipFill>
        <p:spPr>
          <a:xfrm>
            <a:off x="251520" y="1700808"/>
            <a:ext cx="3219450" cy="1857375"/>
          </a:xfrm>
          <a:prstGeom prst="rect">
            <a:avLst/>
          </a:prstGeom>
        </p:spPr>
      </p:pic>
      <p:pic>
        <p:nvPicPr>
          <p:cNvPr id="7" name="Image 6" descr="Norme transfo.gif"/>
          <p:cNvPicPr>
            <a:picLocks noChangeAspect="1"/>
          </p:cNvPicPr>
          <p:nvPr/>
        </p:nvPicPr>
        <p:blipFill>
          <a:blip r:embed="rId3" cstate="print"/>
          <a:stretch>
            <a:fillRect/>
          </a:stretch>
        </p:blipFill>
        <p:spPr>
          <a:xfrm>
            <a:off x="2195736" y="3573016"/>
            <a:ext cx="6615280" cy="3060340"/>
          </a:xfrm>
          <a:prstGeom prst="rect">
            <a:avLst/>
          </a:prstGeom>
        </p:spPr>
      </p:pic>
    </p:spTree>
    <p:extLst>
      <p:ext uri="{BB962C8B-B14F-4D97-AF65-F5344CB8AC3E}">
        <p14:creationId xmlns="" xmlns:p14="http://schemas.microsoft.com/office/powerpoint/2010/main" val="383971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 états pour un ouvrage</a:t>
            </a:r>
            <a:endParaRPr lang="fr-FR" dirty="0"/>
          </a:p>
        </p:txBody>
      </p:sp>
      <p:graphicFrame>
        <p:nvGraphicFramePr>
          <p:cNvPr id="4" name="Diagramme 3"/>
          <p:cNvGraphicFramePr/>
          <p:nvPr>
            <p:extLst>
              <p:ext uri="{D42A27DB-BD31-4B8C-83A1-F6EECF244321}">
                <p14:modId xmlns="" xmlns:p14="http://schemas.microsoft.com/office/powerpoint/2010/main" val="1330765188"/>
              </p:ext>
            </p:extLst>
          </p:nvPr>
        </p:nvGraphicFramePr>
        <p:xfrm>
          <a:off x="755576" y="1772816"/>
          <a:ext cx="7416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u numéro de diapositive 2"/>
          <p:cNvSpPr>
            <a:spLocks noGrp="1"/>
          </p:cNvSpPr>
          <p:nvPr>
            <p:ph type="sldNum" sz="quarter" idx="12"/>
          </p:nvPr>
        </p:nvSpPr>
        <p:spPr/>
        <p:txBody>
          <a:bodyPr/>
          <a:lstStyle/>
          <a:p>
            <a:fld id="{804C197C-AF9A-432B-9B89-E1483E906D48}" type="slidenum">
              <a:rPr lang="fr-FR" smtClean="0"/>
              <a:pPr/>
              <a:t>13</a:t>
            </a:fld>
            <a:endParaRPr lang="fr-FR"/>
          </a:p>
        </p:txBody>
      </p:sp>
    </p:spTree>
    <p:extLst>
      <p:ext uri="{BB962C8B-B14F-4D97-AF65-F5344CB8AC3E}">
        <p14:creationId xmlns="" xmlns:p14="http://schemas.microsoft.com/office/powerpoint/2010/main" val="2770987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Opérations de consignation</a:t>
            </a:r>
            <a:endParaRPr lang="fr-FR" dirty="0"/>
          </a:p>
        </p:txBody>
      </p:sp>
      <p:graphicFrame>
        <p:nvGraphicFramePr>
          <p:cNvPr id="4" name="Diagramme 3"/>
          <p:cNvGraphicFramePr/>
          <p:nvPr>
            <p:extLst>
              <p:ext uri="{D42A27DB-BD31-4B8C-83A1-F6EECF244321}">
                <p14:modId xmlns="" xmlns:p14="http://schemas.microsoft.com/office/powerpoint/2010/main" val="3965587509"/>
              </p:ext>
            </p:extLst>
          </p:nvPr>
        </p:nvGraphicFramePr>
        <p:xfrm>
          <a:off x="107504" y="2492896"/>
          <a:ext cx="360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74960" y="1484784"/>
            <a:ext cx="28803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Pré-identification</a:t>
            </a:r>
            <a:endParaRPr lang="fr-FR" sz="2400" dirty="0"/>
          </a:p>
        </p:txBody>
      </p:sp>
      <p:sp>
        <p:nvSpPr>
          <p:cNvPr id="6" name="Accolade fermante 5"/>
          <p:cNvSpPr/>
          <p:nvPr/>
        </p:nvSpPr>
        <p:spPr>
          <a:xfrm>
            <a:off x="3491880" y="1484784"/>
            <a:ext cx="432048" cy="2586699"/>
          </a:xfrm>
          <a:prstGeom prst="rightBrace">
            <a:avLst>
              <a:gd name="adj1" fmla="val 430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Accolade fermante 6"/>
          <p:cNvSpPr/>
          <p:nvPr/>
        </p:nvSpPr>
        <p:spPr>
          <a:xfrm>
            <a:off x="5868144" y="1484784"/>
            <a:ext cx="432048" cy="4972545"/>
          </a:xfrm>
          <a:prstGeom prst="rightBrace">
            <a:avLst>
              <a:gd name="adj1" fmla="val 4305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p:cNvSpPr txBox="1"/>
          <p:nvPr/>
        </p:nvSpPr>
        <p:spPr>
          <a:xfrm>
            <a:off x="3707904" y="1898768"/>
            <a:ext cx="2160240" cy="2246769"/>
          </a:xfrm>
          <a:prstGeom prst="rect">
            <a:avLst/>
          </a:prstGeom>
          <a:noFill/>
        </p:spPr>
        <p:txBody>
          <a:bodyPr wrap="square" rtlCol="0">
            <a:spAutoFit/>
          </a:bodyPr>
          <a:lstStyle/>
          <a:p>
            <a:pPr algn="ctr"/>
            <a:r>
              <a:rPr lang="fr-FR" sz="2800" dirty="0" smtClean="0"/>
              <a:t>Mise hors tension</a:t>
            </a:r>
          </a:p>
          <a:p>
            <a:pPr algn="ctr"/>
            <a:r>
              <a:rPr lang="fr-FR" dirty="0" smtClean="0"/>
              <a:t>(concerne l’énergie électrique</a:t>
            </a:r>
            <a:r>
              <a:rPr lang="fr-FR" sz="1600" dirty="0" smtClean="0"/>
              <a:t>)</a:t>
            </a:r>
          </a:p>
          <a:p>
            <a:pPr algn="ctr"/>
            <a:r>
              <a:rPr lang="fr-FR" sz="1600" dirty="0" smtClean="0"/>
              <a:t>Uniquement pour travaux non électrique ou BS</a:t>
            </a:r>
            <a:endParaRPr lang="fr-FR" sz="1600" dirty="0"/>
          </a:p>
        </p:txBody>
      </p:sp>
      <p:sp>
        <p:nvSpPr>
          <p:cNvPr id="9" name="ZoneTexte 8"/>
          <p:cNvSpPr txBox="1"/>
          <p:nvPr/>
        </p:nvSpPr>
        <p:spPr>
          <a:xfrm>
            <a:off x="6444208" y="3329929"/>
            <a:ext cx="2520280" cy="1354217"/>
          </a:xfrm>
          <a:prstGeom prst="rect">
            <a:avLst/>
          </a:prstGeom>
          <a:noFill/>
        </p:spPr>
        <p:txBody>
          <a:bodyPr wrap="square" rtlCol="0">
            <a:spAutoFit/>
          </a:bodyPr>
          <a:lstStyle/>
          <a:p>
            <a:pPr algn="ctr"/>
            <a:r>
              <a:rPr lang="fr-FR" sz="2800" dirty="0" smtClean="0"/>
              <a:t>Consignation</a:t>
            </a:r>
          </a:p>
          <a:p>
            <a:pPr algn="ctr"/>
            <a:r>
              <a:rPr lang="fr-FR" dirty="0" smtClean="0"/>
              <a:t>(concerne toutes les énergies)</a:t>
            </a:r>
          </a:p>
          <a:p>
            <a:pPr algn="ctr"/>
            <a:r>
              <a:rPr lang="fr-FR" dirty="0" smtClean="0"/>
              <a:t>BC BE essais ou BR</a:t>
            </a:r>
            <a:endParaRPr lang="fr-FR"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14</a:t>
            </a:fld>
            <a:endParaRPr lang="fr-FR"/>
          </a:p>
        </p:txBody>
      </p:sp>
    </p:spTree>
    <p:extLst>
      <p:ext uri="{BB962C8B-B14F-4D97-AF65-F5344CB8AC3E}">
        <p14:creationId xmlns="" xmlns:p14="http://schemas.microsoft.com/office/powerpoint/2010/main" val="3833055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MALT et MCC</a:t>
            </a:r>
            <a:endParaRPr lang="fr-FR"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15</a:t>
            </a:fld>
            <a:endParaRPr lang="fr-F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65862" y="2876674"/>
            <a:ext cx="3678138" cy="35813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82" y="1448780"/>
            <a:ext cx="5510563"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68044" y="1493289"/>
            <a:ext cx="4175956" cy="707886"/>
          </a:xfrm>
          <a:prstGeom prst="rect">
            <a:avLst/>
          </a:prstGeom>
          <a:solidFill>
            <a:srgbClr val="FFFF00"/>
          </a:solidFill>
        </p:spPr>
        <p:txBody>
          <a:bodyPr wrap="square">
            <a:spAutoFit/>
          </a:bodyPr>
          <a:lstStyle/>
          <a:p>
            <a:r>
              <a:rPr lang="fr-FR" sz="2000" dirty="0"/>
              <a:t>Toujours raccorder le côté terre avant de raccorder les conducteurs </a:t>
            </a:r>
          </a:p>
        </p:txBody>
      </p:sp>
    </p:spTree>
    <p:extLst>
      <p:ext uri="{BB962C8B-B14F-4D97-AF65-F5344CB8AC3E}">
        <p14:creationId xmlns="" xmlns:p14="http://schemas.microsoft.com/office/powerpoint/2010/main" val="3705608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MALT et MCC : Particularité pour la BT</a:t>
            </a:r>
            <a:endParaRPr lang="fr-FR"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16</a:t>
            </a:fld>
            <a:endParaRPr lang="fr-FR"/>
          </a:p>
        </p:txBody>
      </p:sp>
      <p:sp>
        <p:nvSpPr>
          <p:cNvPr id="8" name="ZoneTexte 7"/>
          <p:cNvSpPr txBox="1"/>
          <p:nvPr/>
        </p:nvSpPr>
        <p:spPr>
          <a:xfrm>
            <a:off x="215516" y="1484784"/>
            <a:ext cx="8748972" cy="4524315"/>
          </a:xfrm>
          <a:prstGeom prst="rect">
            <a:avLst/>
          </a:prstGeom>
          <a:noFill/>
        </p:spPr>
        <p:txBody>
          <a:bodyPr wrap="square" rtlCol="0">
            <a:spAutoFit/>
          </a:bodyPr>
          <a:lstStyle/>
          <a:p>
            <a:pPr eaLnBrk="0"/>
            <a:r>
              <a:rPr lang="fr-FR" sz="2400" dirty="0" smtClean="0"/>
              <a:t>La MISE A LA TERRE ET EN COURT-CIRCUIT n’est pas requise à condition :</a:t>
            </a:r>
          </a:p>
          <a:p>
            <a:pPr eaLnBrk="0"/>
            <a:endParaRPr lang="fr-FR" sz="2400" dirty="0" smtClean="0"/>
          </a:p>
          <a:p>
            <a:pPr lvl="0" eaLnBrk="0">
              <a:buFontTx/>
              <a:buChar char="-"/>
            </a:pPr>
            <a:r>
              <a:rPr lang="fr-FR" sz="2400" dirty="0" smtClean="0"/>
              <a:t> qu'il n'y ait pas de risque de présence de tension provenant de la source principale ou d’une source de remplacement (onduleur, batterie d’accumulateurs, groupe électrogène, etc.) ;</a:t>
            </a:r>
          </a:p>
          <a:p>
            <a:pPr lvl="0" eaLnBrk="0"/>
            <a:endParaRPr lang="fr-FR" sz="2400" dirty="0" smtClean="0"/>
          </a:p>
          <a:p>
            <a:pPr lvl="0" eaLnBrk="0"/>
            <a:r>
              <a:rPr lang="fr-FR" sz="2400" dirty="0" smtClean="0"/>
              <a:t>- qu'il n'y ait pas de tension induite ;</a:t>
            </a:r>
            <a:br>
              <a:rPr lang="fr-FR" sz="2400" dirty="0" smtClean="0"/>
            </a:br>
            <a:endParaRPr lang="fr-FR" sz="2400" dirty="0" smtClean="0"/>
          </a:p>
          <a:p>
            <a:pPr lvl="0" eaLnBrk="0"/>
            <a:r>
              <a:rPr lang="fr-FR" sz="2400" dirty="0" smtClean="0"/>
              <a:t>- qu'il n'y ait pas de présence de condensateurs ou de câbles d’alimentation de grande longueur (plusieurs dizaines de mètres).</a:t>
            </a:r>
          </a:p>
          <a:p>
            <a:endParaRPr lang="fr-FR" sz="2400" dirty="0"/>
          </a:p>
        </p:txBody>
      </p:sp>
    </p:spTree>
    <p:extLst>
      <p:ext uri="{BB962C8B-B14F-4D97-AF65-F5344CB8AC3E}">
        <p14:creationId xmlns="" xmlns:p14="http://schemas.microsoft.com/office/powerpoint/2010/main" val="426944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516" y="715544"/>
            <a:ext cx="8686800" cy="841248"/>
          </a:xfrm>
        </p:spPr>
        <p:txBody>
          <a:bodyPr>
            <a:normAutofit fontScale="90000"/>
          </a:bodyPr>
          <a:lstStyle/>
          <a:p>
            <a:r>
              <a:rPr lang="fr-FR" b="1" dirty="0" smtClean="0"/>
              <a:t>ENVIRONNEMENT DES OPÉRATIONS</a:t>
            </a:r>
            <a:br>
              <a:rPr lang="fr-FR" b="1" dirty="0" smtClean="0"/>
            </a:br>
            <a:r>
              <a:rPr lang="fr-FR" b="1" dirty="0" smtClean="0"/>
              <a:t>- </a:t>
            </a:r>
            <a:r>
              <a:rPr lang="fr-FR" b="1" i="1" dirty="0" smtClean="0"/>
              <a:t>résumé -</a:t>
            </a:r>
            <a:endParaRPr lang="fr-FR" i="1" dirty="0"/>
          </a:p>
        </p:txBody>
      </p:sp>
      <p:sp>
        <p:nvSpPr>
          <p:cNvPr id="3" name="Rectangle 2"/>
          <p:cNvSpPr/>
          <p:nvPr/>
        </p:nvSpPr>
        <p:spPr>
          <a:xfrm>
            <a:off x="215516" y="1952836"/>
            <a:ext cx="8581427" cy="4154984"/>
          </a:xfrm>
          <a:prstGeom prst="rect">
            <a:avLst/>
          </a:prstGeom>
        </p:spPr>
        <p:txBody>
          <a:bodyPr wrap="square">
            <a:spAutoFit/>
          </a:bodyPr>
          <a:lstStyle/>
          <a:p>
            <a:pPr marL="457200" indent="-457200">
              <a:buFont typeface="Arial" pitchFamily="34" charset="0"/>
              <a:buChar char="•"/>
            </a:pPr>
            <a:r>
              <a:rPr lang="fr-FR" sz="2400" b="1" dirty="0" smtClean="0">
                <a:solidFill>
                  <a:srgbClr val="FF0000"/>
                </a:solidFill>
              </a:rPr>
              <a:t>DMA</a:t>
            </a:r>
            <a:r>
              <a:rPr lang="fr-FR" sz="2400" b="1" dirty="0" smtClean="0"/>
              <a:t>  : Distance </a:t>
            </a:r>
            <a:r>
              <a:rPr lang="fr-FR" sz="2400" b="1" dirty="0"/>
              <a:t>Minimale </a:t>
            </a:r>
            <a:r>
              <a:rPr lang="fr-FR" sz="2400" b="1" dirty="0" smtClean="0"/>
              <a:t>d’Approche</a:t>
            </a:r>
            <a:br>
              <a:rPr lang="fr-FR" sz="2400" b="1" dirty="0" smtClean="0"/>
            </a:br>
            <a:r>
              <a:rPr lang="fr-FR" sz="2400" b="1" dirty="0" smtClean="0"/>
              <a:t> (définit le voisinage).</a:t>
            </a:r>
          </a:p>
          <a:p>
            <a:pPr marL="457200" indent="-457200">
              <a:buFont typeface="Arial" pitchFamily="34" charset="0"/>
              <a:buChar char="•"/>
            </a:pPr>
            <a:endParaRPr lang="fr-FR" sz="2400" b="1" dirty="0" smtClean="0"/>
          </a:p>
          <a:p>
            <a:pPr marL="457200" indent="-457200">
              <a:buFont typeface="Arial" pitchFamily="34" charset="0"/>
              <a:buChar char="•"/>
            </a:pPr>
            <a:r>
              <a:rPr lang="fr-FR" sz="2400" b="1" dirty="0" smtClean="0">
                <a:solidFill>
                  <a:srgbClr val="FF0000"/>
                </a:solidFill>
              </a:rPr>
              <a:t>DLVR</a:t>
            </a:r>
            <a:r>
              <a:rPr lang="fr-FR" sz="2400" b="1" dirty="0" smtClean="0"/>
              <a:t> : Distance </a:t>
            </a:r>
            <a:r>
              <a:rPr lang="fr-FR" sz="2400" b="1" dirty="0"/>
              <a:t>Limite de Voisinage </a:t>
            </a:r>
            <a:r>
              <a:rPr lang="fr-FR" sz="2400" b="1" dirty="0" smtClean="0"/>
              <a:t>Renforcée. Ne </a:t>
            </a:r>
            <a:r>
              <a:rPr lang="fr-FR" sz="2400" b="1" dirty="0"/>
              <a:t>peut être franchie que par des </a:t>
            </a:r>
            <a:r>
              <a:rPr lang="fr-FR" sz="2400" b="1" dirty="0" smtClean="0"/>
              <a:t>personnes </a:t>
            </a:r>
            <a:r>
              <a:rPr lang="fr-FR" sz="2400" b="1" dirty="0" smtClean="0">
                <a:solidFill>
                  <a:srgbClr val="FF0000"/>
                </a:solidFill>
              </a:rPr>
              <a:t>habilitées V</a:t>
            </a:r>
          </a:p>
          <a:p>
            <a:pPr marL="457200" indent="-457200">
              <a:buFont typeface="Arial" pitchFamily="34" charset="0"/>
              <a:buChar char="•"/>
            </a:pPr>
            <a:endParaRPr lang="fr-FR" sz="2400" b="1" dirty="0">
              <a:solidFill>
                <a:srgbClr val="FF0000"/>
              </a:solidFill>
            </a:endParaRPr>
          </a:p>
          <a:p>
            <a:pPr marL="457200" indent="-457200">
              <a:buFont typeface="Arial" pitchFamily="34" charset="0"/>
              <a:buChar char="•"/>
            </a:pPr>
            <a:r>
              <a:rPr lang="fr-FR" sz="2400" dirty="0">
                <a:solidFill>
                  <a:srgbClr val="FF0000"/>
                </a:solidFill>
              </a:rPr>
              <a:t> </a:t>
            </a:r>
            <a:r>
              <a:rPr lang="fr-FR" sz="2400" b="1" dirty="0">
                <a:solidFill>
                  <a:srgbClr val="FF0000"/>
                </a:solidFill>
              </a:rPr>
              <a:t>DLVS </a:t>
            </a:r>
            <a:r>
              <a:rPr lang="fr-FR" sz="2400" b="1" dirty="0" smtClean="0"/>
              <a:t>: Distance </a:t>
            </a:r>
            <a:r>
              <a:rPr lang="fr-FR" sz="2400" b="1" dirty="0"/>
              <a:t>Limite de Voisinage </a:t>
            </a:r>
            <a:r>
              <a:rPr lang="fr-FR" sz="2400" b="1" dirty="0" smtClean="0"/>
              <a:t>Simple. Ne </a:t>
            </a:r>
            <a:r>
              <a:rPr lang="fr-FR" sz="2400" b="1" dirty="0"/>
              <a:t>peut être franchie que par des </a:t>
            </a:r>
            <a:r>
              <a:rPr lang="fr-FR" sz="2400" b="1" dirty="0" smtClean="0"/>
              <a:t>personnes </a:t>
            </a:r>
            <a:r>
              <a:rPr lang="fr-FR" sz="2400" b="1" dirty="0" smtClean="0">
                <a:solidFill>
                  <a:srgbClr val="FF0000"/>
                </a:solidFill>
              </a:rPr>
              <a:t>habilitées.</a:t>
            </a:r>
          </a:p>
          <a:p>
            <a:pPr marL="457200" indent="-457200">
              <a:buFont typeface="Arial" pitchFamily="34" charset="0"/>
              <a:buChar char="•"/>
            </a:pPr>
            <a:endParaRPr lang="fr-FR" sz="2400" b="1" dirty="0" smtClean="0">
              <a:solidFill>
                <a:srgbClr val="FF0000"/>
              </a:solidFill>
            </a:endParaRPr>
          </a:p>
          <a:p>
            <a:pPr marL="457200" indent="-457200">
              <a:buFont typeface="Arial" pitchFamily="34" charset="0"/>
              <a:buChar char="•"/>
            </a:pPr>
            <a:r>
              <a:rPr lang="fr-FR" sz="2400" dirty="0" smtClean="0">
                <a:solidFill>
                  <a:srgbClr val="FF0000"/>
                </a:solidFill>
              </a:rPr>
              <a:t> </a:t>
            </a:r>
            <a:r>
              <a:rPr lang="fr-FR" sz="2400" b="1" dirty="0">
                <a:solidFill>
                  <a:srgbClr val="FF0000"/>
                </a:solidFill>
              </a:rPr>
              <a:t>DLI </a:t>
            </a:r>
            <a:r>
              <a:rPr lang="fr-FR" sz="2400" b="1" dirty="0" smtClean="0"/>
              <a:t>: Distance </a:t>
            </a:r>
            <a:r>
              <a:rPr lang="fr-FR" sz="2400" b="1" dirty="0"/>
              <a:t>Limite </a:t>
            </a:r>
            <a:r>
              <a:rPr lang="fr-FR" sz="2400" b="1" dirty="0" smtClean="0"/>
              <a:t>d’investigation. Ne </a:t>
            </a:r>
            <a:r>
              <a:rPr lang="fr-FR" sz="2400" b="1" dirty="0"/>
              <a:t>peut être franchie qu’</a:t>
            </a:r>
            <a:r>
              <a:rPr lang="fr-FR" sz="2400" b="1" dirty="0">
                <a:solidFill>
                  <a:srgbClr val="FF0000"/>
                </a:solidFill>
              </a:rPr>
              <a:t>après analyse </a:t>
            </a:r>
            <a:r>
              <a:rPr lang="fr-FR" sz="2400" b="1" dirty="0" smtClean="0">
                <a:solidFill>
                  <a:srgbClr val="FF0000"/>
                </a:solidFill>
              </a:rPr>
              <a:t>du risque </a:t>
            </a:r>
            <a:r>
              <a:rPr lang="fr-FR" sz="2400" b="1" dirty="0">
                <a:solidFill>
                  <a:srgbClr val="FF0000"/>
                </a:solidFill>
              </a:rPr>
              <a:t>préalable</a:t>
            </a:r>
            <a:endParaRPr lang="fr-FR" sz="2400" dirty="0">
              <a:solidFill>
                <a:srgbClr val="FF0000"/>
              </a:solidFill>
            </a:endParaRPr>
          </a:p>
        </p:txBody>
      </p:sp>
      <p:sp>
        <p:nvSpPr>
          <p:cNvPr id="6" name="Espace réservé du numéro de diapositive 5"/>
          <p:cNvSpPr>
            <a:spLocks noGrp="1"/>
          </p:cNvSpPr>
          <p:nvPr>
            <p:ph type="sldNum" sz="quarter" idx="12"/>
          </p:nvPr>
        </p:nvSpPr>
        <p:spPr/>
        <p:txBody>
          <a:bodyPr/>
          <a:lstStyle/>
          <a:p>
            <a:fld id="{804C197C-AF9A-432B-9B89-E1483E906D48}" type="slidenum">
              <a:rPr lang="fr-FR" smtClean="0"/>
              <a:pPr/>
              <a:t>17</a:t>
            </a:fld>
            <a:endParaRPr lang="fr-FR"/>
          </a:p>
        </p:txBody>
      </p:sp>
      <p:pic>
        <p:nvPicPr>
          <p:cNvPr id="8" name="Image 7" descr="Zone_champ_libre.gif"/>
          <p:cNvPicPr>
            <a:picLocks noChangeAspect="1"/>
          </p:cNvPicPr>
          <p:nvPr/>
        </p:nvPicPr>
        <p:blipFill>
          <a:blip r:embed="rId2" cstate="print"/>
          <a:stretch>
            <a:fillRect/>
          </a:stretch>
        </p:blipFill>
        <p:spPr>
          <a:xfrm>
            <a:off x="6818469" y="1052736"/>
            <a:ext cx="2326039" cy="1819690"/>
          </a:xfrm>
          <a:prstGeom prst="rect">
            <a:avLst/>
          </a:prstGeom>
        </p:spPr>
      </p:pic>
    </p:spTree>
    <p:extLst>
      <p:ext uri="{BB962C8B-B14F-4D97-AF65-F5344CB8AC3E}">
        <p14:creationId xmlns="" xmlns:p14="http://schemas.microsoft.com/office/powerpoint/2010/main" val="3744653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0" y="0"/>
            <a:ext cx="9144000" cy="692696"/>
          </a:xfrm>
        </p:spPr>
        <p:txBody>
          <a:bodyPr>
            <a:normAutofit/>
          </a:bodyPr>
          <a:lstStyle/>
          <a:p>
            <a:r>
              <a:rPr lang="fr-FR" sz="3600" b="1" dirty="0" smtClean="0"/>
              <a:t>ENVIRONNEMENT </a:t>
            </a:r>
            <a:r>
              <a:rPr lang="fr-FR" sz="3600" b="1" dirty="0"/>
              <a:t>DES OPÉRATIONS</a:t>
            </a:r>
            <a:endParaRPr lang="fr-FR" sz="3600" dirty="0"/>
          </a:p>
        </p:txBody>
      </p:sp>
      <p:sp>
        <p:nvSpPr>
          <p:cNvPr id="6" name="Rectangle 5"/>
          <p:cNvSpPr/>
          <p:nvPr/>
        </p:nvSpPr>
        <p:spPr>
          <a:xfrm>
            <a:off x="6588224" y="2992884"/>
            <a:ext cx="2555776" cy="2308324"/>
          </a:xfrm>
          <a:prstGeom prst="rect">
            <a:avLst/>
          </a:prstGeom>
          <a:solidFill>
            <a:schemeClr val="bg1"/>
          </a:solidFill>
        </p:spPr>
        <p:txBody>
          <a:bodyPr wrap="square">
            <a:spAutoFit/>
          </a:bodyPr>
          <a:lstStyle/>
          <a:p>
            <a:r>
              <a:rPr lang="fr-FR" sz="1600" b="1" dirty="0"/>
              <a:t>Zone 0 </a:t>
            </a:r>
            <a:r>
              <a:rPr lang="fr-FR" sz="1600" dirty="0"/>
              <a:t>zone d’investigation</a:t>
            </a:r>
          </a:p>
          <a:p>
            <a:r>
              <a:rPr lang="fr-FR" sz="1600" b="1" dirty="0"/>
              <a:t>Zone 1 </a:t>
            </a:r>
            <a:r>
              <a:rPr lang="fr-FR" sz="1600" dirty="0"/>
              <a:t>zone de voisinage simple</a:t>
            </a:r>
          </a:p>
          <a:p>
            <a:r>
              <a:rPr lang="fr-FR" sz="1600" b="1" dirty="0"/>
              <a:t>Zone 2 </a:t>
            </a:r>
            <a:r>
              <a:rPr lang="fr-FR" sz="1600" dirty="0"/>
              <a:t>zone de voisinage renforcé</a:t>
            </a:r>
          </a:p>
          <a:p>
            <a:r>
              <a:rPr lang="fr-FR" sz="1600" b="1" dirty="0"/>
              <a:t>Zone 3 </a:t>
            </a:r>
            <a:r>
              <a:rPr lang="fr-FR" sz="1600" dirty="0"/>
              <a:t>zone des travaux sous tension </a:t>
            </a:r>
            <a:r>
              <a:rPr lang="fr-FR" sz="1600" dirty="0" smtClean="0"/>
              <a:t>HT</a:t>
            </a:r>
            <a:endParaRPr lang="fr-FR" sz="1600" dirty="0"/>
          </a:p>
          <a:p>
            <a:r>
              <a:rPr lang="fr-FR" sz="1600" b="1" dirty="0"/>
              <a:t>Zone 4 </a:t>
            </a:r>
            <a:r>
              <a:rPr lang="fr-FR" sz="1600" dirty="0"/>
              <a:t>zone </a:t>
            </a:r>
            <a:r>
              <a:rPr lang="fr-FR" sz="1600" dirty="0" smtClean="0"/>
              <a:t>de voisinage renforcé en BT</a:t>
            </a:r>
            <a:endParaRPr lang="fr-FR" sz="1600" dirty="0"/>
          </a:p>
        </p:txBody>
      </p:sp>
      <p:sp>
        <p:nvSpPr>
          <p:cNvPr id="2" name="Rectangle 1"/>
          <p:cNvSpPr/>
          <p:nvPr/>
        </p:nvSpPr>
        <p:spPr>
          <a:xfrm>
            <a:off x="2195736" y="764703"/>
            <a:ext cx="3358035" cy="523220"/>
          </a:xfrm>
          <a:prstGeom prst="rect">
            <a:avLst/>
          </a:prstGeom>
        </p:spPr>
        <p:txBody>
          <a:bodyPr wrap="none">
            <a:spAutoFit/>
          </a:bodyPr>
          <a:lstStyle/>
          <a:p>
            <a:r>
              <a:rPr lang="fr-FR" sz="2800" b="1" dirty="0" smtClean="0"/>
              <a:t>Zones en champ libre</a:t>
            </a:r>
            <a:endParaRPr lang="fr-FR" sz="2800"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18</a:t>
            </a:fld>
            <a:endParaRPr lang="fr-FR"/>
          </a:p>
        </p:txBody>
      </p:sp>
      <p:pic>
        <p:nvPicPr>
          <p:cNvPr id="7" name="Image 6" descr="Zone_champ_libre.gif"/>
          <p:cNvPicPr>
            <a:picLocks noChangeAspect="1"/>
          </p:cNvPicPr>
          <p:nvPr/>
        </p:nvPicPr>
        <p:blipFill>
          <a:blip r:embed="rId3" cstate="print"/>
          <a:stretch>
            <a:fillRect/>
          </a:stretch>
        </p:blipFill>
        <p:spPr>
          <a:xfrm>
            <a:off x="143508" y="656692"/>
            <a:ext cx="7000875" cy="5476875"/>
          </a:xfrm>
          <a:prstGeom prst="rect">
            <a:avLst/>
          </a:prstGeom>
        </p:spPr>
      </p:pic>
      <p:cxnSp>
        <p:nvCxnSpPr>
          <p:cNvPr id="9" name="Connecteur droit 8"/>
          <p:cNvCxnSpPr/>
          <p:nvPr/>
        </p:nvCxnSpPr>
        <p:spPr>
          <a:xfrm>
            <a:off x="827584" y="1016732"/>
            <a:ext cx="0" cy="47525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rot="16200000">
            <a:off x="-1276854" y="3402277"/>
            <a:ext cx="2923044" cy="400110"/>
          </a:xfrm>
          <a:prstGeom prst="rect">
            <a:avLst/>
          </a:prstGeom>
          <a:noFill/>
        </p:spPr>
        <p:txBody>
          <a:bodyPr wrap="none" rtlCol="0">
            <a:spAutoFit/>
          </a:bodyPr>
          <a:lstStyle/>
          <a:p>
            <a:r>
              <a:rPr lang="fr-FR" sz="2000" b="1" dirty="0" smtClean="0">
                <a:solidFill>
                  <a:srgbClr val="FF0000"/>
                </a:solidFill>
              </a:rPr>
              <a:t>Pièces nues sous tension</a:t>
            </a:r>
            <a:endParaRPr lang="fr-FR" sz="2000" b="1" dirty="0">
              <a:solidFill>
                <a:srgbClr val="FF0000"/>
              </a:solidFill>
            </a:endParaRPr>
          </a:p>
        </p:txBody>
      </p:sp>
    </p:spTree>
    <p:extLst>
      <p:ext uri="{BB962C8B-B14F-4D97-AF65-F5344CB8AC3E}">
        <p14:creationId xmlns="" xmlns:p14="http://schemas.microsoft.com/office/powerpoint/2010/main" val="1180298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08" y="457200"/>
            <a:ext cx="3888432" cy="2647764"/>
          </a:xfrm>
        </p:spPr>
        <p:txBody>
          <a:bodyPr>
            <a:normAutofit/>
          </a:bodyPr>
          <a:lstStyle/>
          <a:p>
            <a:r>
              <a:rPr lang="fr-FR" dirty="0" smtClean="0"/>
              <a:t>Matérialisation de la DLI sur un chantier</a:t>
            </a:r>
            <a:endParaRPr lang="fr-FR"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19</a:t>
            </a:fld>
            <a:endParaRPr lang="fr-FR"/>
          </a:p>
        </p:txBody>
      </p:sp>
      <p:pic>
        <p:nvPicPr>
          <p:cNvPr id="4" name="Image 3" descr="DSCN2491.JPG"/>
          <p:cNvPicPr>
            <a:picLocks noChangeAspect="1"/>
          </p:cNvPicPr>
          <p:nvPr/>
        </p:nvPicPr>
        <p:blipFill>
          <a:blip r:embed="rId2" cstate="print"/>
          <a:stretch>
            <a:fillRect/>
          </a:stretch>
        </p:blipFill>
        <p:spPr>
          <a:xfrm>
            <a:off x="4175956" y="260648"/>
            <a:ext cx="4681728" cy="62423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 la norme</a:t>
            </a:r>
            <a:endParaRPr lang="fr-FR" dirty="0"/>
          </a:p>
        </p:txBody>
      </p:sp>
      <p:sp>
        <p:nvSpPr>
          <p:cNvPr id="3" name="Espace réservé du contenu 2"/>
          <p:cNvSpPr>
            <a:spLocks noGrp="1"/>
          </p:cNvSpPr>
          <p:nvPr>
            <p:ph idx="1"/>
          </p:nvPr>
        </p:nvSpPr>
        <p:spPr>
          <a:xfrm>
            <a:off x="179512" y="1600200"/>
            <a:ext cx="8507288" cy="4853135"/>
          </a:xfrm>
        </p:spPr>
        <p:txBody>
          <a:bodyPr>
            <a:normAutofit fontScale="62500" lnSpcReduction="20000"/>
          </a:bodyPr>
          <a:lstStyle/>
          <a:p>
            <a:pPr marL="514350" indent="-514350">
              <a:buFont typeface="+mj-lt"/>
              <a:buAutoNum type="arabicPeriod"/>
            </a:pPr>
            <a:r>
              <a:rPr lang="fr-FR" dirty="0" smtClean="0"/>
              <a:t>Domaine d’application</a:t>
            </a:r>
          </a:p>
          <a:p>
            <a:pPr marL="514350" indent="-514350">
              <a:buFont typeface="+mj-lt"/>
              <a:buAutoNum type="arabicPeriod"/>
            </a:pPr>
            <a:r>
              <a:rPr lang="fr-FR" dirty="0" smtClean="0"/>
              <a:t>Références normatives</a:t>
            </a:r>
          </a:p>
          <a:p>
            <a:pPr marL="514350" indent="-514350">
              <a:buFont typeface="+mj-lt"/>
              <a:buAutoNum type="arabicPeriod"/>
            </a:pPr>
            <a:r>
              <a:rPr lang="fr-FR" dirty="0" smtClean="0"/>
              <a:t>Les termes et définitions (nouvelles)</a:t>
            </a:r>
          </a:p>
          <a:p>
            <a:pPr marL="514350" indent="-514350">
              <a:buFont typeface="+mj-lt"/>
              <a:buAutoNum type="arabicPeriod"/>
            </a:pPr>
            <a:r>
              <a:rPr lang="fr-FR" dirty="0" smtClean="0"/>
              <a:t>Dispositions générales</a:t>
            </a:r>
          </a:p>
          <a:p>
            <a:pPr marL="514350" indent="-514350">
              <a:buFont typeface="+mj-lt"/>
              <a:buAutoNum type="arabicPeriod"/>
            </a:pPr>
            <a:r>
              <a:rPr lang="fr-FR" dirty="0" smtClean="0"/>
              <a:t>Formation et habilitation</a:t>
            </a:r>
          </a:p>
          <a:p>
            <a:pPr marL="514350" indent="-514350">
              <a:buFont typeface="+mj-lt"/>
              <a:buAutoNum type="arabicPeriod"/>
            </a:pPr>
            <a:r>
              <a:rPr lang="fr-FR" dirty="0" smtClean="0"/>
              <a:t>Détermination de l’environnement des opérations</a:t>
            </a:r>
          </a:p>
          <a:p>
            <a:pPr marL="514350" indent="-514350">
              <a:buFont typeface="+mj-lt"/>
              <a:buAutoNum type="arabicPeriod"/>
            </a:pPr>
            <a:r>
              <a:rPr lang="fr-FR" dirty="0" smtClean="0"/>
              <a:t>Opérations hors tension</a:t>
            </a:r>
          </a:p>
          <a:p>
            <a:pPr marL="514350" indent="-514350">
              <a:buFont typeface="+mj-lt"/>
              <a:buAutoNum type="arabicPeriod"/>
            </a:pPr>
            <a:r>
              <a:rPr lang="fr-FR" dirty="0" smtClean="0"/>
              <a:t>Travaux sous tension</a:t>
            </a:r>
          </a:p>
          <a:p>
            <a:pPr marL="514350" indent="-514350">
              <a:buFont typeface="+mj-lt"/>
              <a:buAutoNum type="arabicPeriod"/>
            </a:pPr>
            <a:r>
              <a:rPr lang="fr-FR" dirty="0" smtClean="0"/>
              <a:t>Opérations dans l’environnement</a:t>
            </a:r>
          </a:p>
          <a:p>
            <a:pPr marL="514350" indent="-514350">
              <a:buFont typeface="+mj-lt"/>
              <a:buAutoNum type="arabicPeriod"/>
            </a:pPr>
            <a:r>
              <a:rPr lang="fr-FR" dirty="0" smtClean="0"/>
              <a:t>Interventions BT</a:t>
            </a:r>
          </a:p>
          <a:p>
            <a:pPr marL="514350" indent="-514350">
              <a:buFont typeface="+mj-lt"/>
              <a:buAutoNum type="arabicPeriod"/>
            </a:pPr>
            <a:r>
              <a:rPr lang="fr-FR" dirty="0" smtClean="0"/>
              <a:t>Opérations spécifiques d’essai, de mesurage, de vérification et de manœuvre</a:t>
            </a:r>
          </a:p>
          <a:p>
            <a:pPr marL="514350" indent="-514350">
              <a:buFont typeface="+mj-lt"/>
              <a:buAutoNum type="arabicPeriod"/>
            </a:pPr>
            <a:r>
              <a:rPr lang="fr-FR" dirty="0" smtClean="0"/>
              <a:t>Opérations particulières à certains ouvrages ou installations</a:t>
            </a:r>
          </a:p>
          <a:p>
            <a:pPr marL="514350" indent="-514350">
              <a:buFont typeface="+mj-lt"/>
              <a:buAutoNum type="arabicPeriod"/>
            </a:pPr>
            <a:r>
              <a:rPr lang="fr-FR" dirty="0" smtClean="0"/>
              <a:t>Incendie et accidents sur ou près des ouvrages et installations</a:t>
            </a:r>
          </a:p>
          <a:p>
            <a:pPr marL="0" indent="0">
              <a:buNone/>
            </a:pPr>
            <a:endParaRPr lang="fr-FR" dirty="0"/>
          </a:p>
          <a:p>
            <a:pPr marL="0" indent="531813">
              <a:buNone/>
            </a:pPr>
            <a:r>
              <a:rPr lang="fr-FR" dirty="0" smtClean="0"/>
              <a:t>Annexes de A à F</a:t>
            </a:r>
          </a:p>
          <a:p>
            <a:pPr marL="514350" indent="-514350">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2</a:t>
            </a:fld>
            <a:endParaRPr lang="fr-FR"/>
          </a:p>
        </p:txBody>
      </p:sp>
      <p:sp>
        <p:nvSpPr>
          <p:cNvPr id="5" name="Rectangle 5"/>
          <p:cNvSpPr>
            <a:spLocks noChangeArrowheads="1"/>
          </p:cNvSpPr>
          <p:nvPr/>
        </p:nvSpPr>
        <p:spPr bwMode="auto">
          <a:xfrm rot="19947207">
            <a:off x="486249" y="2118274"/>
            <a:ext cx="8244916" cy="1631216"/>
          </a:xfrm>
          <a:prstGeom prst="rect">
            <a:avLst/>
          </a:prstGeom>
          <a:solidFill>
            <a:schemeClr val="bg2">
              <a:lumMod val="90000"/>
            </a:schemeClr>
          </a:solidFill>
          <a:ln>
            <a:noFill/>
          </a:ln>
        </p:spPr>
        <p:txBody>
          <a:bodyPr wrap="square">
            <a:spAutoFit/>
          </a:bodyPr>
          <a:lstStyle/>
          <a:p>
            <a:pPr algn="l">
              <a:tabLst>
                <a:tab pos="1800225" algn="l"/>
              </a:tabLst>
            </a:pPr>
            <a:r>
              <a:rPr lang="fr-FR" sz="2000" b="1" u="sng" dirty="0" smtClean="0">
                <a:solidFill>
                  <a:srgbClr val="FF6600"/>
                </a:solidFill>
                <a:latin typeface="Arial" charset="0"/>
                <a:cs typeface="Times New Roman" pitchFamily="18" charset="0"/>
              </a:rPr>
              <a:t>13 </a:t>
            </a:r>
            <a:r>
              <a:rPr lang="fr-FR" sz="2000" b="1" u="sng" dirty="0">
                <a:solidFill>
                  <a:srgbClr val="FF6600"/>
                </a:solidFill>
                <a:latin typeface="Arial" charset="0"/>
                <a:cs typeface="Times New Roman" pitchFamily="18" charset="0"/>
              </a:rPr>
              <a:t>chapitres</a:t>
            </a:r>
            <a:r>
              <a:rPr lang="fr-FR" sz="2000" b="1" dirty="0">
                <a:solidFill>
                  <a:srgbClr val="FF6600"/>
                </a:solidFill>
                <a:latin typeface="Arial" charset="0"/>
                <a:cs typeface="Times New Roman" pitchFamily="18" charset="0"/>
              </a:rPr>
              <a:t> :</a:t>
            </a:r>
            <a:r>
              <a:rPr lang="fr-FR" sz="2000" b="1" dirty="0">
                <a:solidFill>
                  <a:srgbClr val="0066FF"/>
                </a:solidFill>
                <a:latin typeface="Arial" charset="0"/>
                <a:cs typeface="Times New Roman" pitchFamily="18" charset="0"/>
              </a:rPr>
              <a:t>  1 à </a:t>
            </a:r>
            <a:r>
              <a:rPr lang="fr-FR" sz="2000" b="1" dirty="0" smtClean="0">
                <a:solidFill>
                  <a:srgbClr val="0066FF"/>
                </a:solidFill>
                <a:latin typeface="Arial" charset="0"/>
                <a:cs typeface="Times New Roman" pitchFamily="18" charset="0"/>
              </a:rPr>
              <a:t>6 </a:t>
            </a:r>
            <a:r>
              <a:rPr lang="fr-FR" sz="2000" b="1" dirty="0">
                <a:solidFill>
                  <a:srgbClr val="0066FF"/>
                </a:solidFill>
                <a:latin typeface="Arial" charset="0"/>
                <a:cs typeface="Times New Roman" pitchFamily="18" charset="0"/>
              </a:rPr>
              <a:t>chapitres généraux.</a:t>
            </a:r>
          </a:p>
          <a:p>
            <a:pPr algn="l">
              <a:tabLst>
                <a:tab pos="1800225" algn="l"/>
              </a:tabLst>
            </a:pPr>
            <a:r>
              <a:rPr lang="fr-FR" sz="2000" b="1" dirty="0">
                <a:solidFill>
                  <a:srgbClr val="0066FF"/>
                </a:solidFill>
                <a:latin typeface="Arial" charset="0"/>
                <a:cs typeface="Times New Roman" pitchFamily="18" charset="0"/>
              </a:rPr>
              <a:t>	</a:t>
            </a:r>
            <a:r>
              <a:rPr lang="fr-FR" sz="2000" b="1" dirty="0" smtClean="0">
                <a:solidFill>
                  <a:srgbClr val="0066FF"/>
                </a:solidFill>
                <a:latin typeface="Arial" charset="0"/>
                <a:cs typeface="Times New Roman" pitchFamily="18" charset="0"/>
              </a:rPr>
              <a:t>7 </a:t>
            </a:r>
            <a:r>
              <a:rPr lang="fr-FR" sz="2000" b="1" dirty="0">
                <a:solidFill>
                  <a:srgbClr val="0066FF"/>
                </a:solidFill>
                <a:latin typeface="Arial" charset="0"/>
                <a:cs typeface="Times New Roman" pitchFamily="18" charset="0"/>
              </a:rPr>
              <a:t>à </a:t>
            </a:r>
            <a:r>
              <a:rPr lang="fr-FR" sz="2000" b="1" dirty="0" smtClean="0">
                <a:solidFill>
                  <a:srgbClr val="0066FF"/>
                </a:solidFill>
                <a:latin typeface="Arial" charset="0"/>
                <a:cs typeface="Times New Roman" pitchFamily="18" charset="0"/>
              </a:rPr>
              <a:t>12 </a:t>
            </a:r>
            <a:r>
              <a:rPr lang="fr-FR" sz="2000" b="1" dirty="0">
                <a:solidFill>
                  <a:srgbClr val="0066FF"/>
                </a:solidFill>
                <a:latin typeface="Arial" charset="0"/>
                <a:cs typeface="Times New Roman" pitchFamily="18" charset="0"/>
              </a:rPr>
              <a:t>Opérations </a:t>
            </a:r>
            <a:r>
              <a:rPr lang="fr-FR" sz="2000" b="1" dirty="0" smtClean="0">
                <a:solidFill>
                  <a:srgbClr val="0066FF"/>
                </a:solidFill>
                <a:latin typeface="Arial" charset="0"/>
                <a:cs typeface="Times New Roman" pitchFamily="18" charset="0"/>
              </a:rPr>
              <a:t>électriques ou non électriques</a:t>
            </a:r>
          </a:p>
          <a:p>
            <a:pPr algn="l">
              <a:tabLst>
                <a:tab pos="1800225" algn="l"/>
              </a:tabLst>
            </a:pPr>
            <a:r>
              <a:rPr lang="fr-FR" sz="2000" b="1" dirty="0">
                <a:solidFill>
                  <a:srgbClr val="0066FF"/>
                </a:solidFill>
                <a:latin typeface="Arial" charset="0"/>
                <a:cs typeface="Times New Roman" pitchFamily="18" charset="0"/>
              </a:rPr>
              <a:t>	</a:t>
            </a:r>
            <a:r>
              <a:rPr lang="fr-FR" sz="2000" b="1" dirty="0" smtClean="0">
                <a:solidFill>
                  <a:srgbClr val="0066FF"/>
                </a:solidFill>
                <a:latin typeface="Arial" charset="0"/>
                <a:cs typeface="Times New Roman" pitchFamily="18" charset="0"/>
              </a:rPr>
              <a:t>13 conduites à tenir en cas d’incendie et accidents</a:t>
            </a:r>
          </a:p>
          <a:p>
            <a:pPr algn="l">
              <a:tabLst>
                <a:tab pos="1800225" algn="l"/>
              </a:tabLst>
            </a:pPr>
            <a:r>
              <a:rPr lang="fr-FR" sz="2000" b="1" dirty="0">
                <a:solidFill>
                  <a:srgbClr val="0066FF"/>
                </a:solidFill>
                <a:latin typeface="Arial" charset="0"/>
                <a:cs typeface="Times New Roman" pitchFamily="18" charset="0"/>
              </a:rPr>
              <a:t>	</a:t>
            </a:r>
            <a:r>
              <a:rPr lang="fr-FR" sz="2000" b="1" dirty="0" smtClean="0">
                <a:solidFill>
                  <a:srgbClr val="0066FF"/>
                </a:solidFill>
                <a:latin typeface="Arial" charset="0"/>
                <a:cs typeface="Times New Roman" pitchFamily="18" charset="0"/>
              </a:rPr>
              <a:t>Des annexes</a:t>
            </a:r>
            <a:endParaRPr lang="fr-FR" sz="2000" b="1" dirty="0">
              <a:solidFill>
                <a:srgbClr val="0066FF"/>
              </a:solidFill>
              <a:latin typeface="Arial" charset="0"/>
              <a:cs typeface="Times New Roman" pitchFamily="18" charset="0"/>
            </a:endParaRPr>
          </a:p>
          <a:p>
            <a:pPr algn="l">
              <a:tabLst>
                <a:tab pos="1800225" algn="l"/>
              </a:tabLst>
            </a:pPr>
            <a:endParaRPr lang="fr-FR" sz="2000" b="1" dirty="0">
              <a:solidFill>
                <a:srgbClr val="0066FF"/>
              </a:solidFill>
              <a:latin typeface="Arial" charset="0"/>
              <a:cs typeface="Times New Roman" pitchFamily="18" charset="0"/>
            </a:endParaRPr>
          </a:p>
        </p:txBody>
      </p:sp>
    </p:spTree>
    <p:extLst>
      <p:ext uri="{BB962C8B-B14F-4D97-AF65-F5344CB8AC3E}">
        <p14:creationId xmlns="" xmlns:p14="http://schemas.microsoft.com/office/powerpoint/2010/main" val="373914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36712"/>
          </a:xfrm>
        </p:spPr>
        <p:txBody>
          <a:bodyPr>
            <a:noAutofit/>
          </a:bodyPr>
          <a:lstStyle/>
          <a:p>
            <a:r>
              <a:rPr lang="fr-FR" sz="3600" b="1" dirty="0" smtClean="0"/>
              <a:t>ENVIRONNEMENT DES OPÉRATIONS</a:t>
            </a:r>
            <a:endParaRPr lang="fr-FR" sz="3600" dirty="0"/>
          </a:p>
        </p:txBody>
      </p:sp>
      <p:sp>
        <p:nvSpPr>
          <p:cNvPr id="5" name="Rectangle 4"/>
          <p:cNvSpPr/>
          <p:nvPr/>
        </p:nvSpPr>
        <p:spPr>
          <a:xfrm>
            <a:off x="0" y="728700"/>
            <a:ext cx="6732240" cy="523220"/>
          </a:xfrm>
          <a:prstGeom prst="rect">
            <a:avLst/>
          </a:prstGeom>
        </p:spPr>
        <p:txBody>
          <a:bodyPr wrap="square">
            <a:spAutoFit/>
          </a:bodyPr>
          <a:lstStyle/>
          <a:p>
            <a:pPr algn="ctr"/>
            <a:r>
              <a:rPr lang="fr-FR" sz="2800" b="1" dirty="0" smtClean="0"/>
              <a:t>Local et emplacement d’accès réservé</a:t>
            </a:r>
            <a:endParaRPr lang="fr-FR" sz="2800"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20</a:t>
            </a:fld>
            <a:endParaRPr lang="fr-FR"/>
          </a:p>
        </p:txBody>
      </p:sp>
      <p:sp>
        <p:nvSpPr>
          <p:cNvPr id="8" name="ZoneTexte 7"/>
          <p:cNvSpPr txBox="1"/>
          <p:nvPr/>
        </p:nvSpPr>
        <p:spPr>
          <a:xfrm>
            <a:off x="6137921" y="2772255"/>
            <a:ext cx="2735796" cy="2308324"/>
          </a:xfrm>
          <a:prstGeom prst="rect">
            <a:avLst/>
          </a:prstGeom>
          <a:solidFill>
            <a:schemeClr val="bg1"/>
          </a:solidFill>
        </p:spPr>
        <p:txBody>
          <a:bodyPr wrap="square" rtlCol="0">
            <a:spAutoFit/>
          </a:bodyPr>
          <a:lstStyle/>
          <a:p>
            <a:r>
              <a:rPr lang="fr-FR" b="1" dirty="0"/>
              <a:t>Zone 1 </a:t>
            </a:r>
            <a:r>
              <a:rPr lang="fr-FR" dirty="0"/>
              <a:t>zone de voisinage simple</a:t>
            </a:r>
          </a:p>
          <a:p>
            <a:r>
              <a:rPr lang="fr-FR" b="1" dirty="0"/>
              <a:t>Zone 2 </a:t>
            </a:r>
            <a:r>
              <a:rPr lang="fr-FR" dirty="0"/>
              <a:t>zone de voisinage renforcé</a:t>
            </a:r>
          </a:p>
          <a:p>
            <a:r>
              <a:rPr lang="fr-FR" b="1" dirty="0"/>
              <a:t>Zone 3 </a:t>
            </a:r>
            <a:r>
              <a:rPr lang="fr-FR" dirty="0"/>
              <a:t>zone des travaux sous tension HT</a:t>
            </a:r>
          </a:p>
          <a:p>
            <a:r>
              <a:rPr lang="fr-FR" b="1" dirty="0"/>
              <a:t>Zone 4 </a:t>
            </a:r>
            <a:r>
              <a:rPr lang="fr-FR" dirty="0"/>
              <a:t>zone de voisinage renforcé en BT</a:t>
            </a:r>
          </a:p>
        </p:txBody>
      </p:sp>
      <p:pic>
        <p:nvPicPr>
          <p:cNvPr id="7" name="Image 6" descr="Zone_local_électricien.gif"/>
          <p:cNvPicPr>
            <a:picLocks noChangeAspect="1"/>
          </p:cNvPicPr>
          <p:nvPr/>
        </p:nvPicPr>
        <p:blipFill>
          <a:blip r:embed="rId3" cstate="print"/>
          <a:stretch>
            <a:fillRect/>
          </a:stretch>
        </p:blipFill>
        <p:spPr>
          <a:xfrm>
            <a:off x="179512" y="1124744"/>
            <a:ext cx="6153150" cy="5105400"/>
          </a:xfrm>
          <a:prstGeom prst="rect">
            <a:avLst/>
          </a:prstGeom>
        </p:spPr>
      </p:pic>
      <p:cxnSp>
        <p:nvCxnSpPr>
          <p:cNvPr id="9" name="Connecteur droit 8"/>
          <p:cNvCxnSpPr/>
          <p:nvPr/>
        </p:nvCxnSpPr>
        <p:spPr>
          <a:xfrm>
            <a:off x="827584" y="1232756"/>
            <a:ext cx="15387" cy="471652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rot="16200000">
            <a:off x="-1261467" y="3582297"/>
            <a:ext cx="2923044" cy="400110"/>
          </a:xfrm>
          <a:prstGeom prst="rect">
            <a:avLst/>
          </a:prstGeom>
          <a:noFill/>
        </p:spPr>
        <p:txBody>
          <a:bodyPr wrap="none" rtlCol="0">
            <a:spAutoFit/>
          </a:bodyPr>
          <a:lstStyle/>
          <a:p>
            <a:r>
              <a:rPr lang="fr-FR" sz="2000" b="1" dirty="0" smtClean="0">
                <a:solidFill>
                  <a:srgbClr val="FF0000"/>
                </a:solidFill>
              </a:rPr>
              <a:t>Pièces nues sous tension</a:t>
            </a:r>
            <a:endParaRPr lang="fr-FR" sz="2000" b="1" dirty="0">
              <a:solidFill>
                <a:srgbClr val="FF0000"/>
              </a:solidFill>
            </a:endParaRPr>
          </a:p>
        </p:txBody>
      </p:sp>
    </p:spTree>
    <p:extLst>
      <p:ext uri="{BB962C8B-B14F-4D97-AF65-F5344CB8AC3E}">
        <p14:creationId xmlns="" xmlns:p14="http://schemas.microsoft.com/office/powerpoint/2010/main" val="206844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60624"/>
            <a:ext cx="9144000" cy="836712"/>
          </a:xfrm>
        </p:spPr>
        <p:txBody>
          <a:bodyPr>
            <a:normAutofit/>
          </a:bodyPr>
          <a:lstStyle/>
          <a:p>
            <a:r>
              <a:rPr lang="fr-FR" sz="3600" b="1" dirty="0" smtClean="0"/>
              <a:t>ENVIRONNEMENT DES OPÉRATIONS</a:t>
            </a:r>
            <a:endParaRPr lang="fr-FR" sz="3600" dirty="0"/>
          </a:p>
        </p:txBody>
      </p:sp>
      <p:sp>
        <p:nvSpPr>
          <p:cNvPr id="4" name="Rectangle 3"/>
          <p:cNvSpPr/>
          <p:nvPr/>
        </p:nvSpPr>
        <p:spPr>
          <a:xfrm>
            <a:off x="10445" y="3355828"/>
            <a:ext cx="3913483" cy="1477328"/>
          </a:xfrm>
          <a:prstGeom prst="rect">
            <a:avLst/>
          </a:prstGeom>
          <a:noFill/>
        </p:spPr>
        <p:txBody>
          <a:bodyPr wrap="square">
            <a:spAutoFit/>
          </a:bodyPr>
          <a:lstStyle/>
          <a:p>
            <a:r>
              <a:rPr lang="fr-FR" b="1" dirty="0"/>
              <a:t>D1</a:t>
            </a:r>
            <a:r>
              <a:rPr lang="fr-FR" dirty="0"/>
              <a:t> = </a:t>
            </a:r>
            <a:r>
              <a:rPr lang="fr-FR" dirty="0" smtClean="0"/>
              <a:t>DLVS  =  3 m</a:t>
            </a:r>
            <a:endParaRPr lang="fr-FR" dirty="0"/>
          </a:p>
          <a:p>
            <a:r>
              <a:rPr lang="fr-FR" b="1" dirty="0"/>
              <a:t>D4</a:t>
            </a:r>
            <a:r>
              <a:rPr lang="fr-FR" dirty="0"/>
              <a:t> = DMA</a:t>
            </a:r>
          </a:p>
          <a:p>
            <a:r>
              <a:rPr lang="fr-FR" b="1" dirty="0"/>
              <a:t>Z1</a:t>
            </a:r>
            <a:r>
              <a:rPr lang="fr-FR" dirty="0"/>
              <a:t> = Zone 1</a:t>
            </a:r>
          </a:p>
          <a:p>
            <a:r>
              <a:rPr lang="fr-FR" b="1" dirty="0"/>
              <a:t>Z4</a:t>
            </a:r>
            <a:r>
              <a:rPr lang="fr-FR" dirty="0"/>
              <a:t> = Zone 4</a:t>
            </a:r>
          </a:p>
          <a:p>
            <a:r>
              <a:rPr lang="fr-FR" b="1" dirty="0"/>
              <a:t>Platine</a:t>
            </a:r>
            <a:r>
              <a:rPr lang="fr-FR" dirty="0"/>
              <a:t> = pièce nue sous tension</a:t>
            </a:r>
          </a:p>
        </p:txBody>
      </p:sp>
      <p:sp>
        <p:nvSpPr>
          <p:cNvPr id="3" name="Rectangle 2"/>
          <p:cNvSpPr/>
          <p:nvPr/>
        </p:nvSpPr>
        <p:spPr>
          <a:xfrm>
            <a:off x="0" y="1556792"/>
            <a:ext cx="5868144" cy="954107"/>
          </a:xfrm>
          <a:prstGeom prst="rect">
            <a:avLst/>
          </a:prstGeom>
        </p:spPr>
        <p:txBody>
          <a:bodyPr wrap="square">
            <a:spAutoFit/>
          </a:bodyPr>
          <a:lstStyle/>
          <a:p>
            <a:r>
              <a:rPr lang="fr-FR" sz="2800" b="1" dirty="0" smtClean="0"/>
              <a:t>Zones dans une armoire basse tension</a:t>
            </a:r>
          </a:p>
          <a:p>
            <a:r>
              <a:rPr lang="fr-FR" sz="2800" b="1" dirty="0" smtClean="0"/>
              <a:t>ou enveloppe matériel électrique</a:t>
            </a:r>
            <a:endParaRPr lang="fr-FR" sz="2800" dirty="0"/>
          </a:p>
        </p:txBody>
      </p:sp>
      <p:sp>
        <p:nvSpPr>
          <p:cNvPr id="5" name="Espace réservé du numéro de diapositive 4"/>
          <p:cNvSpPr>
            <a:spLocks noGrp="1"/>
          </p:cNvSpPr>
          <p:nvPr>
            <p:ph type="sldNum" sz="quarter" idx="12"/>
          </p:nvPr>
        </p:nvSpPr>
        <p:spPr/>
        <p:txBody>
          <a:bodyPr/>
          <a:lstStyle/>
          <a:p>
            <a:fld id="{804C197C-AF9A-432B-9B89-E1483E906D48}" type="slidenum">
              <a:rPr lang="fr-FR" smtClean="0"/>
              <a:pPr/>
              <a:t>21</a:t>
            </a:fld>
            <a:endParaRPr lang="fr-FR"/>
          </a:p>
        </p:txBody>
      </p:sp>
      <p:pic>
        <p:nvPicPr>
          <p:cNvPr id="7" name="Image 6" descr="Zone_armoire_ouverte.gif"/>
          <p:cNvPicPr>
            <a:picLocks noChangeAspect="1"/>
          </p:cNvPicPr>
          <p:nvPr/>
        </p:nvPicPr>
        <p:blipFill>
          <a:blip r:embed="rId3" cstate="print"/>
          <a:stretch>
            <a:fillRect/>
          </a:stretch>
        </p:blipFill>
        <p:spPr>
          <a:xfrm>
            <a:off x="4608004" y="1448780"/>
            <a:ext cx="4057873" cy="5115694"/>
          </a:xfrm>
          <a:prstGeom prst="rect">
            <a:avLst/>
          </a:prstGeom>
        </p:spPr>
      </p:pic>
    </p:spTree>
    <p:extLst>
      <p:ext uri="{BB962C8B-B14F-4D97-AF65-F5344CB8AC3E}">
        <p14:creationId xmlns="" xmlns:p14="http://schemas.microsoft.com/office/powerpoint/2010/main" val="899836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778098"/>
          </a:xfrm>
        </p:spPr>
        <p:txBody>
          <a:bodyPr>
            <a:normAutofit/>
          </a:bodyPr>
          <a:lstStyle/>
          <a:p>
            <a:r>
              <a:rPr lang="fr-FR" b="1" dirty="0" smtClean="0"/>
              <a:t>ENVIRONNEMENT DES OPÉRATIONS</a:t>
            </a:r>
            <a:endParaRPr lang="fr-FR" dirty="0"/>
          </a:p>
        </p:txBody>
      </p:sp>
      <p:sp>
        <p:nvSpPr>
          <p:cNvPr id="3" name="Rectangle 2"/>
          <p:cNvSpPr/>
          <p:nvPr/>
        </p:nvSpPr>
        <p:spPr>
          <a:xfrm>
            <a:off x="1835696" y="1268760"/>
            <a:ext cx="5721053" cy="523220"/>
          </a:xfrm>
          <a:prstGeom prst="rect">
            <a:avLst/>
          </a:prstGeom>
        </p:spPr>
        <p:txBody>
          <a:bodyPr wrap="none">
            <a:spAutoFit/>
          </a:bodyPr>
          <a:lstStyle/>
          <a:p>
            <a:r>
              <a:rPr lang="fr-FR" sz="2800" b="1" dirty="0" smtClean="0"/>
              <a:t>DMA (distance minimale d’approche)</a:t>
            </a:r>
            <a:endParaRPr lang="fr-FR" sz="2800" b="1"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22</a:t>
            </a:fld>
            <a:endParaRPr lang="fr-FR"/>
          </a:p>
        </p:txBody>
      </p:sp>
      <p:pic>
        <p:nvPicPr>
          <p:cNvPr id="6" name="Image 5" descr="Tableau_DMA.gif"/>
          <p:cNvPicPr>
            <a:picLocks noChangeAspect="1"/>
          </p:cNvPicPr>
          <p:nvPr/>
        </p:nvPicPr>
        <p:blipFill>
          <a:blip r:embed="rId3" cstate="print"/>
          <a:stretch>
            <a:fillRect/>
          </a:stretch>
        </p:blipFill>
        <p:spPr>
          <a:xfrm>
            <a:off x="503548" y="1736812"/>
            <a:ext cx="7943850" cy="4657725"/>
          </a:xfrm>
          <a:prstGeom prst="rect">
            <a:avLst/>
          </a:prstGeom>
        </p:spPr>
      </p:pic>
    </p:spTree>
    <p:extLst>
      <p:ext uri="{BB962C8B-B14F-4D97-AF65-F5344CB8AC3E}">
        <p14:creationId xmlns="" xmlns:p14="http://schemas.microsoft.com/office/powerpoint/2010/main" val="11334761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706090"/>
          </a:xfrm>
        </p:spPr>
        <p:txBody>
          <a:bodyPr>
            <a:normAutofit/>
          </a:bodyPr>
          <a:lstStyle/>
          <a:p>
            <a:r>
              <a:rPr lang="fr-FR" b="1" dirty="0" smtClean="0"/>
              <a:t>ENVIRONNEMENT DES OPÉRATIONS</a:t>
            </a:r>
            <a:endParaRPr lang="fr-FR" dirty="0"/>
          </a:p>
        </p:txBody>
      </p:sp>
      <p:graphicFrame>
        <p:nvGraphicFramePr>
          <p:cNvPr id="5" name="Tableau 4"/>
          <p:cNvGraphicFramePr>
            <a:graphicFrameLocks noGrp="1"/>
          </p:cNvGraphicFramePr>
          <p:nvPr>
            <p:extLst>
              <p:ext uri="{D42A27DB-BD31-4B8C-83A1-F6EECF244321}">
                <p14:modId xmlns="" xmlns:p14="http://schemas.microsoft.com/office/powerpoint/2010/main" val="3827188949"/>
              </p:ext>
            </p:extLst>
          </p:nvPr>
        </p:nvGraphicFramePr>
        <p:xfrm>
          <a:off x="179512" y="1305828"/>
          <a:ext cx="8864762" cy="4912320"/>
        </p:xfrm>
        <a:graphic>
          <a:graphicData uri="http://schemas.openxmlformats.org/drawingml/2006/table">
            <a:tbl>
              <a:tblPr firstRow="1" bandRow="1">
                <a:tableStyleId>{5C22544A-7EE6-4342-B048-85BDC9FD1C3A}</a:tableStyleId>
              </a:tblPr>
              <a:tblGrid>
                <a:gridCol w="4432381"/>
                <a:gridCol w="4432381"/>
              </a:tblGrid>
              <a:tr h="102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t>Canalisation isolée visible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t>Canalisation isolée enterrée</a:t>
                      </a:r>
                    </a:p>
                  </a:txBody>
                  <a:tcPr anchor="ctr"/>
                </a:tc>
              </a:tr>
              <a:tr h="3885720">
                <a:tc>
                  <a:txBody>
                    <a:bodyPr/>
                    <a:lstStyle/>
                    <a:p>
                      <a:endParaRPr lang="fr-FR" dirty="0"/>
                    </a:p>
                  </a:txBody>
                  <a:tcPr/>
                </a:tc>
                <a:tc>
                  <a:txBody>
                    <a:bodyPr/>
                    <a:lstStyle/>
                    <a:p>
                      <a:endParaRPr lang="fr-FR" dirty="0"/>
                    </a:p>
                  </a:txBody>
                  <a:tcPr/>
                </a:tc>
              </a:tr>
            </a:tbl>
          </a:graphicData>
        </a:graphic>
      </p:graphicFrame>
      <p:pic>
        <p:nvPicPr>
          <p:cNvPr id="10"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5416" r="19011" b="2457"/>
          <a:stretch/>
        </p:blipFill>
        <p:spPr bwMode="auto">
          <a:xfrm>
            <a:off x="179512" y="2905780"/>
            <a:ext cx="4157932" cy="2544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Espace réservé du numéro de diapositive 2"/>
          <p:cNvSpPr>
            <a:spLocks noGrp="1"/>
          </p:cNvSpPr>
          <p:nvPr>
            <p:ph type="sldNum" sz="quarter" idx="12"/>
          </p:nvPr>
        </p:nvSpPr>
        <p:spPr/>
        <p:txBody>
          <a:bodyPr/>
          <a:lstStyle/>
          <a:p>
            <a:fld id="{804C197C-AF9A-432B-9B89-E1483E906D48}" type="slidenum">
              <a:rPr lang="fr-FR" smtClean="0"/>
              <a:pPr/>
              <a:t>23</a:t>
            </a:fld>
            <a:endParaRPr lang="fr-FR"/>
          </a:p>
        </p:txBody>
      </p:sp>
      <p:pic>
        <p:nvPicPr>
          <p:cNvPr id="7" name="Image 6" descr="Canalisation_enterrée.gif"/>
          <p:cNvPicPr>
            <a:picLocks noChangeAspect="1"/>
          </p:cNvPicPr>
          <p:nvPr/>
        </p:nvPicPr>
        <p:blipFill>
          <a:blip r:embed="rId4" cstate="print"/>
          <a:stretch>
            <a:fillRect/>
          </a:stretch>
        </p:blipFill>
        <p:spPr>
          <a:xfrm>
            <a:off x="4968044" y="2456892"/>
            <a:ext cx="4000500" cy="3257550"/>
          </a:xfrm>
          <a:prstGeom prst="rect">
            <a:avLst/>
          </a:prstGeom>
        </p:spPr>
      </p:pic>
    </p:spTree>
    <p:extLst>
      <p:ext uri="{BB962C8B-B14F-4D97-AF65-F5344CB8AC3E}">
        <p14:creationId xmlns="" xmlns:p14="http://schemas.microsoft.com/office/powerpoint/2010/main" val="2998432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022" y="62822"/>
            <a:ext cx="8686800" cy="838200"/>
          </a:xfrm>
        </p:spPr>
        <p:txBody>
          <a:bodyPr/>
          <a:lstStyle/>
          <a:p>
            <a:r>
              <a:rPr lang="fr-FR" dirty="0" smtClean="0"/>
              <a:t>Port des EPI</a:t>
            </a:r>
            <a:endParaRPr lang="fr-FR" dirty="0"/>
          </a:p>
        </p:txBody>
      </p:sp>
      <p:sp>
        <p:nvSpPr>
          <p:cNvPr id="4" name="Rectangle 3"/>
          <p:cNvSpPr/>
          <p:nvPr/>
        </p:nvSpPr>
        <p:spPr>
          <a:xfrm>
            <a:off x="402382" y="1732019"/>
            <a:ext cx="8336081" cy="4247317"/>
          </a:xfrm>
          <a:prstGeom prst="rect">
            <a:avLst/>
          </a:prstGeom>
        </p:spPr>
        <p:txBody>
          <a:bodyPr wrap="square">
            <a:spAutoFit/>
          </a:bodyPr>
          <a:lstStyle/>
          <a:p>
            <a:pPr marL="285750" indent="-285750">
              <a:lnSpc>
                <a:spcPct val="150000"/>
              </a:lnSpc>
              <a:buFont typeface="Wingdings" pitchFamily="2" charset="2"/>
              <a:buChar char="Ø"/>
            </a:pPr>
            <a:r>
              <a:rPr lang="fr-FR" dirty="0"/>
              <a:t>Consignation, déconsignation</a:t>
            </a:r>
          </a:p>
          <a:p>
            <a:pPr marL="285750" indent="-285750">
              <a:lnSpc>
                <a:spcPct val="150000"/>
              </a:lnSpc>
              <a:buFont typeface="Wingdings" pitchFamily="2" charset="2"/>
              <a:buChar char="Ø"/>
            </a:pPr>
            <a:r>
              <a:rPr lang="fr-FR" dirty="0"/>
              <a:t>Travail Hors tension au Voisinage</a:t>
            </a:r>
          </a:p>
          <a:p>
            <a:pPr marL="285750" indent="-285750">
              <a:lnSpc>
                <a:spcPct val="150000"/>
              </a:lnSpc>
              <a:buFont typeface="Wingdings" pitchFamily="2" charset="2"/>
              <a:buChar char="Ø"/>
            </a:pPr>
            <a:r>
              <a:rPr lang="fr-FR" dirty="0"/>
              <a:t>Intervention en Présence </a:t>
            </a:r>
            <a:r>
              <a:rPr lang="fr-FR" dirty="0" smtClean="0"/>
              <a:t>Tension (</a:t>
            </a:r>
            <a:r>
              <a:rPr lang="fr-FR" dirty="0"/>
              <a:t>Recherche de pannes)</a:t>
            </a:r>
          </a:p>
          <a:p>
            <a:pPr marL="285750" indent="-285750">
              <a:lnSpc>
                <a:spcPct val="150000"/>
              </a:lnSpc>
              <a:buFont typeface="Wingdings" pitchFamily="2" charset="2"/>
              <a:buChar char="Ø"/>
            </a:pPr>
            <a:r>
              <a:rPr lang="fr-FR" dirty="0" smtClean="0"/>
              <a:t>Manœuvre </a:t>
            </a:r>
            <a:r>
              <a:rPr lang="fr-FR" dirty="0"/>
              <a:t>d’exploitation</a:t>
            </a:r>
          </a:p>
          <a:p>
            <a:pPr marL="285750" indent="-285750">
              <a:lnSpc>
                <a:spcPct val="150000"/>
              </a:lnSpc>
              <a:buFont typeface="Wingdings" pitchFamily="2" charset="2"/>
              <a:buChar char="Ø"/>
            </a:pPr>
            <a:r>
              <a:rPr lang="fr-FR" dirty="0"/>
              <a:t>Mesurage des grandeurs </a:t>
            </a:r>
            <a:r>
              <a:rPr lang="fr-FR" dirty="0" smtClean="0"/>
              <a:t>électriques</a:t>
            </a:r>
          </a:p>
          <a:p>
            <a:pPr marL="285750" indent="-285750">
              <a:lnSpc>
                <a:spcPct val="150000"/>
              </a:lnSpc>
              <a:buFont typeface="Wingdings" pitchFamily="2" charset="2"/>
              <a:buChar char="Ø"/>
            </a:pPr>
            <a:r>
              <a:rPr lang="fr-FR" dirty="0" smtClean="0"/>
              <a:t>Déplacement d’un conducteur isolé sous tension avec risque d’utilisation d’outils pouvant blesser l’isolant</a:t>
            </a:r>
          </a:p>
          <a:p>
            <a:pPr marL="285750" indent="-285750">
              <a:lnSpc>
                <a:spcPct val="150000"/>
              </a:lnSpc>
              <a:buFont typeface="Wingdings" pitchFamily="2" charset="2"/>
              <a:buChar char="Ø"/>
            </a:pPr>
            <a:r>
              <a:rPr lang="fr-FR" dirty="0" smtClean="0"/>
              <a:t>Opérateur chargé de vérification (BE Vérification)</a:t>
            </a:r>
            <a:endParaRPr lang="fr-FR" dirty="0"/>
          </a:p>
          <a:p>
            <a:pPr marL="285750" indent="-285750">
              <a:lnSpc>
                <a:spcPct val="150000"/>
              </a:lnSpc>
              <a:buFont typeface="Wingdings" pitchFamily="2" charset="2"/>
              <a:buChar char="Ø"/>
            </a:pPr>
            <a:r>
              <a:rPr lang="fr-FR" dirty="0" smtClean="0"/>
              <a:t>Toute confrontation à une installation BT en Présence de Tension (ouverture d’une armoire, enlèvement d’un obstacle ….)</a:t>
            </a:r>
            <a:endParaRPr lang="fr-FR" dirty="0"/>
          </a:p>
        </p:txBody>
      </p:sp>
      <p:sp>
        <p:nvSpPr>
          <p:cNvPr id="5" name="Rectangle 4"/>
          <p:cNvSpPr/>
          <p:nvPr/>
        </p:nvSpPr>
        <p:spPr>
          <a:xfrm>
            <a:off x="19786" y="6093296"/>
            <a:ext cx="9124214" cy="707886"/>
          </a:xfrm>
          <a:prstGeom prst="rect">
            <a:avLst/>
          </a:prstGeom>
          <a:solidFill>
            <a:schemeClr val="bg2">
              <a:lumMod val="90000"/>
            </a:schemeClr>
          </a:solidFill>
        </p:spPr>
        <p:txBody>
          <a:bodyPr wrap="square">
            <a:spAutoFit/>
          </a:bodyPr>
          <a:lstStyle/>
          <a:p>
            <a:r>
              <a:rPr lang="fr-FR" sz="2000" b="1" dirty="0">
                <a:solidFill>
                  <a:srgbClr val="FF0000"/>
                </a:solidFill>
              </a:rPr>
              <a:t>DANS LA ZONE 4, EN BASSE TENSION, LE TRAVAIL SANS GANTS ISOLANTS </a:t>
            </a:r>
            <a:r>
              <a:rPr lang="fr-FR" sz="2000" b="1" dirty="0" smtClean="0">
                <a:solidFill>
                  <a:srgbClr val="FF0000"/>
                </a:solidFill>
              </a:rPr>
              <a:t>ET SANS </a:t>
            </a:r>
            <a:r>
              <a:rPr lang="fr-FR" sz="2000" b="1" dirty="0">
                <a:solidFill>
                  <a:srgbClr val="FF0000"/>
                </a:solidFill>
              </a:rPr>
              <a:t>ECRAN FACIAL EST </a:t>
            </a:r>
            <a:r>
              <a:rPr lang="fr-FR" sz="2000" b="1" dirty="0" smtClean="0">
                <a:solidFill>
                  <a:srgbClr val="FF0000"/>
                </a:solidFill>
              </a:rPr>
              <a:t>INTERDIT . </a:t>
            </a:r>
            <a:r>
              <a:rPr lang="fr-FR" sz="2000" dirty="0" smtClean="0">
                <a:solidFill>
                  <a:srgbClr val="FF0000"/>
                </a:solidFill>
              </a:rPr>
              <a:t>NF C 18-510 Chapitre 9.3.5.2 page 107</a:t>
            </a:r>
          </a:p>
        </p:txBody>
      </p:sp>
      <p:sp>
        <p:nvSpPr>
          <p:cNvPr id="8" name="Rectangle 7"/>
          <p:cNvSpPr/>
          <p:nvPr/>
        </p:nvSpPr>
        <p:spPr>
          <a:xfrm>
            <a:off x="-508" y="907817"/>
            <a:ext cx="9131404" cy="830997"/>
          </a:xfrm>
          <a:prstGeom prst="rect">
            <a:avLst/>
          </a:prstGeom>
          <a:solidFill>
            <a:schemeClr val="bg2">
              <a:lumMod val="90000"/>
            </a:schemeClr>
          </a:solidFill>
        </p:spPr>
        <p:txBody>
          <a:bodyPr wrap="square">
            <a:spAutoFit/>
          </a:bodyPr>
          <a:lstStyle/>
          <a:p>
            <a:r>
              <a:rPr lang="fr-FR" sz="2400" b="1" dirty="0">
                <a:solidFill>
                  <a:srgbClr val="FF0000"/>
                </a:solidFill>
              </a:rPr>
              <a:t>La protection individuelle (EPI) </a:t>
            </a:r>
            <a:r>
              <a:rPr lang="fr-FR" sz="2400" b="1" dirty="0" smtClean="0">
                <a:solidFill>
                  <a:srgbClr val="FF0000"/>
                </a:solidFill>
              </a:rPr>
              <a:t>est </a:t>
            </a:r>
            <a:r>
              <a:rPr lang="fr-FR" sz="2400" b="1" dirty="0">
                <a:solidFill>
                  <a:srgbClr val="FF0000"/>
                </a:solidFill>
              </a:rPr>
              <a:t>envisagée </a:t>
            </a:r>
            <a:r>
              <a:rPr lang="fr-FR" sz="2400" b="1" dirty="0" smtClean="0">
                <a:solidFill>
                  <a:srgbClr val="FF0000"/>
                </a:solidFill>
              </a:rPr>
              <a:t>lorsque toutes </a:t>
            </a:r>
            <a:r>
              <a:rPr lang="fr-FR" sz="2400" b="1" dirty="0">
                <a:solidFill>
                  <a:srgbClr val="FF0000"/>
                </a:solidFill>
              </a:rPr>
              <a:t>les autres mesures sont </a:t>
            </a:r>
            <a:r>
              <a:rPr lang="fr-FR" sz="2400" b="1" dirty="0" smtClean="0">
                <a:solidFill>
                  <a:srgbClr val="FF0000"/>
                </a:solidFill>
              </a:rPr>
              <a:t>insuffisantes.</a:t>
            </a:r>
            <a:endParaRPr lang="fr-FR" sz="2400" b="1" dirty="0">
              <a:solidFill>
                <a:srgbClr val="FF0000"/>
              </a:solidFill>
            </a:endParaRPr>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24</a:t>
            </a:fld>
            <a:endParaRPr lang="fr-FR"/>
          </a:p>
        </p:txBody>
      </p:sp>
    </p:spTree>
    <p:extLst>
      <p:ext uri="{BB962C8B-B14F-4D97-AF65-F5344CB8AC3E}">
        <p14:creationId xmlns="" xmlns:p14="http://schemas.microsoft.com/office/powerpoint/2010/main" val="394550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Cordons de mesure</a:t>
            </a:r>
            <a:endParaRPr lang="fr-FR" dirty="0"/>
          </a:p>
        </p:txBody>
      </p:sp>
      <p:sp>
        <p:nvSpPr>
          <p:cNvPr id="3" name="Espace réservé du contenu 2"/>
          <p:cNvSpPr>
            <a:spLocks noGrp="1"/>
          </p:cNvSpPr>
          <p:nvPr>
            <p:ph idx="1"/>
          </p:nvPr>
        </p:nvSpPr>
        <p:spPr>
          <a:xfrm>
            <a:off x="107504" y="1554162"/>
            <a:ext cx="8884096" cy="4525963"/>
          </a:xfrm>
        </p:spPr>
        <p:txBody>
          <a:bodyPr/>
          <a:lstStyle/>
          <a:p>
            <a:r>
              <a:rPr lang="fr-FR" dirty="0" smtClean="0"/>
              <a:t>Norme NF C18-510 impose IP 2.x</a:t>
            </a:r>
          </a:p>
          <a:p>
            <a:r>
              <a:rPr lang="fr-FR" dirty="0" smtClean="0"/>
              <a:t>Norme CEI </a:t>
            </a:r>
            <a:r>
              <a:rPr lang="fr-FR" dirty="0"/>
              <a:t>/ EN </a:t>
            </a:r>
            <a:r>
              <a:rPr lang="fr-FR" dirty="0" smtClean="0"/>
              <a:t>61010-031 prescrit pour les accessoires de mesures tenus en main un IP 2.x</a:t>
            </a:r>
            <a:endParaRPr lang="fr-FR"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25</a:t>
            </a:fld>
            <a:endParaRPr lang="fr-FR"/>
          </a:p>
        </p:txBody>
      </p:sp>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31740" y="3328569"/>
            <a:ext cx="5220072" cy="3529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4393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catégories de mesure </a:t>
            </a:r>
            <a:endParaRPr lang="fr-FR"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26</a:t>
            </a:fld>
            <a:endParaRPr lang="fr-F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213" y="1600200"/>
            <a:ext cx="8791575"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69087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Pointes </a:t>
            </a:r>
            <a:r>
              <a:rPr lang="fr-FR" dirty="0"/>
              <a:t>de touche </a:t>
            </a:r>
            <a:r>
              <a:rPr lang="fr-FR" sz="2000" dirty="0" smtClean="0"/>
              <a:t>(exigences </a:t>
            </a:r>
            <a:r>
              <a:rPr lang="fr-FR" sz="2000" dirty="0"/>
              <a:t>particulières </a:t>
            </a:r>
            <a:r>
              <a:rPr lang="fr-FR" sz="2000" dirty="0" smtClean="0"/>
              <a:t>d’isolation)</a:t>
            </a:r>
            <a:endParaRPr lang="fr-FR" sz="2000" dirty="0"/>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27</a:t>
            </a:fld>
            <a:endParaRPr lang="fr-FR"/>
          </a:p>
        </p:txBody>
      </p:sp>
      <p:sp>
        <p:nvSpPr>
          <p:cNvPr id="4" name="Rectangle 3"/>
          <p:cNvSpPr/>
          <p:nvPr/>
        </p:nvSpPr>
        <p:spPr>
          <a:xfrm>
            <a:off x="215516" y="1628800"/>
            <a:ext cx="8676964" cy="461665"/>
          </a:xfrm>
          <a:prstGeom prst="rect">
            <a:avLst/>
          </a:prstGeom>
        </p:spPr>
        <p:txBody>
          <a:bodyPr wrap="square">
            <a:spAutoFit/>
          </a:bodyPr>
          <a:lstStyle/>
          <a:p>
            <a:pPr algn="ctr"/>
            <a:r>
              <a:rPr lang="fr-FR" sz="2400" dirty="0"/>
              <a:t>Parties conductrices exposées </a:t>
            </a:r>
            <a:r>
              <a:rPr lang="fr-FR" sz="2400" dirty="0" smtClean="0"/>
              <a:t>selon CEI / EN 61010-031</a:t>
            </a:r>
            <a:endParaRPr lang="fr-FR" sz="2400"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5516" y="2544519"/>
            <a:ext cx="4314403" cy="3556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246" y="2528900"/>
            <a:ext cx="4229100"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Bouton d'action : Personnalisé 6">
            <a:hlinkClick r:id="rId5" action="ppaction://hlinkpres?slideindex=1&amp;slidetitle=" highlightClick="1"/>
          </p:cNvPr>
          <p:cNvSpPr/>
          <p:nvPr/>
        </p:nvSpPr>
        <p:spPr>
          <a:xfrm>
            <a:off x="5508104" y="6381328"/>
            <a:ext cx="1728192" cy="476672"/>
          </a:xfrm>
          <a:prstGeom prst="actionButtonBlank">
            <a:avLst/>
          </a:prstGeom>
        </p:spPr>
        <p:style>
          <a:lnRef idx="0">
            <a:schemeClr val="accent2"/>
          </a:lnRef>
          <a:fillRef idx="3">
            <a:schemeClr val="accent2"/>
          </a:fillRef>
          <a:effectRef idx="3">
            <a:schemeClr val="accent2"/>
          </a:effectRef>
          <a:fontRef idx="minor">
            <a:schemeClr val="lt1"/>
          </a:fontRef>
        </p:style>
        <p:txBody>
          <a:bodyPr tIns="0" bIns="0" rtlCol="0" anchor="ctr"/>
          <a:lstStyle/>
          <a:p>
            <a:pPr algn="ctr"/>
            <a:r>
              <a:rPr lang="fr-FR"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6" action="ppaction://hlinkpres?slideindex=1&amp;slidetitle="/>
              </a:rPr>
              <a:t>Sommaire</a:t>
            </a:r>
            <a:endParaRPr lang="fr-FR"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 xmlns:p14="http://schemas.microsoft.com/office/powerpoint/2010/main" val="3914317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04C197C-AF9A-432B-9B89-E1483E906D48}" type="slidenum">
              <a:rPr lang="fr-FR" smtClean="0"/>
              <a:pPr/>
              <a:t>3</a:t>
            </a:fld>
            <a:endParaRPr lang="fr-FR"/>
          </a:p>
        </p:txBody>
      </p:sp>
      <p:grpSp>
        <p:nvGrpSpPr>
          <p:cNvPr id="5" name="Group 1030"/>
          <p:cNvGrpSpPr>
            <a:grpSpLocks/>
          </p:cNvGrpSpPr>
          <p:nvPr/>
        </p:nvGrpSpPr>
        <p:grpSpPr bwMode="auto">
          <a:xfrm>
            <a:off x="359532" y="1537565"/>
            <a:ext cx="3312368" cy="1416050"/>
            <a:chOff x="96" y="1721"/>
            <a:chExt cx="1704" cy="828"/>
          </a:xfrm>
        </p:grpSpPr>
        <p:sp>
          <p:nvSpPr>
            <p:cNvPr id="6" name="AutoShape 1031"/>
            <p:cNvSpPr>
              <a:spLocks noChangeArrowheads="1"/>
            </p:cNvSpPr>
            <p:nvPr/>
          </p:nvSpPr>
          <p:spPr bwMode="auto">
            <a:xfrm>
              <a:off x="96" y="1721"/>
              <a:ext cx="1700" cy="828"/>
            </a:xfrm>
            <a:prstGeom prst="foldedCorner">
              <a:avLst>
                <a:gd name="adj" fmla="val 12500"/>
              </a:avLst>
            </a:prstGeom>
            <a:solidFill>
              <a:srgbClr val="FFFFCC"/>
            </a:solidFill>
            <a:ln w="9525">
              <a:solidFill>
                <a:schemeClr val="folHlink"/>
              </a:solidFill>
              <a:round/>
              <a:headEnd/>
              <a:tailEnd/>
            </a:ln>
            <a:effectLst>
              <a:outerShdw dist="35921" dir="2700000" algn="ctr" rotWithShape="0">
                <a:schemeClr val="accent1"/>
              </a:outerShdw>
            </a:effectLst>
          </p:spPr>
          <p:txBody>
            <a:bodyPr/>
            <a:lstStyle/>
            <a:p>
              <a:pPr marL="266700" indent="-266700" eaLnBrk="1" hangingPunct="1">
                <a:buFont typeface="Arial" charset="0"/>
                <a:buNone/>
                <a:defRPr/>
              </a:pPr>
              <a:r>
                <a:rPr lang="fr-FR" sz="1800" b="1" dirty="0" smtClean="0">
                  <a:solidFill>
                    <a:srgbClr val="0099FF"/>
                  </a:solidFill>
                  <a:latin typeface="Arial" charset="0"/>
                </a:rPr>
                <a:t>OPERATIONS ET TRAVAUX</a:t>
              </a:r>
              <a:r>
                <a:rPr lang="fr-FR" sz="1800" b="1" i="1" dirty="0" smtClean="0">
                  <a:solidFill>
                    <a:srgbClr val="0099FF"/>
                  </a:solidFill>
                  <a:latin typeface="Arial" charset="0"/>
                </a:rPr>
                <a:t> </a:t>
              </a:r>
              <a:endParaRPr lang="fr-FR" sz="1800" b="1" i="1" dirty="0">
                <a:solidFill>
                  <a:srgbClr val="0099FF"/>
                </a:solidFill>
                <a:latin typeface="Arial" charset="0"/>
              </a:endParaRPr>
            </a:p>
            <a:p>
              <a:pPr marL="266700" indent="-266700" algn="l" eaLnBrk="1" hangingPunct="1">
                <a:buFont typeface="Arial" charset="0"/>
                <a:buNone/>
                <a:defRPr/>
              </a:pPr>
              <a:endParaRPr lang="fr-FR" sz="900" b="1" i="1" dirty="0">
                <a:solidFill>
                  <a:srgbClr val="0099FF"/>
                </a:solidFill>
                <a:latin typeface="Arial" charset="0"/>
              </a:endParaRPr>
            </a:p>
            <a:p>
              <a:pPr marL="266700" indent="-266700" algn="l" eaLnBrk="1" hangingPunct="1">
                <a:buClr>
                  <a:srgbClr val="FF6600"/>
                </a:buClr>
                <a:buFontTx/>
                <a:buChar char="•"/>
                <a:defRPr/>
              </a:pPr>
              <a:r>
                <a:rPr lang="fr-FR" sz="1600" dirty="0">
                  <a:solidFill>
                    <a:srgbClr val="0099FF"/>
                  </a:solidFill>
                  <a:latin typeface="Arial" charset="0"/>
                </a:rPr>
                <a:t>hors tension	</a:t>
              </a:r>
              <a:r>
                <a:rPr lang="fr-FR" sz="1600" b="1" dirty="0" err="1">
                  <a:solidFill>
                    <a:srgbClr val="82B000"/>
                  </a:solidFill>
                  <a:latin typeface="Arial" charset="0"/>
                </a:rPr>
                <a:t>chap</a:t>
              </a:r>
              <a:r>
                <a:rPr lang="fr-FR" sz="1600" b="1" dirty="0">
                  <a:solidFill>
                    <a:srgbClr val="82B000"/>
                  </a:solidFill>
                  <a:latin typeface="Arial" charset="0"/>
                </a:rPr>
                <a:t> </a:t>
              </a:r>
              <a:r>
                <a:rPr lang="fr-FR" sz="1600" b="1" dirty="0" smtClean="0">
                  <a:solidFill>
                    <a:srgbClr val="82B000"/>
                  </a:solidFill>
                  <a:latin typeface="Arial" charset="0"/>
                </a:rPr>
                <a:t>7</a:t>
              </a:r>
              <a:endParaRPr lang="fr-FR" sz="1600" b="1" dirty="0">
                <a:solidFill>
                  <a:srgbClr val="82B000"/>
                </a:solidFill>
                <a:latin typeface="Arial" charset="0"/>
              </a:endParaRPr>
            </a:p>
            <a:p>
              <a:pPr marL="266700" indent="-266700" algn="l" eaLnBrk="1" hangingPunct="1">
                <a:buClr>
                  <a:srgbClr val="FF6600"/>
                </a:buClr>
                <a:buFontTx/>
                <a:buChar char="•"/>
                <a:defRPr/>
              </a:pPr>
              <a:r>
                <a:rPr lang="fr-FR" sz="1600" dirty="0">
                  <a:solidFill>
                    <a:srgbClr val="0099FF"/>
                  </a:solidFill>
                  <a:latin typeface="Arial" charset="0"/>
                </a:rPr>
                <a:t>sous tension	</a:t>
              </a:r>
              <a:r>
                <a:rPr lang="fr-FR" sz="1600" b="1" dirty="0" err="1">
                  <a:solidFill>
                    <a:srgbClr val="82B000"/>
                  </a:solidFill>
                  <a:latin typeface="Arial" charset="0"/>
                </a:rPr>
                <a:t>chap</a:t>
              </a:r>
              <a:r>
                <a:rPr lang="fr-FR" sz="1600" b="1" dirty="0">
                  <a:solidFill>
                    <a:srgbClr val="82B000"/>
                  </a:solidFill>
                  <a:latin typeface="Arial" charset="0"/>
                </a:rPr>
                <a:t> </a:t>
              </a:r>
              <a:r>
                <a:rPr lang="fr-FR" sz="1600" b="1" dirty="0" smtClean="0">
                  <a:solidFill>
                    <a:srgbClr val="82B000"/>
                  </a:solidFill>
                  <a:latin typeface="Arial" charset="0"/>
                </a:rPr>
                <a:t>8</a:t>
              </a:r>
              <a:endParaRPr lang="fr-FR" sz="1600" b="1" dirty="0">
                <a:solidFill>
                  <a:srgbClr val="82B000"/>
                </a:solidFill>
                <a:latin typeface="Arial" charset="0"/>
              </a:endParaRPr>
            </a:p>
            <a:p>
              <a:pPr marL="266700" indent="-266700" algn="l" eaLnBrk="1" hangingPunct="1">
                <a:buClr>
                  <a:srgbClr val="FF6600"/>
                </a:buClr>
                <a:buFontTx/>
                <a:buChar char="•"/>
                <a:defRPr/>
              </a:pPr>
              <a:r>
                <a:rPr lang="fr-FR" sz="1600" dirty="0">
                  <a:solidFill>
                    <a:srgbClr val="0099FF"/>
                  </a:solidFill>
                  <a:latin typeface="Arial" charset="0"/>
                </a:rPr>
                <a:t>aux voisinages	</a:t>
              </a:r>
              <a:r>
                <a:rPr lang="fr-FR" sz="1600" b="1" dirty="0" err="1">
                  <a:solidFill>
                    <a:srgbClr val="82B000"/>
                  </a:solidFill>
                  <a:latin typeface="Arial" charset="0"/>
                </a:rPr>
                <a:t>chap</a:t>
              </a:r>
              <a:r>
                <a:rPr lang="fr-FR" sz="1600" b="1" dirty="0">
                  <a:solidFill>
                    <a:srgbClr val="82B000"/>
                  </a:solidFill>
                  <a:latin typeface="Arial" charset="0"/>
                </a:rPr>
                <a:t> </a:t>
              </a:r>
              <a:r>
                <a:rPr lang="fr-FR" sz="1600" b="1" dirty="0" smtClean="0">
                  <a:solidFill>
                    <a:srgbClr val="82B000"/>
                  </a:solidFill>
                  <a:latin typeface="Arial" charset="0"/>
                </a:rPr>
                <a:t>9</a:t>
              </a:r>
              <a:endParaRPr lang="fr-FR" sz="1600" b="1" dirty="0">
                <a:solidFill>
                  <a:srgbClr val="82B000"/>
                </a:solidFill>
                <a:latin typeface="Arial" charset="0"/>
              </a:endParaRPr>
            </a:p>
          </p:txBody>
        </p:sp>
        <p:sp>
          <p:nvSpPr>
            <p:cNvPr id="7" name="Line 1032"/>
            <p:cNvSpPr>
              <a:spLocks noChangeShapeType="1"/>
            </p:cNvSpPr>
            <p:nvPr/>
          </p:nvSpPr>
          <p:spPr bwMode="auto">
            <a:xfrm>
              <a:off x="104" y="1976"/>
              <a:ext cx="1696"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spAutoFit/>
            </a:bodyPr>
            <a:lstStyle/>
            <a:p>
              <a:endParaRPr lang="fr-FR"/>
            </a:p>
          </p:txBody>
        </p:sp>
      </p:grpSp>
      <p:grpSp>
        <p:nvGrpSpPr>
          <p:cNvPr id="8" name="Group 1033"/>
          <p:cNvGrpSpPr>
            <a:grpSpLocks/>
          </p:cNvGrpSpPr>
          <p:nvPr/>
        </p:nvGrpSpPr>
        <p:grpSpPr bwMode="auto">
          <a:xfrm>
            <a:off x="3930379" y="2456892"/>
            <a:ext cx="5076564" cy="1558925"/>
            <a:chOff x="1962" y="1721"/>
            <a:chExt cx="2464" cy="686"/>
          </a:xfrm>
        </p:grpSpPr>
        <p:sp>
          <p:nvSpPr>
            <p:cNvPr id="9" name="AutoShape 1034"/>
            <p:cNvSpPr>
              <a:spLocks noChangeArrowheads="1"/>
            </p:cNvSpPr>
            <p:nvPr/>
          </p:nvSpPr>
          <p:spPr bwMode="auto">
            <a:xfrm>
              <a:off x="1967" y="1721"/>
              <a:ext cx="2459" cy="686"/>
            </a:xfrm>
            <a:prstGeom prst="foldedCorner">
              <a:avLst>
                <a:gd name="adj" fmla="val 12500"/>
              </a:avLst>
            </a:prstGeom>
            <a:solidFill>
              <a:srgbClr val="FFFFCC"/>
            </a:solidFill>
            <a:ln w="9525" algn="ctr">
              <a:solidFill>
                <a:srgbClr val="C0C0C0"/>
              </a:solidFill>
              <a:round/>
              <a:headEnd/>
              <a:tailEnd/>
            </a:ln>
            <a:effectLst>
              <a:outerShdw dist="35921" dir="2700000" algn="ctr" rotWithShape="0">
                <a:schemeClr val="accent1"/>
              </a:outerShdw>
            </a:effectLst>
          </p:spPr>
          <p:txBody>
            <a:bodyPr/>
            <a:lstStyle/>
            <a:p>
              <a:pPr marL="177800" indent="-177800" eaLnBrk="1" hangingPunct="1">
                <a:buFont typeface="Arial" charset="0"/>
                <a:buNone/>
                <a:tabLst>
                  <a:tab pos="3683000" algn="r"/>
                </a:tabLst>
                <a:defRPr/>
              </a:pPr>
              <a:r>
                <a:rPr lang="fr-FR" sz="1800" b="1" dirty="0">
                  <a:solidFill>
                    <a:srgbClr val="0099FF"/>
                  </a:solidFill>
                  <a:latin typeface="Arial" charset="0"/>
                </a:rPr>
                <a:t>INTERVENTIONS</a:t>
              </a:r>
            </a:p>
            <a:p>
              <a:pPr marL="177800" indent="-177800" eaLnBrk="1" hangingPunct="1">
                <a:buFont typeface="Arial" charset="0"/>
                <a:buNone/>
                <a:tabLst>
                  <a:tab pos="3683000" algn="r"/>
                </a:tabLst>
                <a:defRPr/>
              </a:pPr>
              <a:endParaRPr lang="fr-FR" sz="1800" b="1" dirty="0">
                <a:solidFill>
                  <a:srgbClr val="0099FF"/>
                </a:solidFill>
                <a:latin typeface="Arial" charset="0"/>
              </a:endParaRPr>
            </a:p>
            <a:p>
              <a:pPr marL="177800" indent="-177800" algn="l" eaLnBrk="1" hangingPunct="1">
                <a:buFont typeface="Arial" charset="0"/>
                <a:buNone/>
                <a:tabLst>
                  <a:tab pos="3683000" algn="r"/>
                </a:tabLst>
                <a:defRPr/>
              </a:pPr>
              <a:endParaRPr lang="fr-FR" sz="900" dirty="0">
                <a:solidFill>
                  <a:srgbClr val="0099FF"/>
                </a:solidFill>
                <a:latin typeface="Arial" charset="0"/>
              </a:endParaRPr>
            </a:p>
            <a:p>
              <a:pPr marL="177800" indent="-177800" algn="l" eaLnBrk="1" hangingPunct="1">
                <a:buClr>
                  <a:srgbClr val="FF6600"/>
                </a:buClr>
                <a:buFontTx/>
                <a:buChar char="•"/>
                <a:tabLst>
                  <a:tab pos="4046538" algn="r"/>
                </a:tabLst>
                <a:defRPr/>
              </a:pPr>
              <a:r>
                <a:rPr lang="fr-FR" sz="1600" dirty="0">
                  <a:solidFill>
                    <a:srgbClr val="0099FF"/>
                  </a:solidFill>
                  <a:latin typeface="Arial" charset="0"/>
                </a:rPr>
                <a:t>entretien et </a:t>
              </a:r>
              <a:r>
                <a:rPr lang="fr-FR" sz="1600" dirty="0" smtClean="0">
                  <a:solidFill>
                    <a:srgbClr val="0099FF"/>
                  </a:solidFill>
                  <a:latin typeface="Arial" charset="0"/>
                </a:rPr>
                <a:t>dépannage	</a:t>
              </a:r>
              <a:r>
                <a:rPr lang="fr-FR" sz="1600" b="1" dirty="0" err="1" smtClean="0">
                  <a:solidFill>
                    <a:srgbClr val="82B000"/>
                  </a:solidFill>
                  <a:latin typeface="Arial" charset="0"/>
                </a:rPr>
                <a:t>chap</a:t>
              </a:r>
              <a:r>
                <a:rPr lang="fr-FR" sz="1600" b="1" dirty="0" smtClean="0">
                  <a:solidFill>
                    <a:srgbClr val="82B000"/>
                  </a:solidFill>
                  <a:latin typeface="Arial" charset="0"/>
                </a:rPr>
                <a:t> 10</a:t>
              </a:r>
            </a:p>
            <a:p>
              <a:pPr marL="177800" indent="-177800">
                <a:buClr>
                  <a:srgbClr val="FF6600"/>
                </a:buClr>
                <a:buFontTx/>
                <a:buChar char="•"/>
                <a:tabLst>
                  <a:tab pos="4046538" algn="r"/>
                </a:tabLst>
                <a:defRPr/>
              </a:pPr>
              <a:r>
                <a:rPr lang="fr-FR" sz="1600" dirty="0">
                  <a:solidFill>
                    <a:srgbClr val="0099FF"/>
                  </a:solidFill>
                  <a:latin typeface="Arial" charset="0"/>
                </a:rPr>
                <a:t>remplacement et raccordement</a:t>
              </a:r>
              <a:r>
                <a:rPr lang="fr-FR" sz="1600" dirty="0">
                  <a:solidFill>
                    <a:srgbClr val="FF6600"/>
                  </a:solidFill>
                  <a:latin typeface="Arial" charset="0"/>
                </a:rPr>
                <a:t>	</a:t>
              </a:r>
              <a:endParaRPr lang="fr-FR" sz="1600" b="1" dirty="0">
                <a:solidFill>
                  <a:srgbClr val="82B000"/>
                </a:solidFill>
                <a:latin typeface="Arial" charset="0"/>
              </a:endParaRPr>
            </a:p>
          </p:txBody>
        </p:sp>
        <p:sp>
          <p:nvSpPr>
            <p:cNvPr id="10" name="Line 1035"/>
            <p:cNvSpPr>
              <a:spLocks noChangeShapeType="1"/>
            </p:cNvSpPr>
            <p:nvPr/>
          </p:nvSpPr>
          <p:spPr bwMode="auto">
            <a:xfrm>
              <a:off x="1962" y="1976"/>
              <a:ext cx="2452"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spAutoFit/>
            </a:bodyPr>
            <a:lstStyle/>
            <a:p>
              <a:endParaRPr lang="fr-FR"/>
            </a:p>
          </p:txBody>
        </p:sp>
      </p:grpSp>
      <p:grpSp>
        <p:nvGrpSpPr>
          <p:cNvPr id="11" name="Group 1036"/>
          <p:cNvGrpSpPr>
            <a:grpSpLocks/>
          </p:cNvGrpSpPr>
          <p:nvPr/>
        </p:nvGrpSpPr>
        <p:grpSpPr bwMode="auto">
          <a:xfrm>
            <a:off x="212760" y="3933056"/>
            <a:ext cx="2389188" cy="1731962"/>
            <a:chOff x="4594" y="1721"/>
            <a:chExt cx="1505" cy="1091"/>
          </a:xfrm>
        </p:grpSpPr>
        <p:sp>
          <p:nvSpPr>
            <p:cNvPr id="12" name="AutoShape 1037"/>
            <p:cNvSpPr>
              <a:spLocks noChangeArrowheads="1"/>
            </p:cNvSpPr>
            <p:nvPr/>
          </p:nvSpPr>
          <p:spPr bwMode="auto">
            <a:xfrm>
              <a:off x="4597" y="1721"/>
              <a:ext cx="1502" cy="1091"/>
            </a:xfrm>
            <a:prstGeom prst="foldedCorner">
              <a:avLst>
                <a:gd name="adj" fmla="val 12500"/>
              </a:avLst>
            </a:prstGeom>
            <a:solidFill>
              <a:srgbClr val="FFFFCC"/>
            </a:solidFill>
            <a:ln w="9525" algn="ctr">
              <a:solidFill>
                <a:srgbClr val="C0C0C0"/>
              </a:solidFill>
              <a:round/>
              <a:headEnd/>
              <a:tailEnd/>
            </a:ln>
            <a:effectLst>
              <a:outerShdw dist="35921" dir="2700000" algn="ctr" rotWithShape="0">
                <a:schemeClr val="accent1"/>
              </a:outerShdw>
            </a:effectLst>
          </p:spPr>
          <p:txBody>
            <a:bodyPr/>
            <a:lstStyle/>
            <a:p>
              <a:pPr marL="177800" indent="-177800" eaLnBrk="1" hangingPunct="1">
                <a:buFont typeface="Arial" charset="0"/>
                <a:buNone/>
                <a:tabLst>
                  <a:tab pos="2870200" algn="r"/>
                </a:tabLst>
                <a:defRPr/>
              </a:pPr>
              <a:r>
                <a:rPr lang="fr-FR" sz="1800" b="1" dirty="0">
                  <a:solidFill>
                    <a:srgbClr val="0099FF"/>
                  </a:solidFill>
                  <a:latin typeface="Arial" charset="0"/>
                </a:rPr>
                <a:t>OPERATIONS SPECIFIQUES</a:t>
              </a:r>
            </a:p>
            <a:p>
              <a:pPr marL="177800" indent="-177800" eaLnBrk="1" hangingPunct="1">
                <a:buFont typeface="Arial" charset="0"/>
                <a:buNone/>
                <a:tabLst>
                  <a:tab pos="2870200" algn="r"/>
                </a:tabLst>
                <a:defRPr/>
              </a:pPr>
              <a:endParaRPr lang="fr-FR" sz="900" b="1" i="1" dirty="0">
                <a:solidFill>
                  <a:srgbClr val="0099FF"/>
                </a:solidFill>
                <a:latin typeface="Arial" charset="0"/>
              </a:endParaRPr>
            </a:p>
            <a:p>
              <a:pPr marL="177800" indent="-177800" eaLnBrk="1" hangingPunct="1">
                <a:buClr>
                  <a:srgbClr val="FF6600"/>
                </a:buClr>
                <a:buFontTx/>
                <a:buChar char="•"/>
                <a:tabLst>
                  <a:tab pos="2870200" algn="r"/>
                </a:tabLst>
                <a:defRPr/>
              </a:pPr>
              <a:r>
                <a:rPr lang="fr-FR" sz="1600" dirty="0">
                  <a:solidFill>
                    <a:srgbClr val="0099FF"/>
                  </a:solidFill>
                  <a:latin typeface="Arial" charset="0"/>
                </a:rPr>
                <a:t>essais	</a:t>
              </a:r>
              <a:r>
                <a:rPr lang="fr-FR" sz="1600" b="1" dirty="0" err="1">
                  <a:solidFill>
                    <a:srgbClr val="82B000"/>
                  </a:solidFill>
                  <a:latin typeface="Arial" charset="0"/>
                </a:rPr>
                <a:t>chap</a:t>
              </a:r>
              <a:r>
                <a:rPr lang="fr-FR" sz="1600" b="1" dirty="0">
                  <a:solidFill>
                    <a:srgbClr val="82B000"/>
                  </a:solidFill>
                  <a:latin typeface="Arial" charset="0"/>
                </a:rPr>
                <a:t> </a:t>
              </a:r>
              <a:r>
                <a:rPr lang="fr-FR" sz="1600" b="1" dirty="0" smtClean="0">
                  <a:solidFill>
                    <a:srgbClr val="82B000"/>
                  </a:solidFill>
                  <a:latin typeface="Arial" charset="0"/>
                </a:rPr>
                <a:t>11</a:t>
              </a:r>
              <a:endParaRPr lang="fr-FR" sz="1600" b="1" dirty="0">
                <a:solidFill>
                  <a:srgbClr val="82B000"/>
                </a:solidFill>
                <a:latin typeface="Arial" charset="0"/>
              </a:endParaRPr>
            </a:p>
            <a:p>
              <a:pPr marL="177800" indent="-177800" algn="l" eaLnBrk="1" hangingPunct="1">
                <a:buClr>
                  <a:srgbClr val="FF6600"/>
                </a:buClr>
                <a:buFontTx/>
                <a:buChar char="•"/>
                <a:tabLst>
                  <a:tab pos="2870200" algn="r"/>
                </a:tabLst>
                <a:defRPr/>
              </a:pPr>
              <a:r>
                <a:rPr lang="fr-FR" sz="1600" dirty="0">
                  <a:solidFill>
                    <a:srgbClr val="0099FF"/>
                  </a:solidFill>
                  <a:latin typeface="Arial" charset="0"/>
                </a:rPr>
                <a:t>mesurage</a:t>
              </a:r>
            </a:p>
            <a:p>
              <a:pPr marL="177800" indent="-177800" algn="l" eaLnBrk="1" hangingPunct="1">
                <a:buClr>
                  <a:srgbClr val="FF6600"/>
                </a:buClr>
                <a:buFontTx/>
                <a:buChar char="•"/>
                <a:tabLst>
                  <a:tab pos="2870200" algn="r"/>
                </a:tabLst>
                <a:defRPr/>
              </a:pPr>
              <a:r>
                <a:rPr lang="fr-FR" sz="1600" dirty="0">
                  <a:solidFill>
                    <a:srgbClr val="0099FF"/>
                  </a:solidFill>
                  <a:latin typeface="Arial" charset="0"/>
                </a:rPr>
                <a:t>vérification</a:t>
              </a: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manœuvre</a:t>
              </a:r>
              <a:endParaRPr lang="fr-FR" sz="1600" dirty="0">
                <a:solidFill>
                  <a:srgbClr val="0099FF"/>
                </a:solidFill>
                <a:latin typeface="Arial" charset="0"/>
              </a:endParaRPr>
            </a:p>
          </p:txBody>
        </p:sp>
        <p:sp>
          <p:nvSpPr>
            <p:cNvPr id="13" name="Line 1038"/>
            <p:cNvSpPr>
              <a:spLocks noChangeShapeType="1"/>
            </p:cNvSpPr>
            <p:nvPr/>
          </p:nvSpPr>
          <p:spPr bwMode="auto">
            <a:xfrm>
              <a:off x="4594" y="2127"/>
              <a:ext cx="1498"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spAutoFit/>
            </a:bodyPr>
            <a:lstStyle/>
            <a:p>
              <a:endParaRPr lang="fr-FR"/>
            </a:p>
          </p:txBody>
        </p:sp>
      </p:grpSp>
      <p:sp>
        <p:nvSpPr>
          <p:cNvPr id="17" name="AutoShape 1042"/>
          <p:cNvSpPr>
            <a:spLocks noChangeArrowheads="1"/>
          </p:cNvSpPr>
          <p:nvPr/>
        </p:nvSpPr>
        <p:spPr bwMode="auto">
          <a:xfrm>
            <a:off x="645191" y="6342339"/>
            <a:ext cx="3903662" cy="433387"/>
          </a:xfrm>
          <a:prstGeom prst="foldedCorner">
            <a:avLst>
              <a:gd name="adj" fmla="val 12500"/>
            </a:avLst>
          </a:prstGeom>
          <a:solidFill>
            <a:srgbClr val="FFFFCC"/>
          </a:solidFill>
          <a:ln w="9525" algn="ctr">
            <a:solidFill>
              <a:srgbClr val="C0C0C0"/>
            </a:solidFill>
            <a:round/>
            <a:headEnd/>
            <a:tailEnd/>
          </a:ln>
          <a:effectLst>
            <a:outerShdw dist="35921" dir="2700000" algn="ctr" rotWithShape="0">
              <a:schemeClr val="accent1"/>
            </a:outerShdw>
          </a:effectLst>
        </p:spPr>
        <p:txBody>
          <a:bodyPr/>
          <a:lstStyle/>
          <a:p>
            <a:pPr eaLnBrk="1" hangingPunct="1">
              <a:buFont typeface="Arial" charset="0"/>
              <a:buNone/>
              <a:tabLst>
                <a:tab pos="3683000" algn="r"/>
              </a:tabLst>
              <a:defRPr/>
            </a:pPr>
            <a:r>
              <a:rPr lang="fr-FR" sz="1800" b="1">
                <a:solidFill>
                  <a:srgbClr val="0000FF"/>
                </a:solidFill>
                <a:latin typeface="Arial" charset="0"/>
              </a:rPr>
              <a:t>ANNEXES ( A à J)</a:t>
            </a:r>
            <a:endParaRPr lang="fr-FR" sz="900">
              <a:solidFill>
                <a:srgbClr val="0000FF"/>
              </a:solidFill>
              <a:latin typeface="Arial" charset="0"/>
            </a:endParaRPr>
          </a:p>
        </p:txBody>
      </p:sp>
      <p:grpSp>
        <p:nvGrpSpPr>
          <p:cNvPr id="19" name="Group 1036"/>
          <p:cNvGrpSpPr>
            <a:grpSpLocks/>
          </p:cNvGrpSpPr>
          <p:nvPr/>
        </p:nvGrpSpPr>
        <p:grpSpPr bwMode="auto">
          <a:xfrm>
            <a:off x="6173494" y="5035507"/>
            <a:ext cx="2988821" cy="1564374"/>
            <a:chOff x="4594" y="1721"/>
            <a:chExt cx="1505" cy="1091"/>
          </a:xfrm>
        </p:grpSpPr>
        <p:sp>
          <p:nvSpPr>
            <p:cNvPr id="20" name="AutoShape 1037"/>
            <p:cNvSpPr>
              <a:spLocks noChangeArrowheads="1"/>
            </p:cNvSpPr>
            <p:nvPr/>
          </p:nvSpPr>
          <p:spPr bwMode="auto">
            <a:xfrm>
              <a:off x="4597" y="1721"/>
              <a:ext cx="1502" cy="1091"/>
            </a:xfrm>
            <a:prstGeom prst="foldedCorner">
              <a:avLst>
                <a:gd name="adj" fmla="val 12500"/>
              </a:avLst>
            </a:prstGeom>
            <a:solidFill>
              <a:srgbClr val="FFFFCC"/>
            </a:solidFill>
            <a:ln w="9525" algn="ctr">
              <a:solidFill>
                <a:srgbClr val="C0C0C0"/>
              </a:solidFill>
              <a:round/>
              <a:headEnd/>
              <a:tailEnd/>
            </a:ln>
            <a:effectLst>
              <a:outerShdw dist="35921" dir="2700000" algn="ctr" rotWithShape="0">
                <a:schemeClr val="accent1"/>
              </a:outerShdw>
            </a:effectLst>
          </p:spPr>
          <p:txBody>
            <a:bodyPr/>
            <a:lstStyle/>
            <a:p>
              <a:pPr marL="177800" indent="-177800" eaLnBrk="1" hangingPunct="1">
                <a:buFont typeface="Arial" charset="0"/>
                <a:buNone/>
                <a:tabLst>
                  <a:tab pos="2870200" algn="r"/>
                </a:tabLst>
                <a:defRPr/>
              </a:pPr>
              <a:r>
                <a:rPr lang="fr-FR" sz="1800" b="1" dirty="0" smtClean="0">
                  <a:solidFill>
                    <a:srgbClr val="0099FF"/>
                  </a:solidFill>
                  <a:latin typeface="Arial" charset="0"/>
                </a:rPr>
                <a:t>INCENDIE – ACCIDENTS  </a:t>
              </a:r>
            </a:p>
            <a:p>
              <a:pPr marL="177800" indent="-177800" eaLnBrk="1" hangingPunct="1">
                <a:buFont typeface="Arial" charset="0"/>
                <a:buNone/>
                <a:tabLst>
                  <a:tab pos="2870200" algn="r"/>
                </a:tabLst>
                <a:defRPr/>
              </a:pPr>
              <a:endParaRPr lang="fr-FR" sz="900" b="1" i="1" dirty="0" smtClean="0">
                <a:solidFill>
                  <a:srgbClr val="0099FF"/>
                </a:solidFill>
                <a:latin typeface="Arial" charset="0"/>
              </a:endParaRPr>
            </a:p>
            <a:p>
              <a:pPr marL="177800" indent="-177800" eaLnBrk="1" hangingPunct="1">
                <a:buClr>
                  <a:srgbClr val="FF6600"/>
                </a:buClr>
                <a:buFontTx/>
                <a:buChar char="•"/>
                <a:tabLst>
                  <a:tab pos="2870200" algn="r"/>
                </a:tabLst>
                <a:defRPr/>
              </a:pPr>
              <a:r>
                <a:rPr lang="fr-FR" sz="1600" dirty="0" smtClean="0">
                  <a:solidFill>
                    <a:srgbClr val="0099FF"/>
                  </a:solidFill>
                  <a:latin typeface="Arial" charset="0"/>
                </a:rPr>
                <a:t>incendies	</a:t>
              </a:r>
              <a:r>
                <a:rPr lang="fr-FR" sz="1600" b="1" dirty="0" err="1" smtClean="0">
                  <a:solidFill>
                    <a:srgbClr val="82B000"/>
                  </a:solidFill>
                  <a:latin typeface="Arial" charset="0"/>
                </a:rPr>
                <a:t>chap</a:t>
              </a:r>
              <a:r>
                <a:rPr lang="fr-FR" sz="1600" b="1" dirty="0" smtClean="0">
                  <a:solidFill>
                    <a:srgbClr val="82B000"/>
                  </a:solidFill>
                  <a:latin typeface="Arial" charset="0"/>
                </a:rPr>
                <a:t> 13</a:t>
              </a: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Conduite en cas d’électrisation</a:t>
              </a:r>
              <a:endParaRPr lang="fr-FR" sz="1600" dirty="0">
                <a:solidFill>
                  <a:srgbClr val="0099FF"/>
                </a:solidFill>
                <a:latin typeface="Arial" charset="0"/>
              </a:endParaRP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Risque d’explosion</a:t>
              </a:r>
              <a:endParaRPr lang="fr-FR" sz="1600" dirty="0">
                <a:solidFill>
                  <a:srgbClr val="0099FF"/>
                </a:solidFill>
                <a:latin typeface="Arial" charset="0"/>
              </a:endParaRPr>
            </a:p>
          </p:txBody>
        </p:sp>
        <p:sp>
          <p:nvSpPr>
            <p:cNvPr id="21" name="Line 1038"/>
            <p:cNvSpPr>
              <a:spLocks noChangeShapeType="1"/>
            </p:cNvSpPr>
            <p:nvPr/>
          </p:nvSpPr>
          <p:spPr bwMode="auto">
            <a:xfrm>
              <a:off x="4594" y="2009"/>
              <a:ext cx="1498"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spAutoFit/>
            </a:bodyPr>
            <a:lstStyle/>
            <a:p>
              <a:endParaRPr lang="fr-FR"/>
            </a:p>
          </p:txBody>
        </p:sp>
      </p:grpSp>
      <p:grpSp>
        <p:nvGrpSpPr>
          <p:cNvPr id="23" name="Groupe 22"/>
          <p:cNvGrpSpPr/>
          <p:nvPr/>
        </p:nvGrpSpPr>
        <p:grpSpPr>
          <a:xfrm>
            <a:off x="2957235" y="4149080"/>
            <a:ext cx="2627518" cy="2124236"/>
            <a:chOff x="5829197" y="4545124"/>
            <a:chExt cx="2627518" cy="2124236"/>
          </a:xfrm>
        </p:grpSpPr>
        <p:sp>
          <p:nvSpPr>
            <p:cNvPr id="15" name="AutoShape 1040"/>
            <p:cNvSpPr>
              <a:spLocks noChangeArrowheads="1"/>
            </p:cNvSpPr>
            <p:nvPr/>
          </p:nvSpPr>
          <p:spPr bwMode="auto">
            <a:xfrm>
              <a:off x="5829197" y="4545124"/>
              <a:ext cx="2627518" cy="2124236"/>
            </a:xfrm>
            <a:prstGeom prst="foldedCorner">
              <a:avLst>
                <a:gd name="adj" fmla="val 12500"/>
              </a:avLst>
            </a:prstGeom>
            <a:solidFill>
              <a:srgbClr val="FFFFCC"/>
            </a:solidFill>
            <a:ln w="9525" algn="ctr">
              <a:solidFill>
                <a:srgbClr val="C0C0C0"/>
              </a:solidFill>
              <a:round/>
              <a:headEnd/>
              <a:tailEnd/>
            </a:ln>
            <a:effectLst>
              <a:outerShdw dist="35921" dir="2700000" algn="ctr" rotWithShape="0">
                <a:schemeClr val="accent1"/>
              </a:outerShdw>
            </a:effectLst>
          </p:spPr>
          <p:txBody>
            <a:bodyPr/>
            <a:lstStyle/>
            <a:p>
              <a:pPr marL="177800" indent="-177800" eaLnBrk="1" hangingPunct="1">
                <a:buFont typeface="Arial" charset="0"/>
                <a:buNone/>
                <a:tabLst>
                  <a:tab pos="2870200" algn="r"/>
                </a:tabLst>
                <a:defRPr/>
              </a:pPr>
              <a:r>
                <a:rPr lang="fr-FR" sz="1800" b="1" dirty="0">
                  <a:solidFill>
                    <a:srgbClr val="0099FF"/>
                  </a:solidFill>
                  <a:latin typeface="Arial" charset="0"/>
                </a:rPr>
                <a:t>OPERATIONS PARTICULIERES</a:t>
              </a:r>
            </a:p>
            <a:p>
              <a:pPr marL="177800" indent="-177800" algn="l" eaLnBrk="1" hangingPunct="1">
                <a:buFont typeface="Arial" charset="0"/>
                <a:buNone/>
                <a:tabLst>
                  <a:tab pos="2870200" algn="r"/>
                </a:tabLst>
                <a:defRPr/>
              </a:pPr>
              <a:endParaRPr lang="fr-FR" sz="900" dirty="0">
                <a:solidFill>
                  <a:srgbClr val="0099FF"/>
                </a:solidFill>
                <a:latin typeface="Arial" charset="0"/>
              </a:endParaRP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Lignes aériennes</a:t>
              </a: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Éclairages extérieurs</a:t>
              </a:r>
            </a:p>
            <a:p>
              <a:pPr marL="177800" indent="-177800" algn="l" eaLnBrk="1" hangingPunct="1">
                <a:buClr>
                  <a:srgbClr val="FF6600"/>
                </a:buClr>
                <a:buFontTx/>
                <a:buChar char="•"/>
                <a:tabLst>
                  <a:tab pos="2870200" algn="r"/>
                </a:tabLst>
                <a:defRPr/>
              </a:pPr>
              <a:r>
                <a:rPr lang="fr-FR" sz="1600" dirty="0" smtClean="0">
                  <a:solidFill>
                    <a:srgbClr val="0099FF"/>
                  </a:solidFill>
                  <a:latin typeface="Arial" charset="0"/>
                </a:rPr>
                <a:t>batteries </a:t>
              </a:r>
              <a:r>
                <a:rPr lang="fr-FR" sz="1600" dirty="0">
                  <a:solidFill>
                    <a:srgbClr val="0099FF"/>
                  </a:solidFill>
                  <a:latin typeface="Arial" charset="0"/>
                </a:rPr>
                <a:t>	</a:t>
              </a:r>
              <a:r>
                <a:rPr lang="fr-FR" sz="1600" b="1" dirty="0" err="1">
                  <a:solidFill>
                    <a:srgbClr val="82B000"/>
                  </a:solidFill>
                  <a:latin typeface="Arial" charset="0"/>
                </a:rPr>
                <a:t>chap</a:t>
              </a:r>
              <a:r>
                <a:rPr lang="fr-FR" sz="1600" b="1" dirty="0">
                  <a:solidFill>
                    <a:srgbClr val="82B000"/>
                  </a:solidFill>
                  <a:latin typeface="Arial" charset="0"/>
                </a:rPr>
                <a:t> </a:t>
              </a:r>
              <a:r>
                <a:rPr lang="fr-FR" sz="1600" b="1" dirty="0" smtClean="0">
                  <a:solidFill>
                    <a:srgbClr val="82B000"/>
                  </a:solidFill>
                  <a:latin typeface="Arial" charset="0"/>
                </a:rPr>
                <a:t>12</a:t>
              </a:r>
              <a:endParaRPr lang="fr-FR" sz="1600" b="1" dirty="0">
                <a:solidFill>
                  <a:srgbClr val="82B000"/>
                </a:solidFill>
                <a:latin typeface="Arial" charset="0"/>
              </a:endParaRPr>
            </a:p>
            <a:p>
              <a:pPr marL="177800" indent="-177800" algn="l" eaLnBrk="1" hangingPunct="1">
                <a:buClr>
                  <a:srgbClr val="FF6600"/>
                </a:buClr>
                <a:buFontTx/>
                <a:buChar char="•"/>
                <a:tabLst>
                  <a:tab pos="2870200" algn="r"/>
                </a:tabLst>
                <a:defRPr/>
              </a:pPr>
              <a:r>
                <a:rPr lang="fr-FR" sz="1600" dirty="0">
                  <a:solidFill>
                    <a:srgbClr val="0099FF"/>
                  </a:solidFill>
                  <a:latin typeface="Arial" charset="0"/>
                </a:rPr>
                <a:t>photovoltaïque</a:t>
              </a:r>
            </a:p>
          </p:txBody>
        </p:sp>
        <p:sp>
          <p:nvSpPr>
            <p:cNvPr id="22" name="Line 1038"/>
            <p:cNvSpPr>
              <a:spLocks noChangeShapeType="1"/>
            </p:cNvSpPr>
            <p:nvPr/>
          </p:nvSpPr>
          <p:spPr bwMode="auto">
            <a:xfrm>
              <a:off x="5829197" y="5193196"/>
              <a:ext cx="2627518"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wrap="square">
              <a:spAutoFit/>
            </a:bodyPr>
            <a:lstStyle/>
            <a:p>
              <a:endParaRPr lang="fr-FR"/>
            </a:p>
          </p:txBody>
        </p:sp>
      </p:grpSp>
      <p:grpSp>
        <p:nvGrpSpPr>
          <p:cNvPr id="24" name="Group 1030"/>
          <p:cNvGrpSpPr>
            <a:grpSpLocks/>
          </p:cNvGrpSpPr>
          <p:nvPr/>
        </p:nvGrpSpPr>
        <p:grpSpPr bwMode="auto">
          <a:xfrm>
            <a:off x="4501895" y="121514"/>
            <a:ext cx="4494478" cy="2124075"/>
            <a:chOff x="95" y="1721"/>
            <a:chExt cx="1701" cy="828"/>
          </a:xfrm>
        </p:grpSpPr>
        <p:sp>
          <p:nvSpPr>
            <p:cNvPr id="25" name="AutoShape 1031"/>
            <p:cNvSpPr>
              <a:spLocks noChangeArrowheads="1"/>
            </p:cNvSpPr>
            <p:nvPr/>
          </p:nvSpPr>
          <p:spPr bwMode="auto">
            <a:xfrm>
              <a:off x="96" y="1721"/>
              <a:ext cx="1700" cy="828"/>
            </a:xfrm>
            <a:prstGeom prst="foldedCorner">
              <a:avLst>
                <a:gd name="adj" fmla="val 12500"/>
              </a:avLst>
            </a:prstGeom>
            <a:solidFill>
              <a:srgbClr val="FFFFCC"/>
            </a:solidFill>
            <a:ln w="9525">
              <a:solidFill>
                <a:schemeClr val="folHlink"/>
              </a:solidFill>
              <a:round/>
              <a:headEnd/>
              <a:tailEnd/>
            </a:ln>
            <a:effectLst>
              <a:outerShdw dist="35921" dir="2700000" algn="ctr" rotWithShape="0">
                <a:schemeClr val="accent1"/>
              </a:outerShdw>
            </a:effectLst>
          </p:spPr>
          <p:txBody>
            <a:bodyPr/>
            <a:lstStyle/>
            <a:p>
              <a:pPr marL="266700" indent="-266700" eaLnBrk="1" hangingPunct="1">
                <a:buFont typeface="Arial" charset="0"/>
                <a:buNone/>
                <a:defRPr/>
              </a:pPr>
              <a:r>
                <a:rPr lang="fr-FR" sz="1800" b="1" dirty="0" smtClean="0">
                  <a:solidFill>
                    <a:srgbClr val="0099FF"/>
                  </a:solidFill>
                  <a:latin typeface="Arial" charset="0"/>
                </a:rPr>
                <a:t>GENERALITES</a:t>
              </a:r>
              <a:r>
                <a:rPr lang="fr-FR" sz="1800" b="1" i="1" dirty="0" smtClean="0">
                  <a:solidFill>
                    <a:srgbClr val="0099FF"/>
                  </a:solidFill>
                  <a:latin typeface="Arial" charset="0"/>
                </a:rPr>
                <a:t> </a:t>
              </a:r>
            </a:p>
            <a:p>
              <a:pPr marL="266700" indent="-266700" algn="l" eaLnBrk="1" hangingPunct="1">
                <a:buFont typeface="Arial" charset="0"/>
                <a:buNone/>
                <a:defRPr/>
              </a:pPr>
              <a:endParaRPr lang="fr-FR" sz="900" b="1" i="1" dirty="0">
                <a:solidFill>
                  <a:srgbClr val="0099FF"/>
                </a:solidFill>
                <a:latin typeface="Arial" charset="0"/>
              </a:endParaRPr>
            </a:p>
            <a:p>
              <a:pPr marL="266700" indent="-266700" algn="l" eaLnBrk="1" hangingPunct="1">
                <a:buClr>
                  <a:srgbClr val="FF6600"/>
                </a:buClr>
                <a:buFontTx/>
                <a:buChar char="•"/>
                <a:defRPr/>
              </a:pPr>
              <a:r>
                <a:rPr lang="fr-FR" sz="1600" dirty="0" smtClean="0">
                  <a:solidFill>
                    <a:srgbClr val="0099FF"/>
                  </a:solidFill>
                  <a:latin typeface="Arial" charset="0"/>
                </a:rPr>
                <a:t>Domaine d’application</a:t>
              </a:r>
              <a:r>
                <a:rPr lang="fr-FR" sz="1600" dirty="0">
                  <a:solidFill>
                    <a:srgbClr val="0099FF"/>
                  </a:solidFill>
                  <a:latin typeface="Arial" charset="0"/>
                </a:rPr>
                <a:t>	</a:t>
              </a:r>
              <a:r>
                <a:rPr lang="fr-FR" sz="1600" dirty="0" smtClean="0">
                  <a:solidFill>
                    <a:srgbClr val="0099FF"/>
                  </a:solidFill>
                  <a:latin typeface="Arial" charset="0"/>
                </a:rPr>
                <a:t>	</a:t>
              </a:r>
              <a:r>
                <a:rPr lang="fr-FR" sz="1600" b="1" dirty="0" err="1" smtClean="0">
                  <a:solidFill>
                    <a:srgbClr val="82B000"/>
                  </a:solidFill>
                  <a:latin typeface="Arial" charset="0"/>
                </a:rPr>
                <a:t>chap</a:t>
              </a:r>
              <a:r>
                <a:rPr lang="fr-FR" sz="1600" b="1" dirty="0" smtClean="0">
                  <a:solidFill>
                    <a:srgbClr val="82B000"/>
                  </a:solidFill>
                  <a:latin typeface="Arial" charset="0"/>
                </a:rPr>
                <a:t> 1</a:t>
              </a:r>
              <a:endParaRPr lang="fr-FR" sz="1600" b="1" dirty="0">
                <a:solidFill>
                  <a:srgbClr val="82B000"/>
                </a:solidFill>
                <a:latin typeface="Arial" charset="0"/>
              </a:endParaRPr>
            </a:p>
            <a:p>
              <a:pPr marL="266700" indent="-266700" algn="l" eaLnBrk="1" hangingPunct="1">
                <a:buClr>
                  <a:srgbClr val="FF6600"/>
                </a:buClr>
                <a:buFontTx/>
                <a:buChar char="•"/>
                <a:defRPr/>
              </a:pPr>
              <a:r>
                <a:rPr lang="fr-FR" sz="1600" dirty="0" smtClean="0">
                  <a:solidFill>
                    <a:srgbClr val="0099FF"/>
                  </a:solidFill>
                  <a:latin typeface="Arial" charset="0"/>
                </a:rPr>
                <a:t>Références normatives</a:t>
              </a:r>
              <a:r>
                <a:rPr lang="fr-FR" sz="1600" dirty="0">
                  <a:solidFill>
                    <a:srgbClr val="0099FF"/>
                  </a:solidFill>
                  <a:latin typeface="Arial" charset="0"/>
                </a:rPr>
                <a:t>	</a:t>
              </a:r>
              <a:r>
                <a:rPr lang="fr-FR" sz="1600" dirty="0" smtClean="0">
                  <a:solidFill>
                    <a:srgbClr val="0099FF"/>
                  </a:solidFill>
                  <a:latin typeface="Arial" charset="0"/>
                </a:rPr>
                <a:t>	</a:t>
              </a:r>
              <a:r>
                <a:rPr lang="fr-FR" sz="1600" b="1" dirty="0" err="1" smtClean="0">
                  <a:solidFill>
                    <a:srgbClr val="82B000"/>
                  </a:solidFill>
                  <a:latin typeface="Arial" charset="0"/>
                </a:rPr>
                <a:t>chap</a:t>
              </a:r>
              <a:r>
                <a:rPr lang="fr-FR" sz="1600" b="1" dirty="0" smtClean="0">
                  <a:solidFill>
                    <a:srgbClr val="82B000"/>
                  </a:solidFill>
                  <a:latin typeface="Arial" charset="0"/>
                </a:rPr>
                <a:t> 2</a:t>
              </a:r>
              <a:endParaRPr lang="fr-FR" sz="1600" b="1" dirty="0">
                <a:solidFill>
                  <a:srgbClr val="82B000"/>
                </a:solidFill>
                <a:latin typeface="Arial" charset="0"/>
              </a:endParaRPr>
            </a:p>
            <a:p>
              <a:pPr marL="266700" indent="-266700" algn="l" eaLnBrk="1" hangingPunct="1">
                <a:buClr>
                  <a:srgbClr val="FF6600"/>
                </a:buClr>
                <a:buFontTx/>
                <a:buChar char="•"/>
                <a:defRPr/>
              </a:pPr>
              <a:r>
                <a:rPr lang="fr-FR" sz="1600" dirty="0" smtClean="0">
                  <a:solidFill>
                    <a:srgbClr val="0099FF"/>
                  </a:solidFill>
                  <a:latin typeface="Arial" charset="0"/>
                </a:rPr>
                <a:t>Termes et définitions</a:t>
              </a:r>
              <a:r>
                <a:rPr lang="fr-FR" sz="1600" dirty="0">
                  <a:solidFill>
                    <a:srgbClr val="0099FF"/>
                  </a:solidFill>
                  <a:latin typeface="Arial" charset="0"/>
                </a:rPr>
                <a:t>	</a:t>
              </a:r>
              <a:r>
                <a:rPr lang="fr-FR" sz="1600" dirty="0" smtClean="0">
                  <a:solidFill>
                    <a:srgbClr val="0099FF"/>
                  </a:solidFill>
                  <a:latin typeface="Arial" charset="0"/>
                </a:rPr>
                <a:t>	</a:t>
              </a:r>
              <a:r>
                <a:rPr lang="fr-FR" sz="1600" b="1" dirty="0" err="1" smtClean="0">
                  <a:solidFill>
                    <a:srgbClr val="82B000"/>
                  </a:solidFill>
                  <a:latin typeface="Arial" charset="0"/>
                </a:rPr>
                <a:t>chap</a:t>
              </a:r>
              <a:r>
                <a:rPr lang="fr-FR" sz="1600" b="1" dirty="0" smtClean="0">
                  <a:solidFill>
                    <a:srgbClr val="82B000"/>
                  </a:solidFill>
                  <a:latin typeface="Arial" charset="0"/>
                </a:rPr>
                <a:t> 3</a:t>
              </a:r>
            </a:p>
            <a:p>
              <a:pPr marL="266700" indent="-266700">
                <a:buClr>
                  <a:srgbClr val="FF6600"/>
                </a:buClr>
                <a:buFontTx/>
                <a:buChar char="•"/>
                <a:defRPr/>
              </a:pPr>
              <a:r>
                <a:rPr lang="fr-FR" sz="1600" dirty="0" smtClean="0">
                  <a:solidFill>
                    <a:srgbClr val="0099FF"/>
                  </a:solidFill>
                  <a:latin typeface="Arial" charset="0"/>
                </a:rPr>
                <a:t>Dispositions générales</a:t>
              </a:r>
              <a:r>
                <a:rPr lang="fr-FR" sz="1600" dirty="0">
                  <a:solidFill>
                    <a:srgbClr val="0099FF"/>
                  </a:solidFill>
                  <a:latin typeface="Arial" charset="0"/>
                </a:rPr>
                <a:t>	</a:t>
              </a:r>
              <a:r>
                <a:rPr lang="fr-FR" sz="1600" dirty="0" smtClean="0">
                  <a:solidFill>
                    <a:srgbClr val="0099FF"/>
                  </a:solidFill>
                  <a:latin typeface="Arial" charset="0"/>
                </a:rPr>
                <a:t>	</a:t>
              </a:r>
              <a:r>
                <a:rPr lang="fr-FR" sz="1600" b="1" dirty="0" err="1" smtClean="0">
                  <a:solidFill>
                    <a:srgbClr val="82B000"/>
                  </a:solidFill>
                  <a:latin typeface="Arial" charset="0"/>
                </a:rPr>
                <a:t>chap</a:t>
              </a:r>
              <a:r>
                <a:rPr lang="fr-FR" sz="1600" b="1" dirty="0" smtClean="0">
                  <a:solidFill>
                    <a:srgbClr val="82B000"/>
                  </a:solidFill>
                  <a:latin typeface="Arial" charset="0"/>
                </a:rPr>
                <a:t> 4</a:t>
              </a:r>
              <a:endParaRPr lang="fr-FR" sz="1600" b="1" dirty="0">
                <a:solidFill>
                  <a:srgbClr val="82B000"/>
                </a:solidFill>
                <a:latin typeface="Arial" charset="0"/>
              </a:endParaRPr>
            </a:p>
            <a:p>
              <a:pPr marL="266700" indent="-266700">
                <a:buClr>
                  <a:srgbClr val="FF6600"/>
                </a:buClr>
                <a:buFontTx/>
                <a:buChar char="•"/>
                <a:defRPr/>
              </a:pPr>
              <a:r>
                <a:rPr lang="fr-FR" sz="1600" dirty="0" smtClean="0">
                  <a:solidFill>
                    <a:srgbClr val="0099FF"/>
                  </a:solidFill>
                  <a:latin typeface="Arial" charset="0"/>
                </a:rPr>
                <a:t>Formation et habilitation</a:t>
              </a:r>
              <a:r>
                <a:rPr lang="fr-FR" sz="1600" dirty="0">
                  <a:solidFill>
                    <a:srgbClr val="0099FF"/>
                  </a:solidFill>
                  <a:latin typeface="Arial" charset="0"/>
                </a:rPr>
                <a:t>	</a:t>
              </a:r>
              <a:r>
                <a:rPr lang="fr-FR" sz="1600" dirty="0" smtClean="0">
                  <a:solidFill>
                    <a:srgbClr val="0099FF"/>
                  </a:solidFill>
                  <a:latin typeface="Arial" charset="0"/>
                </a:rPr>
                <a:t>	</a:t>
              </a:r>
              <a:r>
                <a:rPr lang="fr-FR" sz="1600" b="1" dirty="0" err="1" smtClean="0">
                  <a:solidFill>
                    <a:srgbClr val="82B000"/>
                  </a:solidFill>
                  <a:latin typeface="Arial" charset="0"/>
                </a:rPr>
                <a:t>chap</a:t>
              </a:r>
              <a:r>
                <a:rPr lang="fr-FR" sz="1600" b="1" dirty="0" smtClean="0">
                  <a:solidFill>
                    <a:srgbClr val="82B000"/>
                  </a:solidFill>
                  <a:latin typeface="Arial" charset="0"/>
                </a:rPr>
                <a:t> 6</a:t>
              </a:r>
              <a:endParaRPr lang="fr-FR" sz="1600" b="1" dirty="0">
                <a:solidFill>
                  <a:srgbClr val="82B000"/>
                </a:solidFill>
                <a:latin typeface="Arial" charset="0"/>
              </a:endParaRPr>
            </a:p>
            <a:p>
              <a:pPr marL="266700" indent="-266700">
                <a:buClr>
                  <a:srgbClr val="FF6600"/>
                </a:buClr>
                <a:buFontTx/>
                <a:buChar char="•"/>
                <a:defRPr/>
              </a:pPr>
              <a:r>
                <a:rPr lang="fr-FR" sz="1600" dirty="0" smtClean="0">
                  <a:solidFill>
                    <a:srgbClr val="0099FF"/>
                  </a:solidFill>
                  <a:latin typeface="Arial" charset="0"/>
                </a:rPr>
                <a:t>Environnement des opérations</a:t>
              </a:r>
              <a:r>
                <a:rPr lang="fr-FR" sz="1600" dirty="0">
                  <a:solidFill>
                    <a:srgbClr val="0099FF"/>
                  </a:solidFill>
                  <a:latin typeface="Arial" charset="0"/>
                </a:rPr>
                <a:t>	</a:t>
              </a:r>
              <a:r>
                <a:rPr lang="fr-FR" sz="1600" b="1" dirty="0" err="1">
                  <a:solidFill>
                    <a:srgbClr val="82B000"/>
                  </a:solidFill>
                  <a:latin typeface="Arial" charset="0"/>
                </a:rPr>
                <a:t>chap</a:t>
              </a:r>
              <a:r>
                <a:rPr lang="fr-FR" sz="1600" b="1" dirty="0">
                  <a:solidFill>
                    <a:srgbClr val="82B000"/>
                  </a:solidFill>
                  <a:latin typeface="Arial" charset="0"/>
                </a:rPr>
                <a:t> 6</a:t>
              </a:r>
            </a:p>
          </p:txBody>
        </p:sp>
        <p:sp>
          <p:nvSpPr>
            <p:cNvPr id="26" name="Line 1032"/>
            <p:cNvSpPr>
              <a:spLocks noChangeShapeType="1"/>
            </p:cNvSpPr>
            <p:nvPr/>
          </p:nvSpPr>
          <p:spPr bwMode="auto">
            <a:xfrm>
              <a:off x="95" y="1902"/>
              <a:ext cx="1696" cy="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spAutoFit/>
            </a:bodyPr>
            <a:lstStyle/>
            <a:p>
              <a:endParaRPr lang="fr-FR"/>
            </a:p>
          </p:txBody>
        </p:sp>
      </p:grpSp>
    </p:spTree>
    <p:extLst>
      <p:ext uri="{BB962C8B-B14F-4D97-AF65-F5344CB8AC3E}">
        <p14:creationId xmlns="" xmlns:p14="http://schemas.microsoft.com/office/powerpoint/2010/main" val="240943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Évolutions</a:t>
            </a:r>
            <a:endParaRPr lang="fr-FR" dirty="0"/>
          </a:p>
        </p:txBody>
      </p:sp>
      <p:pic>
        <p:nvPicPr>
          <p:cNvPr id="1026" name="Picture 2" descr="http://t0.gstatic.com/images?q=tbn:ANd9GcTv8eYgwqEgh_OHnroDnFl_VpFuZeJjTEV04aXqOzj9VT4g6RrX"/>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63688" y="2885892"/>
            <a:ext cx="2830710" cy="283071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à coins arrondis 3"/>
          <p:cNvSpPr/>
          <p:nvPr/>
        </p:nvSpPr>
        <p:spPr>
          <a:xfrm>
            <a:off x="3491880" y="1858429"/>
            <a:ext cx="3888432" cy="1426556"/>
          </a:xfrm>
          <a:prstGeom prst="wedgeRoundRectCallout">
            <a:avLst>
              <a:gd name="adj1" fmla="val -35030"/>
              <a:gd name="adj2" fmla="val 808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smtClean="0"/>
              <a:t>Qu’est-ce qui change ?</a:t>
            </a:r>
          </a:p>
        </p:txBody>
      </p:sp>
      <p:sp>
        <p:nvSpPr>
          <p:cNvPr id="3" name="Espace réservé du numéro de diapositive 2"/>
          <p:cNvSpPr>
            <a:spLocks noGrp="1"/>
          </p:cNvSpPr>
          <p:nvPr>
            <p:ph type="sldNum" sz="quarter" idx="12"/>
          </p:nvPr>
        </p:nvSpPr>
        <p:spPr/>
        <p:txBody>
          <a:bodyPr/>
          <a:lstStyle/>
          <a:p>
            <a:fld id="{804C197C-AF9A-432B-9B89-E1483E906D48}" type="slidenum">
              <a:rPr lang="fr-FR" smtClean="0"/>
              <a:pPr/>
              <a:t>4</a:t>
            </a:fld>
            <a:endParaRPr lang="fr-FR"/>
          </a:p>
        </p:txBody>
      </p:sp>
    </p:spTree>
    <p:extLst>
      <p:ext uri="{BB962C8B-B14F-4D97-AF65-F5344CB8AC3E}">
        <p14:creationId xmlns="" xmlns:p14="http://schemas.microsoft.com/office/powerpoint/2010/main" val="3200895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Vocabulaire</a:t>
            </a:r>
            <a:endParaRPr lang="fr-FR" dirty="0"/>
          </a:p>
        </p:txBody>
      </p:sp>
      <p:sp>
        <p:nvSpPr>
          <p:cNvPr id="3" name="Espace réservé du contenu 2"/>
          <p:cNvSpPr>
            <a:spLocks noGrp="1"/>
          </p:cNvSpPr>
          <p:nvPr>
            <p:ph idx="1"/>
          </p:nvPr>
        </p:nvSpPr>
        <p:spPr>
          <a:xfrm>
            <a:off x="467544" y="2852936"/>
            <a:ext cx="8229600" cy="3052936"/>
          </a:xfrm>
        </p:spPr>
        <p:txBody>
          <a:bodyPr>
            <a:normAutofit/>
          </a:bodyPr>
          <a:lstStyle/>
          <a:p>
            <a:r>
              <a:rPr lang="fr-FR" b="1" dirty="0" smtClean="0"/>
              <a:t>Employeur : </a:t>
            </a:r>
            <a:r>
              <a:rPr lang="fr-FR" dirty="0" smtClean="0"/>
              <a:t>personne </a:t>
            </a:r>
            <a:r>
              <a:rPr lang="fr-FR" dirty="0"/>
              <a:t>physique </a:t>
            </a:r>
            <a:r>
              <a:rPr lang="fr-FR" smtClean="0"/>
              <a:t>ou morale qui </a:t>
            </a:r>
            <a:r>
              <a:rPr lang="fr-FR" dirty="0"/>
              <a:t>emploie du personnel et a autorité sur lui</a:t>
            </a:r>
          </a:p>
          <a:p>
            <a:r>
              <a:rPr lang="fr-FR" b="1" dirty="0" smtClean="0"/>
              <a:t>Chef d’établissement : </a:t>
            </a:r>
            <a:r>
              <a:rPr lang="fr-FR" dirty="0" smtClean="0"/>
              <a:t>personne </a:t>
            </a:r>
            <a:r>
              <a:rPr lang="fr-FR" dirty="0"/>
              <a:t>physique qui assume la responsabilité d’une entreprise </a:t>
            </a:r>
            <a:r>
              <a:rPr lang="fr-FR" dirty="0" smtClean="0"/>
              <a:t>exploitante</a:t>
            </a:r>
            <a:endParaRPr lang="fr-FR"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5</a:t>
            </a:fld>
            <a:endParaRPr lang="fr-FR"/>
          </a:p>
        </p:txBody>
      </p:sp>
    </p:spTree>
    <p:extLst>
      <p:ext uri="{BB962C8B-B14F-4D97-AF65-F5344CB8AC3E}">
        <p14:creationId xmlns="" xmlns:p14="http://schemas.microsoft.com/office/powerpoint/2010/main" val="200179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Vocabulaire</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a:t>Personne ordinaire: </a:t>
            </a:r>
            <a:r>
              <a:rPr lang="fr-FR" dirty="0"/>
              <a:t>Personne non formée ni habilitée</a:t>
            </a:r>
          </a:p>
          <a:p>
            <a:r>
              <a:rPr lang="fr-FR" dirty="0"/>
              <a:t> </a:t>
            </a:r>
            <a:r>
              <a:rPr lang="fr-FR" b="1" dirty="0"/>
              <a:t>Personne avertie: </a:t>
            </a:r>
            <a:r>
              <a:rPr lang="fr-FR" dirty="0"/>
              <a:t>Personne suffisamment informée pour lui permettre d’éviter </a:t>
            </a:r>
            <a:r>
              <a:rPr lang="fr-FR" dirty="0" smtClean="0"/>
              <a:t>les dangers </a:t>
            </a:r>
            <a:r>
              <a:rPr lang="fr-FR" dirty="0"/>
              <a:t>que peut présenter l’électricité.</a:t>
            </a:r>
          </a:p>
          <a:p>
            <a:r>
              <a:rPr lang="fr-FR" b="1" dirty="0" smtClean="0"/>
              <a:t>Personne </a:t>
            </a:r>
            <a:r>
              <a:rPr lang="fr-FR" b="1" dirty="0"/>
              <a:t>qualifiée: </a:t>
            </a:r>
            <a:r>
              <a:rPr lang="fr-FR" dirty="0"/>
              <a:t>Personne ayant une formation, une connaissance et </a:t>
            </a:r>
            <a:r>
              <a:rPr lang="fr-FR" dirty="0" smtClean="0"/>
              <a:t>une expérience </a:t>
            </a:r>
            <a:r>
              <a:rPr lang="fr-FR" dirty="0"/>
              <a:t>appropriées en électricité pour lui permettre d'analyser le risque </a:t>
            </a:r>
            <a:r>
              <a:rPr lang="fr-FR" dirty="0" smtClean="0"/>
              <a:t>électrique et </a:t>
            </a:r>
            <a:r>
              <a:rPr lang="fr-FR" dirty="0"/>
              <a:t>d'éviter les dangers que peut présenter l'électricité</a:t>
            </a:r>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6</a:t>
            </a:fld>
            <a:endParaRPr lang="fr-FR"/>
          </a:p>
        </p:txBody>
      </p:sp>
    </p:spTree>
    <p:extLst>
      <p:ext uri="{BB962C8B-B14F-4D97-AF65-F5344CB8AC3E}">
        <p14:creationId xmlns="" xmlns:p14="http://schemas.microsoft.com/office/powerpoint/2010/main" val="258023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Vocabulaire</a:t>
            </a:r>
            <a:endParaRPr lang="fr-FR" dirty="0"/>
          </a:p>
        </p:txBody>
      </p:sp>
      <p:sp>
        <p:nvSpPr>
          <p:cNvPr id="3" name="Espace réservé du contenu 2"/>
          <p:cNvSpPr>
            <a:spLocks noGrp="1"/>
          </p:cNvSpPr>
          <p:nvPr>
            <p:ph idx="1"/>
          </p:nvPr>
        </p:nvSpPr>
        <p:spPr>
          <a:xfrm>
            <a:off x="323528" y="2492896"/>
            <a:ext cx="8507288" cy="3196952"/>
          </a:xfrm>
        </p:spPr>
        <p:txBody>
          <a:bodyPr>
            <a:normAutofit/>
          </a:bodyPr>
          <a:lstStyle/>
          <a:p>
            <a:r>
              <a:rPr lang="fr-FR" sz="3000" b="1" dirty="0" smtClean="0"/>
              <a:t>Opération : </a:t>
            </a:r>
            <a:r>
              <a:rPr lang="fr-FR" sz="3000" dirty="0" smtClean="0"/>
              <a:t>Activité </a:t>
            </a:r>
            <a:r>
              <a:rPr lang="fr-FR" sz="3000" dirty="0"/>
              <a:t>exercée, soit directement sur les OUVRAGES ou les INSTALLATIONS électriques, </a:t>
            </a:r>
            <a:r>
              <a:rPr lang="fr-FR" sz="3000" dirty="0" smtClean="0"/>
              <a:t>soit dans </a:t>
            </a:r>
            <a:r>
              <a:rPr lang="fr-FR" sz="3000" dirty="0"/>
              <a:t>un ENVIRONNEMENT électrique. Elle peut être de deux natures :</a:t>
            </a:r>
          </a:p>
          <a:p>
            <a:pPr lvl="1"/>
            <a:r>
              <a:rPr lang="fr-FR" sz="3000" dirty="0" smtClean="0"/>
              <a:t>OPERATION </a:t>
            </a:r>
            <a:r>
              <a:rPr lang="fr-FR" sz="3000" dirty="0"/>
              <a:t>d’ORDRE ELECTRIQUE ;</a:t>
            </a:r>
          </a:p>
          <a:p>
            <a:pPr lvl="1"/>
            <a:r>
              <a:rPr lang="fr-FR" sz="3000" dirty="0" smtClean="0"/>
              <a:t>OPERATION </a:t>
            </a:r>
            <a:r>
              <a:rPr lang="fr-FR" sz="3000" dirty="0"/>
              <a:t>d’ORDRE NON ELECTRIQUE</a:t>
            </a:r>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7</a:t>
            </a:fld>
            <a:endParaRPr lang="fr-FR"/>
          </a:p>
        </p:txBody>
      </p:sp>
    </p:spTree>
    <p:extLst>
      <p:ext uri="{BB962C8B-B14F-4D97-AF65-F5344CB8AC3E}">
        <p14:creationId xmlns="" xmlns:p14="http://schemas.microsoft.com/office/powerpoint/2010/main" val="448074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smtClean="0"/>
              <a:t>Installation électrique – ouvrage électrique</a:t>
            </a:r>
          </a:p>
          <a:p>
            <a:pPr>
              <a:buNone/>
            </a:pPr>
            <a:r>
              <a:rPr lang="fr-FR" dirty="0" smtClean="0"/>
              <a:t>	Le terme « OUVRAGE » est exclusivement réservé aux réseaux publics de transport et de distribution d’électricité et à leurs annexes.</a:t>
            </a:r>
          </a:p>
          <a:p>
            <a:pPr>
              <a:buNone/>
            </a:pPr>
            <a:endParaRPr lang="fr-FR" dirty="0" smtClean="0"/>
          </a:p>
          <a:p>
            <a:pPr>
              <a:buNone/>
            </a:pPr>
            <a:r>
              <a:rPr lang="fr-FR" dirty="0" smtClean="0"/>
              <a:t>	Le terme « INSTALLATION » s’applique à toute INSTALLATION électrique à l’exclusion des OUVRAGES.</a:t>
            </a:r>
          </a:p>
          <a:p>
            <a:pPr>
              <a:buNone/>
            </a:pPr>
            <a:endParaRPr lang="fr-FR" dirty="0"/>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8</a:t>
            </a:fld>
            <a:endParaRPr lang="fr-FR"/>
          </a:p>
        </p:txBody>
      </p:sp>
      <p:sp>
        <p:nvSpPr>
          <p:cNvPr id="5" name="Titre 1"/>
          <p:cNvSpPr>
            <a:spLocks noGrp="1"/>
          </p:cNvSpPr>
          <p:nvPr>
            <p:ph type="title"/>
          </p:nvPr>
        </p:nvSpPr>
        <p:spPr/>
        <p:txBody>
          <a:bodyPr/>
          <a:lstStyle/>
          <a:p>
            <a:r>
              <a:rPr lang="fr-FR" dirty="0" smtClean="0"/>
              <a:t>Vocabulaire</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Vocabulaire</a:t>
            </a:r>
          </a:p>
        </p:txBody>
      </p:sp>
      <p:sp>
        <p:nvSpPr>
          <p:cNvPr id="4" name="Espace réservé du numéro de diapositive 3"/>
          <p:cNvSpPr>
            <a:spLocks noGrp="1"/>
          </p:cNvSpPr>
          <p:nvPr>
            <p:ph type="sldNum" sz="quarter" idx="12"/>
          </p:nvPr>
        </p:nvSpPr>
        <p:spPr/>
        <p:txBody>
          <a:bodyPr/>
          <a:lstStyle/>
          <a:p>
            <a:fld id="{804C197C-AF9A-432B-9B89-E1483E906D48}" type="slidenum">
              <a:rPr lang="fr-FR" smtClean="0"/>
              <a:pPr/>
              <a:t>9</a:t>
            </a:fld>
            <a:endParaRPr lang="fr-FR"/>
          </a:p>
        </p:txBody>
      </p:sp>
      <p:sp>
        <p:nvSpPr>
          <p:cNvPr id="5" name="Espace réservé du contenu 2"/>
          <p:cNvSpPr>
            <a:spLocks noGrp="1"/>
          </p:cNvSpPr>
          <p:nvPr>
            <p:ph idx="1"/>
          </p:nvPr>
        </p:nvSpPr>
        <p:spPr>
          <a:xfrm>
            <a:off x="304800" y="1554162"/>
            <a:ext cx="8686800" cy="4525963"/>
          </a:xfrm>
        </p:spPr>
        <p:txBody>
          <a:bodyPr>
            <a:normAutofit/>
          </a:bodyPr>
          <a:lstStyle/>
          <a:p>
            <a:r>
              <a:rPr lang="fr-FR" b="1" dirty="0" smtClean="0"/>
              <a:t>Nappage</a:t>
            </a:r>
          </a:p>
          <a:p>
            <a:pPr marL="0" indent="0">
              <a:buNone/>
            </a:pPr>
            <a:r>
              <a:rPr lang="fr-FR" dirty="0" smtClean="0"/>
              <a:t>mettre </a:t>
            </a:r>
            <a:r>
              <a:rPr lang="fr-FR" dirty="0"/>
              <a:t>en place ou </a:t>
            </a:r>
            <a:r>
              <a:rPr lang="fr-FR" dirty="0" smtClean="0"/>
              <a:t>tendre </a:t>
            </a:r>
            <a:r>
              <a:rPr lang="fr-FR" dirty="0"/>
              <a:t>une NAPPE ISOLANTE souple, </a:t>
            </a:r>
            <a:r>
              <a:rPr lang="fr-FR" b="1" dirty="0">
                <a:solidFill>
                  <a:srgbClr val="FF0000"/>
                </a:solidFill>
              </a:rPr>
              <a:t>sans </a:t>
            </a:r>
            <a:r>
              <a:rPr lang="fr-FR" b="1" dirty="0" smtClean="0">
                <a:solidFill>
                  <a:srgbClr val="FF0000"/>
                </a:solidFill>
              </a:rPr>
              <a:t>contact direct </a:t>
            </a:r>
            <a:r>
              <a:rPr lang="fr-FR" dirty="0"/>
              <a:t>avec les pièces nues sous </a:t>
            </a:r>
            <a:r>
              <a:rPr lang="fr-FR" dirty="0" smtClean="0"/>
              <a:t>tension.</a:t>
            </a:r>
          </a:p>
          <a:p>
            <a:r>
              <a:rPr lang="fr-FR" b="1" dirty="0"/>
              <a:t>Habillage</a:t>
            </a:r>
          </a:p>
          <a:p>
            <a:pPr marL="0" indent="0">
              <a:buNone/>
            </a:pPr>
            <a:r>
              <a:rPr lang="fr-FR" dirty="0" smtClean="0"/>
              <a:t>recouvrir </a:t>
            </a:r>
            <a:r>
              <a:rPr lang="fr-FR" dirty="0"/>
              <a:t>une pièce nue sous tension </a:t>
            </a:r>
            <a:r>
              <a:rPr lang="fr-FR" b="1" dirty="0">
                <a:solidFill>
                  <a:srgbClr val="FF0000"/>
                </a:solidFill>
              </a:rPr>
              <a:t>par contact direct</a:t>
            </a:r>
            <a:r>
              <a:rPr lang="fr-FR" dirty="0"/>
              <a:t> de façon </a:t>
            </a:r>
            <a:r>
              <a:rPr lang="fr-FR" dirty="0" smtClean="0"/>
              <a:t>à rendre </a:t>
            </a:r>
            <a:r>
              <a:rPr lang="fr-FR" dirty="0"/>
              <a:t>impossible tout </a:t>
            </a:r>
            <a:r>
              <a:rPr lang="fr-FR" dirty="0" smtClean="0"/>
              <a:t>contact</a:t>
            </a:r>
            <a:r>
              <a:rPr lang="fr-FR" dirty="0"/>
              <a:t> </a:t>
            </a:r>
            <a:r>
              <a:rPr lang="fr-FR" dirty="0" smtClean="0"/>
              <a:t>(</a:t>
            </a:r>
            <a:r>
              <a:rPr lang="fr-FR" dirty="0"/>
              <a:t>réalisé dans l’espace autour d’un </a:t>
            </a:r>
            <a:r>
              <a:rPr lang="fr-FR" dirty="0" smtClean="0"/>
              <a:t>volume)</a:t>
            </a:r>
          </a:p>
          <a:p>
            <a:pPr>
              <a:buNone/>
            </a:pPr>
            <a:endParaRPr lang="fr-FR" dirty="0"/>
          </a:p>
        </p:txBody>
      </p:sp>
    </p:spTree>
    <p:extLst>
      <p:ext uri="{BB962C8B-B14F-4D97-AF65-F5344CB8AC3E}">
        <p14:creationId xmlns="" xmlns:p14="http://schemas.microsoft.com/office/powerpoint/2010/main" val="10742140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hème5">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18147</TotalTime>
  <Words>2146</Words>
  <Application>Microsoft Office PowerPoint</Application>
  <PresentationFormat>Affichage à l'écran (4:3)</PresentationFormat>
  <Paragraphs>338</Paragraphs>
  <Slides>27</Slides>
  <Notes>21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Thème5</vt:lpstr>
      <vt:lpstr>La NF C18-510</vt:lpstr>
      <vt:lpstr>Organisation de la norme</vt:lpstr>
      <vt:lpstr>Diapositive 3</vt:lpstr>
      <vt:lpstr>Évolutions</vt:lpstr>
      <vt:lpstr>Vocabulaire</vt:lpstr>
      <vt:lpstr>Vocabulaire</vt:lpstr>
      <vt:lpstr>Vocabulaire</vt:lpstr>
      <vt:lpstr>Vocabulaire</vt:lpstr>
      <vt:lpstr>Vocabulaire</vt:lpstr>
      <vt:lpstr>Domaine de tension</vt:lpstr>
      <vt:lpstr>Risque électrique en TBT</vt:lpstr>
      <vt:lpstr>Risque électrique en TBT</vt:lpstr>
      <vt:lpstr>3 états pour un ouvrage</vt:lpstr>
      <vt:lpstr>Opérations de consignation</vt:lpstr>
      <vt:lpstr>MALT et MCC</vt:lpstr>
      <vt:lpstr>MALT et MCC : Particularité pour la BT</vt:lpstr>
      <vt:lpstr>ENVIRONNEMENT DES OPÉRATIONS - résumé -</vt:lpstr>
      <vt:lpstr>ENVIRONNEMENT DES OPÉRATIONS</vt:lpstr>
      <vt:lpstr>Matérialisation de la DLI sur un chantier</vt:lpstr>
      <vt:lpstr>ENVIRONNEMENT DES OPÉRATIONS</vt:lpstr>
      <vt:lpstr>ENVIRONNEMENT DES OPÉRATIONS</vt:lpstr>
      <vt:lpstr>ENVIRONNEMENT DES OPÉRATIONS</vt:lpstr>
      <vt:lpstr>ENVIRONNEMENT DES OPÉRATIONS</vt:lpstr>
      <vt:lpstr>Port des EPI</vt:lpstr>
      <vt:lpstr>Cordons de mesure</vt:lpstr>
      <vt:lpstr>Rappel catégories de mesure </vt:lpstr>
      <vt:lpstr>Pointes de touche (exigences particulières d’isolation)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NF C18-510</dc:title>
  <dc:creator>Jean-François Ansoud</dc:creator>
  <cp:lastModifiedBy>VILETTE</cp:lastModifiedBy>
  <cp:revision>102</cp:revision>
  <dcterms:created xsi:type="dcterms:W3CDTF">2012-06-29T13:31:55Z</dcterms:created>
  <dcterms:modified xsi:type="dcterms:W3CDTF">2015-03-30T19:03:13Z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-706793767</vt:i4>
  </property>
  <property fmtid="{D5CDD505-2E9C-101B-9397-08002B2CF9AE}" pid="3" name="_NewReviewCycle">
    <vt:lpwstr/>
  </property>
  <property fmtid="{D5CDD505-2E9C-101B-9397-08002B2CF9AE}" pid="4" name="_EmailSubject">
    <vt:lpwstr>hABILITATION</vt:lpwstr>
  </property>
  <property fmtid="{D5CDD505-2E9C-101B-9397-08002B2CF9AE}" pid="5" name="_AuthorEmail">
    <vt:lpwstr>christophe.pontvianne@ac-lyon.fr</vt:lpwstr>
  </property>
  <property fmtid="{D5CDD505-2E9C-101B-9397-08002B2CF9AE}" pid="6" name="_AuthorEmailDisplayName">
    <vt:lpwstr>cpontvianne</vt:lpwstr>
  </property>
</Properties>
</file>