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handoutMasterIdLst>
    <p:handoutMasterId r:id="rId31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51" autoAdjust="0"/>
  </p:normalViewPr>
  <p:slideViewPr>
    <p:cSldViewPr>
      <p:cViewPr varScale="1">
        <p:scale>
          <a:sx n="86" d="100"/>
          <a:sy n="86" d="100"/>
        </p:scale>
        <p:origin x="-23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993DB-9FC8-4EF1-B9CF-3E383023C20C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F0D497-1413-46B2-A726-85FDE6B2A656}">
      <dgm:prSet phldrT="[Texte]"/>
      <dgm:spPr/>
      <dgm:t>
        <a:bodyPr/>
        <a:lstStyle/>
        <a:p>
          <a:r>
            <a:rPr lang="fr-FR" dirty="0" smtClean="0"/>
            <a:t>Locaux </a:t>
          </a:r>
          <a:r>
            <a:rPr lang="fr-FR" smtClean="0"/>
            <a:t>dédiés à </a:t>
          </a:r>
          <a:r>
            <a:rPr lang="fr-FR" dirty="0" smtClean="0"/>
            <a:t>la production, au transport et à la distribution de l’énergie électrique </a:t>
          </a:r>
          <a:endParaRPr lang="fr-FR" dirty="0"/>
        </a:p>
      </dgm:t>
    </dgm:pt>
    <dgm:pt modelId="{262DC76B-3E97-445D-8772-C1BF3DF022FC}" type="parTrans" cxnId="{7E4B9DB7-6336-4E1B-AE77-46A7611FB77C}">
      <dgm:prSet/>
      <dgm:spPr/>
      <dgm:t>
        <a:bodyPr/>
        <a:lstStyle/>
        <a:p>
          <a:endParaRPr lang="fr-FR"/>
        </a:p>
      </dgm:t>
    </dgm:pt>
    <dgm:pt modelId="{59F7A6AE-13F9-47D7-808F-76DE5AEA0141}" type="sibTrans" cxnId="{7E4B9DB7-6336-4E1B-AE77-46A7611FB77C}">
      <dgm:prSet/>
      <dgm:spPr/>
      <dgm:t>
        <a:bodyPr/>
        <a:lstStyle/>
        <a:p>
          <a:endParaRPr lang="fr-FR"/>
        </a:p>
      </dgm:t>
    </dgm:pt>
    <dgm:pt modelId="{E8E886C9-3104-4311-93A4-615656E53D01}">
      <dgm:prSet phldrT="[Texte]"/>
      <dgm:spPr/>
      <dgm:t>
        <a:bodyPr/>
        <a:lstStyle/>
        <a:p>
          <a:r>
            <a:rPr lang="fr-FR" dirty="0" smtClean="0"/>
            <a:t>Locaux où des pièces nues conductrices sont accessibles </a:t>
          </a:r>
          <a:endParaRPr lang="fr-FR" dirty="0"/>
        </a:p>
      </dgm:t>
    </dgm:pt>
    <dgm:pt modelId="{23E62C68-D7D0-4ADB-8A89-76080EAAB79A}" type="parTrans" cxnId="{B34C1249-0744-4F71-9176-7E956F2D4DB6}">
      <dgm:prSet/>
      <dgm:spPr/>
      <dgm:t>
        <a:bodyPr/>
        <a:lstStyle/>
        <a:p>
          <a:endParaRPr lang="fr-FR"/>
        </a:p>
      </dgm:t>
    </dgm:pt>
    <dgm:pt modelId="{EB8DC2F9-0377-45F2-A859-5948067A99F2}" type="sibTrans" cxnId="{B34C1249-0744-4F71-9176-7E956F2D4DB6}">
      <dgm:prSet/>
      <dgm:spPr/>
      <dgm:t>
        <a:bodyPr/>
        <a:lstStyle/>
        <a:p>
          <a:endParaRPr lang="fr-FR"/>
        </a:p>
      </dgm:t>
    </dgm:pt>
    <dgm:pt modelId="{EAAF4879-865C-4228-8A17-6E3E560DCCD8}">
      <dgm:prSet phldrT="[Texte]"/>
      <dgm:spPr/>
      <dgm:t>
        <a:bodyPr/>
        <a:lstStyle/>
        <a:p>
          <a:r>
            <a:rPr lang="fr-FR" dirty="0" smtClean="0"/>
            <a:t>Locaux où la prévention des contacts électriques n’est pas garantie par le respect des indice IP :</a:t>
          </a:r>
          <a:endParaRPr lang="fr-FR" dirty="0"/>
        </a:p>
      </dgm:t>
    </dgm:pt>
    <dgm:pt modelId="{40A14DC6-3CD3-48BA-91DE-68C6C55787ED}" type="parTrans" cxnId="{707C5BF2-4781-491D-BF0C-ECF858CCB60B}">
      <dgm:prSet/>
      <dgm:spPr/>
      <dgm:t>
        <a:bodyPr/>
        <a:lstStyle/>
        <a:p>
          <a:endParaRPr lang="fr-FR"/>
        </a:p>
      </dgm:t>
    </dgm:pt>
    <dgm:pt modelId="{A10EA1DA-1971-4514-AF30-85FE6DAD7048}" type="sibTrans" cxnId="{707C5BF2-4781-491D-BF0C-ECF858CCB60B}">
      <dgm:prSet/>
      <dgm:spPr/>
      <dgm:t>
        <a:bodyPr/>
        <a:lstStyle/>
        <a:p>
          <a:endParaRPr lang="fr-FR"/>
        </a:p>
      </dgm:t>
    </dgm:pt>
    <dgm:pt modelId="{BCFA1ABD-0AC1-4739-8598-774D5E25234E}" type="pres">
      <dgm:prSet presAssocID="{600993DB-9FC8-4EF1-B9CF-3E383023C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98E05B-D6C2-4720-83BA-DBA8490C6BAF}" type="pres">
      <dgm:prSet presAssocID="{9AF0D497-1413-46B2-A726-85FDE6B2A6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5A23F7-8461-42DB-91BF-3F3C9625EA20}" type="pres">
      <dgm:prSet presAssocID="{59F7A6AE-13F9-47D7-808F-76DE5AEA0141}" presName="sibTrans" presStyleCnt="0"/>
      <dgm:spPr/>
      <dgm:t>
        <a:bodyPr/>
        <a:lstStyle/>
        <a:p>
          <a:endParaRPr lang="fr-FR"/>
        </a:p>
      </dgm:t>
    </dgm:pt>
    <dgm:pt modelId="{73C22C5B-5D14-468E-BCD9-97A7DE462876}" type="pres">
      <dgm:prSet presAssocID="{E8E886C9-3104-4311-93A4-615656E53D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A8791-B372-4281-B38A-1882501EB734}" type="pres">
      <dgm:prSet presAssocID="{EB8DC2F9-0377-45F2-A859-5948067A99F2}" presName="sibTrans" presStyleCnt="0"/>
      <dgm:spPr/>
      <dgm:t>
        <a:bodyPr/>
        <a:lstStyle/>
        <a:p>
          <a:endParaRPr lang="fr-FR"/>
        </a:p>
      </dgm:t>
    </dgm:pt>
    <dgm:pt modelId="{52C67B88-FBAC-4FD8-9F71-DBE19CDAEF01}" type="pres">
      <dgm:prSet presAssocID="{EAAF4879-865C-4228-8A17-6E3E560DCC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7A547B-B477-460E-94AE-B5BBF0E63C6B}" type="presOf" srcId="{EAAF4879-865C-4228-8A17-6E3E560DCCD8}" destId="{52C67B88-FBAC-4FD8-9F71-DBE19CDAEF01}" srcOrd="0" destOrd="0" presId="urn:microsoft.com/office/officeart/2005/8/layout/hList6"/>
    <dgm:cxn modelId="{07AC5E36-E78E-46FE-A668-0F4E1E60E8BD}" type="presOf" srcId="{600993DB-9FC8-4EF1-B9CF-3E383023C20C}" destId="{BCFA1ABD-0AC1-4739-8598-774D5E25234E}" srcOrd="0" destOrd="0" presId="urn:microsoft.com/office/officeart/2005/8/layout/hList6"/>
    <dgm:cxn modelId="{B34C1249-0744-4F71-9176-7E956F2D4DB6}" srcId="{600993DB-9FC8-4EF1-B9CF-3E383023C20C}" destId="{E8E886C9-3104-4311-93A4-615656E53D01}" srcOrd="1" destOrd="0" parTransId="{23E62C68-D7D0-4ADB-8A89-76080EAAB79A}" sibTransId="{EB8DC2F9-0377-45F2-A859-5948067A99F2}"/>
    <dgm:cxn modelId="{707C5BF2-4781-491D-BF0C-ECF858CCB60B}" srcId="{600993DB-9FC8-4EF1-B9CF-3E383023C20C}" destId="{EAAF4879-865C-4228-8A17-6E3E560DCCD8}" srcOrd="2" destOrd="0" parTransId="{40A14DC6-3CD3-48BA-91DE-68C6C55787ED}" sibTransId="{A10EA1DA-1971-4514-AF30-85FE6DAD7048}"/>
    <dgm:cxn modelId="{01DE1CCB-346F-43FD-8C6F-DE04151B4B1E}" type="presOf" srcId="{E8E886C9-3104-4311-93A4-615656E53D01}" destId="{73C22C5B-5D14-468E-BCD9-97A7DE462876}" srcOrd="0" destOrd="0" presId="urn:microsoft.com/office/officeart/2005/8/layout/hList6"/>
    <dgm:cxn modelId="{F40EC517-E964-405B-9B01-3DD93AA47344}" type="presOf" srcId="{9AF0D497-1413-46B2-A726-85FDE6B2A656}" destId="{0A98E05B-D6C2-4720-83BA-DBA8490C6BAF}" srcOrd="0" destOrd="0" presId="urn:microsoft.com/office/officeart/2005/8/layout/hList6"/>
    <dgm:cxn modelId="{7E4B9DB7-6336-4E1B-AE77-46A7611FB77C}" srcId="{600993DB-9FC8-4EF1-B9CF-3E383023C20C}" destId="{9AF0D497-1413-46B2-A726-85FDE6B2A656}" srcOrd="0" destOrd="0" parTransId="{262DC76B-3E97-445D-8772-C1BF3DF022FC}" sibTransId="{59F7A6AE-13F9-47D7-808F-76DE5AEA0141}"/>
    <dgm:cxn modelId="{54503862-7440-4115-9EC1-77EFBE93568F}" type="presParOf" srcId="{BCFA1ABD-0AC1-4739-8598-774D5E25234E}" destId="{0A98E05B-D6C2-4720-83BA-DBA8490C6BAF}" srcOrd="0" destOrd="0" presId="urn:microsoft.com/office/officeart/2005/8/layout/hList6"/>
    <dgm:cxn modelId="{C570C19A-9F6C-4728-95E6-65380ED566CE}" type="presParOf" srcId="{BCFA1ABD-0AC1-4739-8598-774D5E25234E}" destId="{365A23F7-8461-42DB-91BF-3F3C9625EA20}" srcOrd="1" destOrd="0" presId="urn:microsoft.com/office/officeart/2005/8/layout/hList6"/>
    <dgm:cxn modelId="{837FA7DE-3B7F-41AE-A71F-05817AB8BB91}" type="presParOf" srcId="{BCFA1ABD-0AC1-4739-8598-774D5E25234E}" destId="{73C22C5B-5D14-468E-BCD9-97A7DE462876}" srcOrd="2" destOrd="0" presId="urn:microsoft.com/office/officeart/2005/8/layout/hList6"/>
    <dgm:cxn modelId="{A475C035-79E5-4339-92F0-FEFA3F5F5801}" type="presParOf" srcId="{BCFA1ABD-0AC1-4739-8598-774D5E25234E}" destId="{9FDA8791-B372-4281-B38A-1882501EB734}" srcOrd="3" destOrd="0" presId="urn:microsoft.com/office/officeart/2005/8/layout/hList6"/>
    <dgm:cxn modelId="{D6609277-14C1-412B-BBAA-BF4CA6FC5B77}" type="presParOf" srcId="{BCFA1ABD-0AC1-4739-8598-774D5E25234E}" destId="{52C67B88-FBAC-4FD8-9F71-DBE19CDAEF0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F7481-9E2F-4B43-90BF-5BDEE005040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7AF8FA-76BC-4EC2-804A-53C0C43A1C8D}">
      <dgm:prSet phldrT="[Texte]"/>
      <dgm:spPr/>
      <dgm:t>
        <a:bodyPr/>
        <a:lstStyle/>
        <a:p>
          <a:pPr algn="ctr"/>
          <a:r>
            <a:rPr lang="fr-FR" b="1" dirty="0" smtClean="0">
              <a:solidFill>
                <a:schemeClr val="bg1"/>
              </a:solidFill>
            </a:rPr>
            <a:t>Protection par coupure automatique</a:t>
          </a:r>
        </a:p>
        <a:p>
          <a:pPr algn="l"/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smtClean="0"/>
            <a:t>imposée par la norme NF C 15-100</a:t>
          </a:r>
        </a:p>
        <a:p>
          <a:pPr algn="ctr"/>
          <a:r>
            <a:rPr lang="fr-FR" dirty="0" smtClean="0"/>
            <a:t>adaptée au schéma de liaison à la terre </a:t>
          </a:r>
          <a:endParaRPr lang="fr-FR" dirty="0"/>
        </a:p>
      </dgm:t>
    </dgm:pt>
    <dgm:pt modelId="{53FA2B57-E9B8-4745-94D7-F6F597C9050D}" type="parTrans" cxnId="{65A3EE9F-DBFC-42F6-9523-57799F5CE075}">
      <dgm:prSet/>
      <dgm:spPr/>
      <dgm:t>
        <a:bodyPr/>
        <a:lstStyle/>
        <a:p>
          <a:endParaRPr lang="fr-FR"/>
        </a:p>
      </dgm:t>
    </dgm:pt>
    <dgm:pt modelId="{D3483BFA-8475-4AAC-A9AF-661C30D9B8E8}" type="sibTrans" cxnId="{65A3EE9F-DBFC-42F6-9523-57799F5CE075}">
      <dgm:prSet/>
      <dgm:spPr/>
      <dgm:t>
        <a:bodyPr/>
        <a:lstStyle/>
        <a:p>
          <a:endParaRPr lang="fr-FR"/>
        </a:p>
      </dgm:t>
    </dgm:pt>
    <dgm:pt modelId="{F3EEE3E6-3392-437A-BDB1-11FF2B5FDE65}">
      <dgm:prSet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Exigences :</a:t>
          </a:r>
        </a:p>
        <a:p>
          <a:r>
            <a:rPr lang="fr-FR" sz="1800" dirty="0" smtClean="0"/>
            <a:t>Aucune  différence de potentiel supérieure aux tensions de sécurité U</a:t>
          </a:r>
          <a:r>
            <a:rPr lang="fr-FR" sz="1200" dirty="0" smtClean="0"/>
            <a:t>L</a:t>
          </a:r>
          <a:r>
            <a:rPr lang="fr-FR" sz="1800" dirty="0" smtClean="0"/>
            <a:t> entre masse &amp; terre </a:t>
          </a:r>
          <a:endParaRPr lang="fr-FR" sz="1800" dirty="0"/>
        </a:p>
      </dgm:t>
    </dgm:pt>
    <dgm:pt modelId="{42B244A5-E6E1-4676-B63A-60ADC0CBFFD0}" type="parTrans" cxnId="{89CAF9E7-E2C6-4E82-941F-94E5715A69D8}">
      <dgm:prSet/>
      <dgm:spPr/>
      <dgm:t>
        <a:bodyPr/>
        <a:lstStyle/>
        <a:p>
          <a:endParaRPr lang="fr-FR"/>
        </a:p>
      </dgm:t>
    </dgm:pt>
    <dgm:pt modelId="{8C1F1F9F-FC8C-4975-B51D-E697C75EE502}" type="sibTrans" cxnId="{89CAF9E7-E2C6-4E82-941F-94E5715A69D8}">
      <dgm:prSet/>
      <dgm:spPr/>
      <dgm:t>
        <a:bodyPr/>
        <a:lstStyle/>
        <a:p>
          <a:endParaRPr lang="fr-FR"/>
        </a:p>
      </dgm:t>
    </dgm:pt>
    <dgm:pt modelId="{A843DC4D-B034-4C88-A6EA-4D83BBADDB3C}" type="pres">
      <dgm:prSet presAssocID="{E2CF7481-9E2F-4B43-90BF-5BDEE005040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6703DA-C5A8-4A46-96C4-AD7116FAB982}" type="pres">
      <dgm:prSet presAssocID="{257AF8FA-76BC-4EC2-804A-53C0C43A1C8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F4D837-FF08-46E5-AFF0-5DF10338B871}" type="pres">
      <dgm:prSet presAssocID="{D3483BFA-8475-4AAC-A9AF-661C30D9B8E8}" presName="sibTrans" presStyleLbl="sibTrans2D1" presStyleIdx="0" presStyleCnt="1"/>
      <dgm:spPr/>
      <dgm:t>
        <a:bodyPr/>
        <a:lstStyle/>
        <a:p>
          <a:endParaRPr lang="fr-FR"/>
        </a:p>
      </dgm:t>
    </dgm:pt>
    <dgm:pt modelId="{97DFA434-825E-45A2-AEED-07DF50985F36}" type="pres">
      <dgm:prSet presAssocID="{D3483BFA-8475-4AAC-A9AF-661C30D9B8E8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ED7E4DBF-B50D-4713-8F28-44BC0940FAB3}" type="pres">
      <dgm:prSet presAssocID="{F3EEE3E6-3392-437A-BDB1-11FF2B5FDE65}" presName="node" presStyleLbl="node1" presStyleIdx="1" presStyleCnt="2" custLinFactNeighborY="427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5AF26B-9CD7-43F6-8242-BEE16653236A}" type="presOf" srcId="{E2CF7481-9E2F-4B43-90BF-5BDEE0050406}" destId="{A843DC4D-B034-4C88-A6EA-4D83BBADDB3C}" srcOrd="0" destOrd="0" presId="urn:microsoft.com/office/officeart/2005/8/layout/process2"/>
    <dgm:cxn modelId="{DCFCBA5F-58B0-42EE-AC7D-AC6D420BE293}" type="presOf" srcId="{F3EEE3E6-3392-437A-BDB1-11FF2B5FDE65}" destId="{ED7E4DBF-B50D-4713-8F28-44BC0940FAB3}" srcOrd="0" destOrd="0" presId="urn:microsoft.com/office/officeart/2005/8/layout/process2"/>
    <dgm:cxn modelId="{65A3EE9F-DBFC-42F6-9523-57799F5CE075}" srcId="{E2CF7481-9E2F-4B43-90BF-5BDEE0050406}" destId="{257AF8FA-76BC-4EC2-804A-53C0C43A1C8D}" srcOrd="0" destOrd="0" parTransId="{53FA2B57-E9B8-4745-94D7-F6F597C9050D}" sibTransId="{D3483BFA-8475-4AAC-A9AF-661C30D9B8E8}"/>
    <dgm:cxn modelId="{89CAF9E7-E2C6-4E82-941F-94E5715A69D8}" srcId="{E2CF7481-9E2F-4B43-90BF-5BDEE0050406}" destId="{F3EEE3E6-3392-437A-BDB1-11FF2B5FDE65}" srcOrd="1" destOrd="0" parTransId="{42B244A5-E6E1-4676-B63A-60ADC0CBFFD0}" sibTransId="{8C1F1F9F-FC8C-4975-B51D-E697C75EE502}"/>
    <dgm:cxn modelId="{99B1DAA4-CF3B-4B9F-BDD6-0E0E16EAB57D}" type="presOf" srcId="{D3483BFA-8475-4AAC-A9AF-661C30D9B8E8}" destId="{97DFA434-825E-45A2-AEED-07DF50985F36}" srcOrd="1" destOrd="0" presId="urn:microsoft.com/office/officeart/2005/8/layout/process2"/>
    <dgm:cxn modelId="{464FD488-ACCA-4AD3-BB81-925759D8398F}" type="presOf" srcId="{D3483BFA-8475-4AAC-A9AF-661C30D9B8E8}" destId="{4DF4D837-FF08-46E5-AFF0-5DF10338B871}" srcOrd="0" destOrd="0" presId="urn:microsoft.com/office/officeart/2005/8/layout/process2"/>
    <dgm:cxn modelId="{4570F822-C27A-4674-98AD-16B0CFF3D3C9}" type="presOf" srcId="{257AF8FA-76BC-4EC2-804A-53C0C43A1C8D}" destId="{AD6703DA-C5A8-4A46-96C4-AD7116FAB982}" srcOrd="0" destOrd="0" presId="urn:microsoft.com/office/officeart/2005/8/layout/process2"/>
    <dgm:cxn modelId="{1EF0884F-7A05-4982-847A-0C1A22536C81}" type="presParOf" srcId="{A843DC4D-B034-4C88-A6EA-4D83BBADDB3C}" destId="{AD6703DA-C5A8-4A46-96C4-AD7116FAB982}" srcOrd="0" destOrd="0" presId="urn:microsoft.com/office/officeart/2005/8/layout/process2"/>
    <dgm:cxn modelId="{AEBAAB01-A705-4C5F-82D7-B71B98DA8652}" type="presParOf" srcId="{A843DC4D-B034-4C88-A6EA-4D83BBADDB3C}" destId="{4DF4D837-FF08-46E5-AFF0-5DF10338B871}" srcOrd="1" destOrd="0" presId="urn:microsoft.com/office/officeart/2005/8/layout/process2"/>
    <dgm:cxn modelId="{D3183F35-C5DA-4A33-9821-05564DFD78B5}" type="presParOf" srcId="{4DF4D837-FF08-46E5-AFF0-5DF10338B871}" destId="{97DFA434-825E-45A2-AEED-07DF50985F36}" srcOrd="0" destOrd="0" presId="urn:microsoft.com/office/officeart/2005/8/layout/process2"/>
    <dgm:cxn modelId="{D8B68539-D23C-48B3-8A66-0A8F173406DB}" type="presParOf" srcId="{A843DC4D-B034-4C88-A6EA-4D83BBADDB3C}" destId="{ED7E4DBF-B50D-4713-8F28-44BC0940FAB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8E05B-D6C2-4720-83BA-DBA8490C6BAF}">
      <dsp:nvSpPr>
        <dsp:cNvPr id="0" name=""/>
        <dsp:cNvSpPr/>
      </dsp:nvSpPr>
      <dsp:spPr>
        <a:xfrm rot="16200000">
          <a:off x="109597" y="-108607"/>
          <a:ext cx="2357453" cy="257466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28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Locaux </a:t>
          </a:r>
          <a:r>
            <a:rPr lang="fr-FR" sz="1700" kern="1200" smtClean="0"/>
            <a:t>dédiés à </a:t>
          </a:r>
          <a:r>
            <a:rPr lang="fr-FR" sz="1700" kern="1200" dirty="0" smtClean="0"/>
            <a:t>la production, au transport et à la distribution de l’énergie électrique </a:t>
          </a:r>
          <a:endParaRPr lang="fr-FR" sz="1700" kern="1200" dirty="0"/>
        </a:p>
      </dsp:txBody>
      <dsp:txXfrm rot="16200000">
        <a:off x="109597" y="-108607"/>
        <a:ext cx="2357453" cy="2574669"/>
      </dsp:txXfrm>
    </dsp:sp>
    <dsp:sp modelId="{73C22C5B-5D14-468E-BCD9-97A7DE462876}">
      <dsp:nvSpPr>
        <dsp:cNvPr id="0" name=""/>
        <dsp:cNvSpPr/>
      </dsp:nvSpPr>
      <dsp:spPr>
        <a:xfrm rot="16200000">
          <a:off x="2877367" y="-108607"/>
          <a:ext cx="2357453" cy="257466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28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Locaux où des pièces nues conductrices sont accessibles </a:t>
          </a:r>
          <a:endParaRPr lang="fr-FR" sz="1700" kern="1200" dirty="0"/>
        </a:p>
      </dsp:txBody>
      <dsp:txXfrm rot="16200000">
        <a:off x="2877367" y="-108607"/>
        <a:ext cx="2357453" cy="2574669"/>
      </dsp:txXfrm>
    </dsp:sp>
    <dsp:sp modelId="{52C67B88-FBAC-4FD8-9F71-DBE19CDAEF01}">
      <dsp:nvSpPr>
        <dsp:cNvPr id="0" name=""/>
        <dsp:cNvSpPr/>
      </dsp:nvSpPr>
      <dsp:spPr>
        <a:xfrm rot="16200000">
          <a:off x="5645137" y="-108607"/>
          <a:ext cx="2357453" cy="257466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28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Locaux où la prévention des contacts électriques n’est pas garantie par le respect des indice IP :</a:t>
          </a:r>
          <a:endParaRPr lang="fr-FR" sz="1700" kern="1200" dirty="0"/>
        </a:p>
      </dsp:txBody>
      <dsp:txXfrm rot="16200000">
        <a:off x="5645137" y="-108607"/>
        <a:ext cx="2357453" cy="25746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6703DA-C5A8-4A46-96C4-AD7116FAB982}">
      <dsp:nvSpPr>
        <dsp:cNvPr id="0" name=""/>
        <dsp:cNvSpPr/>
      </dsp:nvSpPr>
      <dsp:spPr>
        <a:xfrm>
          <a:off x="1039773" y="537"/>
          <a:ext cx="4016452" cy="176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Protection par coupure automatique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kern="1200" dirty="0" smtClean="0"/>
            <a:t>imposée par la norme NF C 15-100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adaptée au schéma de liaison à la terre </a:t>
          </a:r>
          <a:endParaRPr lang="fr-FR" sz="1800" kern="1200" dirty="0"/>
        </a:p>
      </dsp:txBody>
      <dsp:txXfrm>
        <a:off x="1039773" y="537"/>
        <a:ext cx="4016452" cy="1760636"/>
      </dsp:txXfrm>
    </dsp:sp>
    <dsp:sp modelId="{4DF4D837-FF08-46E5-AFF0-5DF10338B871}">
      <dsp:nvSpPr>
        <dsp:cNvPr id="0" name=""/>
        <dsp:cNvSpPr/>
      </dsp:nvSpPr>
      <dsp:spPr>
        <a:xfrm rot="5400000">
          <a:off x="2717679" y="1805458"/>
          <a:ext cx="660641" cy="792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5400000">
        <a:off x="2717679" y="1805458"/>
        <a:ext cx="660641" cy="792286"/>
      </dsp:txXfrm>
    </dsp:sp>
    <dsp:sp modelId="{ED7E4DBF-B50D-4713-8F28-44BC0940FAB3}">
      <dsp:nvSpPr>
        <dsp:cNvPr id="0" name=""/>
        <dsp:cNvSpPr/>
      </dsp:nvSpPr>
      <dsp:spPr>
        <a:xfrm>
          <a:off x="1039773" y="2642030"/>
          <a:ext cx="4016452" cy="176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Exigences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Aucune  différence de potentiel supérieure aux tensions de sécurité U</a:t>
          </a:r>
          <a:r>
            <a:rPr lang="fr-FR" sz="1200" kern="1200" dirty="0" smtClean="0"/>
            <a:t>L</a:t>
          </a:r>
          <a:r>
            <a:rPr lang="fr-FR" sz="1800" kern="1200" dirty="0" smtClean="0"/>
            <a:t> entre masse &amp; terre </a:t>
          </a:r>
          <a:endParaRPr lang="fr-FR" sz="1800" kern="1200" dirty="0"/>
        </a:p>
      </dsp:txBody>
      <dsp:txXfrm>
        <a:off x="1039773" y="2642030"/>
        <a:ext cx="4016452" cy="1760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809847-99FC-48FD-BAEB-5B6ADA9F4346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smtClean="0"/>
              <a:t>Habilitation électrique BE manoeuvre  janvier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78AA9F-503B-4B56-80E1-BBA52B575A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87116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E51F34-FC4C-4BA3-A501-7DEA68DC8CE8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smtClean="0"/>
              <a:t>Habilitation électrique BE manoeuvre  janvier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2F8605-4A40-407A-B053-06BAEB4ECB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38067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04838" y="336550"/>
            <a:ext cx="5891212" cy="44196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risque ne se limite pas seulement aux risques électriques. Dans toutes</a:t>
            </a:r>
            <a:r>
              <a:rPr lang="fr-FR" baseline="0" dirty="0" smtClean="0"/>
              <a:t> opérations il est nécessaire de prendre en compte l’environnement (chantier encombré, présence de luminaires suspendus, proximité d’ouvrages BT ou HT, etc….)</a:t>
            </a:r>
          </a:p>
          <a:p>
            <a:r>
              <a:rPr lang="fr-FR" baseline="0" dirty="0" smtClean="0"/>
              <a:t>Il sera donc nécessaire d’identifier les dangers présents et plus particulièrement </a:t>
            </a:r>
            <a:r>
              <a:rPr lang="fr-FR" baseline="0" smtClean="0"/>
              <a:t>ceux présents </a:t>
            </a:r>
            <a:r>
              <a:rPr lang="fr-FR" baseline="0" dirty="0" smtClean="0"/>
              <a:t>dans une situation de travail.</a:t>
            </a:r>
          </a:p>
          <a:p>
            <a:pPr defTabSz="990381">
              <a:defRPr/>
            </a:pPr>
            <a:r>
              <a:rPr lang="fr-FR" baseline="0" dirty="0" smtClean="0"/>
              <a:t>On peut se référer au site de l’INRS pour approfondir : </a:t>
            </a:r>
            <a:r>
              <a:rPr lang="fr-FR" dirty="0" smtClean="0">
                <a:solidFill>
                  <a:schemeClr val="bg1"/>
                </a:solidFill>
              </a:rPr>
              <a:t>http://www.inrs.fr/accueil/demarche/evaluation-risques.html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lIns="99038" tIns="49520" rIns="99038" bIns="49520"/>
          <a:lstStyle/>
          <a:p>
            <a:pPr>
              <a:defRPr/>
            </a:pPr>
            <a:fld id="{8A38C8DB-97AF-4BD1-AB26-7CA32AFCFE0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3414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Quand on ouvre une armoire, on doit être capable d’identifier le matériel…. Ce n’est pas parce qu’il y a une poignée de manœuvre qu’on peut agir</a:t>
            </a:r>
            <a:r>
              <a:rPr lang="fr-FR" baseline="0" dirty="0" smtClean="0"/>
              <a:t> dessus  !</a:t>
            </a:r>
          </a:p>
          <a:p>
            <a:r>
              <a:rPr lang="fr-FR" baseline="0" dirty="0" err="1" smtClean="0"/>
              <a:t>Prb</a:t>
            </a:r>
            <a:r>
              <a:rPr lang="fr-FR" baseline="0" dirty="0" smtClean="0"/>
              <a:t> des sectionneurs (de moins en moins courant dans les installations courantes, absent du domestique)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656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fr-FR" altLang="fr-FR" dirty="0" smtClean="0"/>
              <a:t>Ils sont choisis et installés de façon à pouvoir assurer ces fonctions.</a:t>
            </a:r>
          </a:p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382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27075"/>
            <a:ext cx="6286500" cy="4714875"/>
          </a:xfrm>
          <a:ln/>
        </p:spPr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5125" y="5640389"/>
            <a:ext cx="6397625" cy="217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69" tIns="47185" rIns="94369" bIns="47185">
            <a:spAutoFit/>
          </a:bodyPr>
          <a:lstStyle>
            <a:lvl1pPr defTabSz="7874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defTabSz="7874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defTabSz="7874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defTabSz="7874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defTabSz="7874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Monotype Sorts" pitchFamily="2" charset="2"/>
              <a:buNone/>
            </a:pPr>
            <a:r>
              <a:rPr lang="fr-FR" altLang="fr-FR" sz="1500" b="1"/>
              <a:t>définition :</a:t>
            </a:r>
          </a:p>
          <a:p>
            <a:pPr eaLnBrk="1" hangingPunct="1">
              <a:buFont typeface="Monotype Sorts" pitchFamily="2" charset="2"/>
              <a:buChar char="n"/>
            </a:pPr>
            <a:endParaRPr lang="fr-FR" altLang="fr-FR" sz="1500"/>
          </a:p>
          <a:p>
            <a:pPr eaLnBrk="1" hangingPunct="1">
              <a:buFont typeface="Monotype Sorts" pitchFamily="2" charset="2"/>
              <a:buNone/>
            </a:pPr>
            <a:r>
              <a:rPr lang="fr-FR" altLang="fr-FR" sz="1500" b="1"/>
              <a:t>« </a:t>
            </a:r>
            <a:r>
              <a:rPr lang="fr-FR" altLang="fr-FR" sz="1500" b="1" i="1"/>
              <a:t>appareillage :</a:t>
            </a:r>
            <a:r>
              <a:rPr lang="fr-FR" altLang="fr-FR" sz="1500"/>
              <a:t> </a:t>
            </a:r>
            <a:r>
              <a:rPr lang="fr-FR" altLang="fr-FR" sz="1500" i="1"/>
              <a:t>matériel électrique destiné à être relié à un circuit électrique en vue d ’assurer une ou plusieurs des </a:t>
            </a:r>
            <a:r>
              <a:rPr lang="fr-FR" altLang="fr-FR" sz="1500" b="1" i="1"/>
              <a:t>fonctions suivantes : protection, commande, sectionnement, connexion</a:t>
            </a:r>
            <a:r>
              <a:rPr lang="fr-FR" altLang="fr-FR" sz="1500" b="1"/>
              <a:t> ». </a:t>
            </a:r>
          </a:p>
          <a:p>
            <a:pPr eaLnBrk="1" hangingPunct="1">
              <a:buFont typeface="Monotype Sorts" pitchFamily="2" charset="2"/>
              <a:buNone/>
            </a:pPr>
            <a:endParaRPr lang="fr-FR" altLang="fr-FR" sz="1500"/>
          </a:p>
          <a:p>
            <a:pPr eaLnBrk="1" hangingPunct="1">
              <a:buFont typeface="Monotype Sorts" pitchFamily="2" charset="2"/>
              <a:buNone/>
            </a:pPr>
            <a:r>
              <a:rPr lang="fr-FR" altLang="fr-FR" sz="1500"/>
              <a:t>(selon les références du Vocabulaire Electrotechnique International et Norme NF C 15-100  art.270.3)</a:t>
            </a:r>
          </a:p>
          <a:p>
            <a:pPr eaLnBrk="1" hangingPunct="1">
              <a:buFont typeface="Monotype Sorts" pitchFamily="2" charset="2"/>
              <a:buChar char="n"/>
            </a:pPr>
            <a:endParaRPr lang="fr-FR" altLang="fr-FR" sz="1500"/>
          </a:p>
        </p:txBody>
      </p:sp>
      <p:sp>
        <p:nvSpPr>
          <p:cNvPr id="18436" name="Espace réservé des commentaires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les courts-circuits</a:t>
            </a:r>
            <a:r>
              <a:rPr lang="fr-FR" baseline="0" dirty="0" smtClean="0"/>
              <a:t> les valeurs sont très variables et vont dépendre de la distance par rapport à la source et de l’instant d’apparition du défaut</a:t>
            </a:r>
          </a:p>
          <a:p>
            <a:r>
              <a:rPr lang="fr-FR" baseline="0" dirty="0" smtClean="0"/>
              <a:t>Pour les surintensités elles peuvent être liées à des problèmes mécaniques (moteur bloqué par exemple, trop d’appareils sur un prise).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courant de défaut apparait souvent suite à un défaut des isolants ou à un corps étranger qui vient en contact avec un conducteur actif. On l’appelle souvent « courant de fuite ». Pas de limite aux courant de défaut. Peut aller de </a:t>
            </a:r>
            <a:r>
              <a:rPr lang="fr-FR" baseline="0" dirty="0" err="1" smtClean="0"/>
              <a:t>qques</a:t>
            </a:r>
            <a:r>
              <a:rPr lang="fr-FR" baseline="0" dirty="0" smtClean="0"/>
              <a:t> mA à </a:t>
            </a:r>
            <a:r>
              <a:rPr lang="fr-FR" baseline="0" dirty="0" err="1" smtClean="0"/>
              <a:t>qques</a:t>
            </a:r>
            <a:r>
              <a:rPr lang="fr-FR" baseline="0" dirty="0" smtClean="0"/>
              <a:t> 100A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4DFF9-F966-405D-B57B-A16EB26D132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6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PdC</a:t>
            </a:r>
            <a:r>
              <a:rPr lang="fr-FR" dirty="0" smtClean="0"/>
              <a:t> = manœuvre possible en charge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118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27075"/>
            <a:ext cx="6286500" cy="4714875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les BE, les</a:t>
            </a:r>
            <a:r>
              <a:rPr lang="fr-FR" baseline="0" dirty="0" smtClean="0"/>
              <a:t> dispositifs de sectionnement sont importants car il faut les identifier de façon sûr.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27075"/>
            <a:ext cx="6286500" cy="4714875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éviter ou limiter les conséquences des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surintensités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(surcharges ou courts-circuits) ou des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défauts d’isolement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(protection des personnes)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séparer la partie défectueuse du reste de l’installation.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disjoncteur est aussi un organe de coupure. Il peut être condamné.</a:t>
            </a:r>
          </a:p>
          <a:p>
            <a:r>
              <a:rPr lang="fr-FR" dirty="0" smtClean="0"/>
              <a:t>Le fusible peut aussi être considéré comme un organe de consignation. Vous retirez le fusible et vous le gardez</a:t>
            </a:r>
            <a:r>
              <a:rPr lang="fr-FR" baseline="0" dirty="0" smtClean="0"/>
              <a:t>. Il est alors préférable de bloquer le porte fusible en position ouverte. On n’est pas à l’abri d’une personne qui remette un fusible en place alors qu’elle n’est pas autorisée.</a:t>
            </a:r>
          </a:p>
          <a:p>
            <a:pPr algn="l"/>
            <a:endParaRPr lang="fr-FR" b="0" baseline="0" dirty="0" smtClean="0"/>
          </a:p>
          <a:p>
            <a:pPr algn="l"/>
            <a:r>
              <a:rPr lang="fr-FR" b="0" dirty="0" smtClean="0"/>
              <a:t>Le magnétique déclenche sur </a:t>
            </a:r>
            <a:r>
              <a:rPr lang="fr-FR" b="0" dirty="0" err="1" smtClean="0"/>
              <a:t>Icc</a:t>
            </a:r>
            <a:r>
              <a:rPr lang="fr-FR" b="0" dirty="0" smtClean="0"/>
              <a:t>.</a:t>
            </a:r>
          </a:p>
          <a:p>
            <a:pPr algn="l"/>
            <a:r>
              <a:rPr lang="fr-FR" b="0" dirty="0" smtClean="0"/>
              <a:t>Le thermique déclenche sur une surcharge</a:t>
            </a:r>
            <a:endParaRPr lang="fr-BE" b="0" dirty="0" smtClean="0"/>
          </a:p>
          <a:p>
            <a:pPr algn="l"/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4304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courbes ne sont là que pour montrer la relation qu’il existe entre l’intensité et le temps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3892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lecture du symbole est importante pour identifier les appareils</a:t>
            </a:r>
            <a:r>
              <a:rPr lang="fr-FR" baseline="0" dirty="0" smtClean="0"/>
              <a:t> et connaitre les fonctions qu’ils remplissent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650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Espace réservé des commentaires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Courbe</a:t>
            </a:r>
            <a:r>
              <a:rPr lang="fr-FR" baseline="0" dirty="0" smtClean="0"/>
              <a:t> caractéristique d’un disjoncteur </a:t>
            </a:r>
            <a:r>
              <a:rPr lang="fr-FR" baseline="0" dirty="0" err="1" smtClean="0"/>
              <a:t>magnéto-thermique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Les 2 courbes représentent le fonctionnement à froid et à chaud mais elles sont identiques.</a:t>
            </a:r>
          </a:p>
          <a:p>
            <a:r>
              <a:rPr lang="fr-FR" baseline="0" dirty="0" smtClean="0"/>
              <a:t>Il faut distinguer les 2 zones (thermique et magnétique)</a:t>
            </a:r>
          </a:p>
          <a:p>
            <a:endParaRPr lang="fr-FR" baseline="0" dirty="0" smtClean="0"/>
          </a:p>
          <a:p>
            <a:pPr defTabSz="990478">
              <a:defRPr/>
            </a:pPr>
            <a:r>
              <a:rPr lang="fr-FR" dirty="0" smtClean="0"/>
              <a:t>Les courbes ne sont là que pour montrer la relation qu’il existe entre l’intensité et le temps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4DFF9-F966-405D-B57B-A16EB26D132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0836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8605-4A40-407A-B053-06BAEB4ECB2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770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accent2"/>
                </a:solidFill>
                <a:latin typeface="+mn-lt"/>
              </a:rPr>
              <a:t>ID n est appelé la sensibilité du différentiel. Normalement on devrait faire un test tous les mois. Préconisé par la norme NF C15 100</a:t>
            </a:r>
            <a:endParaRPr lang="fr-FR" b="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5550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8605-4A40-407A-B053-06BAEB4ECB2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937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dirty="0" smtClean="0"/>
              <a:t>Les courbes ne sont là que pour montrer la relation qu’il existe entre l’intensité et le temps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3897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280"/>
            <a:fld id="{BAD57759-C545-4BD9-B863-310AD7C42F37}" type="slidenum">
              <a:rPr lang="fr-FR"/>
              <a:pPr defTabSz="968280"/>
              <a:t>25</a:t>
            </a:fld>
            <a:endParaRPr lang="fr-FR" dirty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Vous</a:t>
            </a:r>
            <a:r>
              <a:rPr lang="fr-FR" baseline="0" dirty="0" smtClean="0"/>
              <a:t> allez manœuvrer ! Toujours se poser la question : « Est-ce que je peux sans risque ? »</a:t>
            </a:r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lecture des schémas est très utile</a:t>
            </a:r>
            <a:r>
              <a:rPr lang="fr-FR" baseline="0" dirty="0" smtClean="0"/>
              <a:t> pour savoir sur quelle protection agir avant toute intervention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5146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27075"/>
            <a:ext cx="6283325" cy="47132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8605-4A40-407A-B053-06BAEB4ECB2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313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On retrouve aussi des zones pour les lignes électriques aériennes mais elles</a:t>
            </a:r>
            <a:r>
              <a:rPr lang="fr-FR" altLang="fr-FR" baseline="0" dirty="0" smtClean="0"/>
              <a:t> ne seront pas abordées dans cette formation. Normalement vous n’avez pas à vous approcher de lignes électriques aériennes</a:t>
            </a:r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41987" name="Espace réservé de l'image des diapositives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altLang="fr-FR" sz="1300" b="1" dirty="0"/>
              <a:t>DMA : Distance Minimale d’Approche = 0,005*Un +g </a:t>
            </a:r>
            <a:r>
              <a:rPr lang="fr-FR" altLang="fr-FR" sz="1300" dirty="0"/>
              <a:t>uniquement utilisée pour la HT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Espace réservé des commentaires 6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Un local électrique doit signalé par le logo de l’arc électrique noir sur fond</a:t>
            </a:r>
            <a:r>
              <a:rPr lang="fr-FR" altLang="fr-FR" baseline="0" dirty="0" smtClean="0"/>
              <a:t> jaune</a:t>
            </a:r>
            <a:endParaRPr lang="fr-FR" alt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925513"/>
            <a:ext cx="6065838" cy="4551362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Classe 2 : l'appareil possède une isolation renforcée sans partie métallique accessible. Les prises des équipements de classe 2 ne possèdent pas de broche de terre</a:t>
            </a:r>
          </a:p>
          <a:p>
            <a:r>
              <a:rPr lang="fr-FR" dirty="0" smtClean="0"/>
              <a:t>Classe 3 : l’appareil fonctionne en très basse tension de </a:t>
            </a:r>
            <a:r>
              <a:rPr lang="fr-FR" dirty="0" smtClean="0">
                <a:solidFill>
                  <a:schemeClr val="tx1"/>
                </a:solidFill>
              </a:rPr>
              <a:t>sécurité TBTS (50V~ maximum). L'abaissement de tension doit être réalisé à l'aide d'un transformateur de sécurité normalisé, réalisant une isolation galvanique</a:t>
            </a:r>
            <a:r>
              <a:rPr lang="fr-FR" u="none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sûre entre le primaire et le secondaire.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Espace réservé des commentaires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0478">
              <a:defRPr/>
            </a:pPr>
            <a:r>
              <a:rPr lang="fr-FR" sz="1300" dirty="0"/>
              <a:t>L’absence de classe de protection expose au risque de contact direct par contact avec une pièce nue active accessible et sous tension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sz="1300" dirty="0">
                <a:solidFill>
                  <a:schemeClr val="accent6"/>
                </a:solidFill>
              </a:rPr>
              <a:t>Le maître d’ouvrage s’assure que les installations électriques sont conçues de façon à prévenir les risques de choc électrique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248-BF11-4192-819B-2778A84E660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58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Espace réservé des commentaires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65462D-815E-4585-B3B6-88D1AA51DB4F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FB-3E0D-4FE4-9F23-E5D675C0A984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BE58-9922-45D3-A6F8-161BE8C66BDF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680" y="77752"/>
            <a:ext cx="8280642" cy="115044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31680" y="1773894"/>
            <a:ext cx="8280642" cy="452544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57200" y="6294439"/>
            <a:ext cx="5562600" cy="4270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953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643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AF8F04-C798-4EAE-B637-EAC3859BCCEB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4E4E58-5F0E-4728-BC05-C54B200AFB71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953D-8781-401A-90BD-3BBC5E7F5129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8C1E-C4D6-4EC3-AF7D-28CA8DCACE57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B39C32-12B9-4F60-BDD2-8D361D8053E7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0EEB-9A07-453F-84E6-96E91771B619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A8976-F501-49D4-B29B-F1D8C0810AB5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F1B35-DD32-4797-8DCC-91AF79802AA1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764D63-33E1-4D64-B4C6-74F158ABF865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  <p:sp>
        <p:nvSpPr>
          <p:cNvPr id="1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29016" y="5733256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260648"/>
            <a:ext cx="7799784" cy="1295400"/>
          </a:xfrm>
        </p:spPr>
        <p:txBody>
          <a:bodyPr/>
          <a:lstStyle/>
          <a:p>
            <a:r>
              <a:rPr lang="fr-FR" dirty="0" smtClean="0"/>
              <a:t>Analyse du risque et NF C18-510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926" y="2856975"/>
            <a:ext cx="8369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Pour une étude exhaustive, </a:t>
            </a:r>
          </a:p>
          <a:p>
            <a:pPr algn="ctr"/>
            <a:r>
              <a:rPr lang="fr-FR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voir chapitre 4 de la NF C18-510 </a:t>
            </a:r>
            <a:r>
              <a:rPr lang="fr-FR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(page 25)</a:t>
            </a:r>
          </a:p>
        </p:txBody>
      </p:sp>
      <p:pic>
        <p:nvPicPr>
          <p:cNvPr id="1026" name="Picture 2" descr="http://www.techni-contact.com/ressources/images/produits/card/6198276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86628"/>
            <a:ext cx="1905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zebre.lu/images/danger-electrique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1943" y="4367504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41F4E5-7CB7-418E-AF64-5D721375771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9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Matériels électriques</a:t>
            </a:r>
            <a:endParaRPr lang="fr-FR" dirty="0"/>
          </a:p>
        </p:txBody>
      </p:sp>
      <p:pic>
        <p:nvPicPr>
          <p:cNvPr id="5" name="Picture 2" descr="S:\ISF\Schneider_Formation\Communication (christiane)\photos  juil 2011\meylan basse def\_SCH78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695273"/>
            <a:ext cx="1656184" cy="269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iutp.univ-poitiers.fr/gte/multimedia/pictures/illustrations_matieres/automatism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lectricite-arpajon.fr/medias/images/0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2" t="12567" r="14778" b="13881"/>
          <a:stretch/>
        </p:blipFill>
        <p:spPr bwMode="auto">
          <a:xfrm>
            <a:off x="6616752" y="654240"/>
            <a:ext cx="2176909" cy="32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internaute.com/pratique/image_fichepratique/Brico_tableau-electrique2_41364963_lamax_Fotolia-20130130-151240-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003" y="3861048"/>
            <a:ext cx="2182086" cy="30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9488971">
            <a:off x="104188" y="3379707"/>
            <a:ext cx="799288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/>
              <a:t>Qu’est-ce que </a:t>
            </a:r>
            <a:r>
              <a:rPr lang="fr-FR" sz="2800" b="1" dirty="0"/>
              <a:t>j’ai le droit de manœuvrer </a:t>
            </a:r>
            <a:r>
              <a:rPr lang="fr-FR" sz="2800" b="1" dirty="0" smtClean="0"/>
              <a:t>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8528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Obligations des maîtres d’ouvrage:</a:t>
            </a:r>
            <a:br>
              <a:rPr lang="fr-FR" altLang="fr-FR" dirty="0" smtClean="0"/>
            </a:br>
            <a:r>
              <a:rPr lang="fr-FR" altLang="fr-FR" dirty="0" smtClean="0"/>
              <a:t> </a:t>
            </a:r>
            <a:r>
              <a:rPr lang="fr-FR" altLang="fr-FR" sz="2800" i="1" dirty="0" smtClean="0">
                <a:solidFill>
                  <a:srgbClr val="0070C0"/>
                </a:solidFill>
              </a:rPr>
              <a:t>Décret no 2010-1017</a:t>
            </a:r>
            <a:endParaRPr lang="fr-FR" altLang="fr-FR" i="1" dirty="0" smtClean="0">
              <a:solidFill>
                <a:srgbClr val="0070C0"/>
              </a:solidFill>
            </a:endParaRPr>
          </a:p>
        </p:txBody>
      </p:sp>
      <p:sp>
        <p:nvSpPr>
          <p:cNvPr id="4099" name="Espace réservé du contenu 9"/>
          <p:cNvSpPr>
            <a:spLocks noGrp="1"/>
          </p:cNvSpPr>
          <p:nvPr>
            <p:ph idx="1"/>
          </p:nvPr>
        </p:nvSpPr>
        <p:spPr>
          <a:xfrm>
            <a:off x="138412" y="4725144"/>
            <a:ext cx="8784976" cy="2016224"/>
          </a:xfrm>
        </p:spPr>
        <p:txBody>
          <a:bodyPr>
            <a:noAutofit/>
          </a:bodyPr>
          <a:lstStyle/>
          <a:p>
            <a:r>
              <a:rPr lang="fr-FR" altLang="fr-FR" dirty="0" smtClean="0"/>
              <a:t>Les appareillages assurent les fonctions de :</a:t>
            </a:r>
          </a:p>
          <a:p>
            <a:pPr marL="1522413" lvl="1" indent="-273050"/>
            <a:r>
              <a:rPr lang="fr-FR" altLang="fr-FR" sz="2000" b="1" dirty="0" smtClean="0">
                <a:solidFill>
                  <a:srgbClr val="FF0000"/>
                </a:solidFill>
              </a:rPr>
              <a:t>Connexion</a:t>
            </a:r>
          </a:p>
          <a:p>
            <a:pPr marL="1522413" lvl="1" indent="-273050"/>
            <a:r>
              <a:rPr lang="fr-FR" altLang="fr-FR" sz="2000" b="1" dirty="0" smtClean="0">
                <a:solidFill>
                  <a:srgbClr val="FF0000"/>
                </a:solidFill>
              </a:rPr>
              <a:t>Protection</a:t>
            </a:r>
          </a:p>
          <a:p>
            <a:pPr marL="1522413" lvl="1" indent="-273050"/>
            <a:r>
              <a:rPr lang="fr-FR" altLang="fr-FR" sz="2000" b="1" dirty="0" smtClean="0">
                <a:solidFill>
                  <a:srgbClr val="FF0000"/>
                </a:solidFill>
              </a:rPr>
              <a:t>Sectionnement</a:t>
            </a:r>
          </a:p>
          <a:p>
            <a:pPr marL="1522413" lvl="1" indent="-273050"/>
            <a:r>
              <a:rPr lang="fr-FR" altLang="fr-FR" sz="2000" b="1" dirty="0">
                <a:solidFill>
                  <a:srgbClr val="FF0000"/>
                </a:solidFill>
              </a:rPr>
              <a:t>C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ommande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8412" y="1700808"/>
            <a:ext cx="8640959" cy="129266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fr-FR" sz="2000" b="1" dirty="0">
                <a:solidFill>
                  <a:schemeClr val="accent1"/>
                </a:solidFill>
              </a:rPr>
              <a:t>Réaliser les installations électriques de façon à prévenir les risques</a:t>
            </a:r>
            <a:r>
              <a:rPr lang="fr-FR" sz="2000" b="1" dirty="0" smtClean="0">
                <a:solidFill>
                  <a:schemeClr val="accent1"/>
                </a:solidFill>
              </a:rPr>
              <a:t>:</a:t>
            </a:r>
          </a:p>
          <a:p>
            <a:pPr lvl="1">
              <a:defRPr/>
            </a:pPr>
            <a:endParaRPr lang="fr-FR" sz="2000" b="1" dirty="0">
              <a:solidFill>
                <a:schemeClr val="accent1"/>
              </a:solidFill>
            </a:endParaRPr>
          </a:p>
          <a:p>
            <a:pPr lvl="1" algn="ctr">
              <a:defRPr/>
            </a:pPr>
            <a:r>
              <a:rPr lang="fr-FR" dirty="0">
                <a:solidFill>
                  <a:schemeClr val="tx1"/>
                </a:solidFill>
              </a:rPr>
              <a:t>de choc électrique ; de brûlure; d’incendie ou d’explosion d’origine électrique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8412" y="3501008"/>
            <a:ext cx="8640959" cy="950912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62000">
              <a:lnSpc>
                <a:spcPct val="110000"/>
              </a:lnSpc>
              <a:defRPr/>
            </a:pPr>
            <a:r>
              <a:rPr lang="fr-FR" dirty="0"/>
              <a:t>Les installations sont conçues de telle façon que :</a:t>
            </a:r>
          </a:p>
          <a:p>
            <a:pPr>
              <a:defRPr/>
            </a:pPr>
            <a:r>
              <a:rPr lang="fr-FR" i="1" dirty="0">
                <a:solidFill>
                  <a:srgbClr val="0070C0"/>
                </a:solidFill>
              </a:rPr>
              <a:t>Aucune partie active accessible aux travailleurs, sauf dans les locaux comportant des risques de choc électrique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0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fonctions de base de l’appareillage</a:t>
            </a:r>
          </a:p>
        </p:txBody>
      </p:sp>
      <p:grpSp>
        <p:nvGrpSpPr>
          <p:cNvPr id="5123" name="Groupe 41"/>
          <p:cNvGrpSpPr>
            <a:grpSpLocks/>
          </p:cNvGrpSpPr>
          <p:nvPr/>
        </p:nvGrpSpPr>
        <p:grpSpPr bwMode="auto">
          <a:xfrm>
            <a:off x="395536" y="1528764"/>
            <a:ext cx="1978269" cy="4471987"/>
            <a:chOff x="1054100" y="1353419"/>
            <a:chExt cx="1971675" cy="3991319"/>
          </a:xfrm>
        </p:grpSpPr>
        <p:pic>
          <p:nvPicPr>
            <p:cNvPr id="5127" name="Picture 6" descr="http://shoppingkiosk.schneider-electric.com/viewimage.aspx?FileId=71869&amp;ImageType=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075" y="3903848"/>
              <a:ext cx="1008063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Line 30"/>
            <p:cNvSpPr>
              <a:spLocks noChangeShapeType="1"/>
            </p:cNvSpPr>
            <p:nvPr/>
          </p:nvSpPr>
          <p:spPr bwMode="auto">
            <a:xfrm>
              <a:off x="2123186" y="4732738"/>
              <a:ext cx="0" cy="6120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129" name="Picture 2" descr="https://encrypted-tbn3.google.com/images?q=tbn:ANd9GcS-m5pZVtMNa7T8h5YEIxvTXPLFVbnzMUY1u59ZQCLMijD-3SX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913" y="2590081"/>
              <a:ext cx="1295400" cy="12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7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538" y="1532806"/>
              <a:ext cx="1490662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Line 8"/>
            <p:cNvSpPr>
              <a:spLocks noChangeShapeType="1"/>
            </p:cNvSpPr>
            <p:nvPr/>
          </p:nvSpPr>
          <p:spPr bwMode="auto">
            <a:xfrm>
              <a:off x="1268413" y="1353419"/>
              <a:ext cx="0" cy="28892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2" name="Line 9"/>
            <p:cNvSpPr>
              <a:spLocks noChangeShapeType="1"/>
            </p:cNvSpPr>
            <p:nvPr/>
          </p:nvSpPr>
          <p:spPr bwMode="auto">
            <a:xfrm>
              <a:off x="1433513" y="1353419"/>
              <a:ext cx="0" cy="284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1597025" y="1353419"/>
              <a:ext cx="0" cy="263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auto">
            <a:xfrm>
              <a:off x="1760538" y="1353419"/>
              <a:ext cx="0" cy="242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auto">
            <a:xfrm rot="5400000" flipH="1">
              <a:off x="2039938" y="1645518"/>
              <a:ext cx="0" cy="1971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6" name="Line 13"/>
            <p:cNvSpPr>
              <a:spLocks noChangeShapeType="1"/>
            </p:cNvSpPr>
            <p:nvPr/>
          </p:nvSpPr>
          <p:spPr bwMode="auto">
            <a:xfrm rot="5400000" flipH="1">
              <a:off x="2039938" y="1559793"/>
              <a:ext cx="0" cy="1971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7" name="Line 14"/>
            <p:cNvSpPr>
              <a:spLocks noChangeShapeType="1"/>
            </p:cNvSpPr>
            <p:nvPr/>
          </p:nvSpPr>
          <p:spPr bwMode="auto">
            <a:xfrm rot="5400000" flipH="1">
              <a:off x="2039938" y="1474068"/>
              <a:ext cx="0" cy="1971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8" name="Line 15"/>
            <p:cNvSpPr>
              <a:spLocks noChangeShapeType="1"/>
            </p:cNvSpPr>
            <p:nvPr/>
          </p:nvSpPr>
          <p:spPr bwMode="auto">
            <a:xfrm rot="5400000" flipH="1">
              <a:off x="2039938" y="1388343"/>
              <a:ext cx="0" cy="197167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139" name="Group 16"/>
            <p:cNvGrpSpPr>
              <a:grpSpLocks/>
            </p:cNvGrpSpPr>
            <p:nvPr/>
          </p:nvGrpSpPr>
          <p:grpSpPr bwMode="auto">
            <a:xfrm>
              <a:off x="1325563" y="2159869"/>
              <a:ext cx="509587" cy="484187"/>
              <a:chOff x="838" y="1278"/>
              <a:chExt cx="423" cy="552"/>
            </a:xfrm>
          </p:grpSpPr>
          <p:sp>
            <p:nvSpPr>
              <p:cNvPr id="5151" name="Line 17"/>
              <p:cNvSpPr>
                <a:spLocks noChangeShapeType="1"/>
              </p:cNvSpPr>
              <p:nvPr/>
            </p:nvSpPr>
            <p:spPr bwMode="auto">
              <a:xfrm>
                <a:off x="838" y="1337"/>
                <a:ext cx="0" cy="18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52" name="Line 18"/>
              <p:cNvSpPr>
                <a:spLocks noChangeShapeType="1"/>
              </p:cNvSpPr>
              <p:nvPr/>
            </p:nvSpPr>
            <p:spPr bwMode="auto">
              <a:xfrm>
                <a:off x="981" y="1316"/>
                <a:ext cx="0" cy="3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53" name="Line 19"/>
              <p:cNvSpPr>
                <a:spLocks noChangeShapeType="1"/>
              </p:cNvSpPr>
              <p:nvPr/>
            </p:nvSpPr>
            <p:spPr bwMode="auto">
              <a:xfrm>
                <a:off x="1120" y="1298"/>
                <a:ext cx="0" cy="4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54" name="Line 20"/>
              <p:cNvSpPr>
                <a:spLocks noChangeShapeType="1"/>
              </p:cNvSpPr>
              <p:nvPr/>
            </p:nvSpPr>
            <p:spPr bwMode="auto">
              <a:xfrm>
                <a:off x="1261" y="1278"/>
                <a:ext cx="0" cy="5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140" name="Line 21"/>
            <p:cNvSpPr>
              <a:spLocks noChangeShapeType="1"/>
            </p:cNvSpPr>
            <p:nvPr/>
          </p:nvSpPr>
          <p:spPr bwMode="auto">
            <a:xfrm flipH="1" flipV="1">
              <a:off x="2598738" y="2618656"/>
              <a:ext cx="0" cy="1873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1" name="Line 22"/>
            <p:cNvSpPr>
              <a:spLocks noChangeShapeType="1"/>
            </p:cNvSpPr>
            <p:nvPr/>
          </p:nvSpPr>
          <p:spPr bwMode="auto">
            <a:xfrm flipH="1" flipV="1">
              <a:off x="2455863" y="2550394"/>
              <a:ext cx="0" cy="2889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2" name="Line 23"/>
            <p:cNvSpPr>
              <a:spLocks noChangeShapeType="1"/>
            </p:cNvSpPr>
            <p:nvPr/>
          </p:nvSpPr>
          <p:spPr bwMode="auto">
            <a:xfrm flipH="1" flipV="1">
              <a:off x="2298700" y="2459906"/>
              <a:ext cx="0" cy="388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3" name="Line 25"/>
            <p:cNvSpPr>
              <a:spLocks noChangeShapeType="1"/>
            </p:cNvSpPr>
            <p:nvPr/>
          </p:nvSpPr>
          <p:spPr bwMode="auto">
            <a:xfrm>
              <a:off x="2303463" y="3742606"/>
              <a:ext cx="0" cy="381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4" name="Line 26"/>
            <p:cNvSpPr>
              <a:spLocks noChangeShapeType="1"/>
            </p:cNvSpPr>
            <p:nvPr/>
          </p:nvSpPr>
          <p:spPr bwMode="auto">
            <a:xfrm>
              <a:off x="2500313" y="3742606"/>
              <a:ext cx="0" cy="3603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5" name="Line 27"/>
            <p:cNvSpPr>
              <a:spLocks noChangeShapeType="1"/>
            </p:cNvSpPr>
            <p:nvPr/>
          </p:nvSpPr>
          <p:spPr bwMode="auto">
            <a:xfrm>
              <a:off x="2668588" y="3725144"/>
              <a:ext cx="0" cy="357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6" name="Line 29"/>
            <p:cNvSpPr>
              <a:spLocks noChangeShapeType="1"/>
            </p:cNvSpPr>
            <p:nvPr/>
          </p:nvSpPr>
          <p:spPr bwMode="auto">
            <a:xfrm>
              <a:off x="2314322" y="4727109"/>
              <a:ext cx="0" cy="612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7" name="Line 30"/>
            <p:cNvSpPr>
              <a:spLocks noChangeShapeType="1"/>
            </p:cNvSpPr>
            <p:nvPr/>
          </p:nvSpPr>
          <p:spPr bwMode="auto">
            <a:xfrm>
              <a:off x="2551113" y="4710106"/>
              <a:ext cx="0" cy="612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8" name="Line 31"/>
            <p:cNvSpPr>
              <a:spLocks noChangeShapeType="1"/>
            </p:cNvSpPr>
            <p:nvPr/>
          </p:nvSpPr>
          <p:spPr bwMode="auto">
            <a:xfrm>
              <a:off x="2738501" y="4697406"/>
              <a:ext cx="0" cy="612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9" name="Line 23"/>
            <p:cNvSpPr>
              <a:spLocks noChangeShapeType="1"/>
            </p:cNvSpPr>
            <p:nvPr/>
          </p:nvSpPr>
          <p:spPr bwMode="auto">
            <a:xfrm flipH="1" flipV="1">
              <a:off x="2116138" y="2366244"/>
              <a:ext cx="0" cy="48577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0" name="Line 25"/>
            <p:cNvSpPr>
              <a:spLocks noChangeShapeType="1"/>
            </p:cNvSpPr>
            <p:nvPr/>
          </p:nvSpPr>
          <p:spPr bwMode="auto">
            <a:xfrm>
              <a:off x="2125663" y="3742606"/>
              <a:ext cx="0" cy="39528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" name="Double flèche horizontale 37"/>
          <p:cNvSpPr/>
          <p:nvPr/>
        </p:nvSpPr>
        <p:spPr bwMode="auto">
          <a:xfrm>
            <a:off x="2505689" y="1428750"/>
            <a:ext cx="6286500" cy="1214438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b="1" dirty="0"/>
              <a:t>dispositif de sectionnement : </a:t>
            </a:r>
            <a:r>
              <a:rPr lang="fr-FR" dirty="0"/>
              <a:t>assure la séparation de l’installation électrique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0" name="Double flèche horizontale 39"/>
          <p:cNvSpPr/>
          <p:nvPr/>
        </p:nvSpPr>
        <p:spPr bwMode="auto">
          <a:xfrm>
            <a:off x="2505689" y="3000375"/>
            <a:ext cx="6286500" cy="121443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b="1" dirty="0"/>
              <a:t>dispositif de protection : </a:t>
            </a:r>
            <a:r>
              <a:rPr lang="fr-FR" dirty="0"/>
              <a:t>assure la protection des circuits contre les surcharges et les court circuits…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1" name="Double flèche horizontale 40"/>
          <p:cNvSpPr/>
          <p:nvPr/>
        </p:nvSpPr>
        <p:spPr bwMode="auto">
          <a:xfrm>
            <a:off x="2505689" y="4500564"/>
            <a:ext cx="6286500" cy="1214437"/>
          </a:xfrm>
          <a:prstGeom prst="leftRightArrow">
            <a:avLst/>
          </a:prstGeom>
          <a:solidFill>
            <a:srgbClr val="BEE4FE"/>
          </a:solidFill>
          <a:ln w="38100">
            <a:solidFill>
              <a:srgbClr val="0070C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b="1" dirty="0"/>
              <a:t>dispositif de commande : </a:t>
            </a:r>
            <a:r>
              <a:rPr lang="fr-FR" dirty="0"/>
              <a:t>assure la mise en marche et l’arrêt d’un circuit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492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8013" cy="644525"/>
          </a:xfrm>
        </p:spPr>
        <p:txBody>
          <a:bodyPr/>
          <a:lstStyle/>
          <a:p>
            <a:r>
              <a:rPr lang="fr-FR" b="1" dirty="0" smtClean="0"/>
              <a:t>Définition de différentes intensités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676456" cy="4104456"/>
          </a:xfrm>
        </p:spPr>
        <p:txBody>
          <a:bodyPr>
            <a:noAutofit/>
          </a:bodyPr>
          <a:lstStyle/>
          <a:p>
            <a:r>
              <a:rPr lang="fr-FR" sz="2800" dirty="0" smtClean="0"/>
              <a:t>Court-circuit : surintensité de 10 à 100 In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évolution brutale (phénomène magnétique important)</a:t>
            </a:r>
            <a:endParaRPr lang="fr-FR" sz="2400" dirty="0">
              <a:solidFill>
                <a:schemeClr val="tx1"/>
              </a:solidFill>
            </a:endParaRPr>
          </a:p>
          <a:p>
            <a:r>
              <a:rPr lang="fr-FR" sz="2800" dirty="0" smtClean="0"/>
              <a:t>Surcharge : </a:t>
            </a:r>
            <a:r>
              <a:rPr lang="fr-FR" sz="2800" dirty="0" smtClean="0">
                <a:solidFill>
                  <a:schemeClr val="tx1"/>
                </a:solidFill>
              </a:rPr>
              <a:t>surintensité de </a:t>
            </a:r>
            <a:r>
              <a:rPr lang="fr-FR" sz="2800" dirty="0">
                <a:solidFill>
                  <a:schemeClr val="tx1"/>
                </a:solidFill>
              </a:rPr>
              <a:t>1,2 à 3 ou 4 </a:t>
            </a:r>
            <a:r>
              <a:rPr lang="fr-FR" sz="2800" dirty="0" smtClean="0">
                <a:solidFill>
                  <a:schemeClr val="tx1"/>
                </a:solidFill>
              </a:rPr>
              <a:t>In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évolution lente (phénomène thermique)</a:t>
            </a:r>
          </a:p>
          <a:p>
            <a:endParaRPr lang="fr-FR" sz="2800" dirty="0"/>
          </a:p>
          <a:p>
            <a:r>
              <a:rPr lang="fr-FR" sz="2800" dirty="0" smtClean="0"/>
              <a:t>Défaut : intensité qui circule entre un conducteur actif et </a:t>
            </a:r>
            <a:r>
              <a:rPr lang="fr-FR" sz="2800" dirty="0"/>
              <a:t>avec une masse </a:t>
            </a:r>
            <a:r>
              <a:rPr lang="fr-FR" sz="2800" dirty="0" smtClean="0"/>
              <a:t>métallique ou un conducteur de protection suite à un contact accidentel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63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ellopro.fr/images/produit-2/4/2/9/porte-fusible-unipolaire-neutre-10-8-5-x-23-5327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62" r="29005"/>
          <a:stretch/>
        </p:blipFill>
        <p:spPr bwMode="auto">
          <a:xfrm>
            <a:off x="1222206" y="2902233"/>
            <a:ext cx="1060400" cy="27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99592" y="6066641"/>
            <a:ext cx="3387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3300"/>
                </a:solidFill>
              </a:rPr>
              <a:t>Pas </a:t>
            </a:r>
            <a:r>
              <a:rPr lang="fr-FR" b="1" dirty="0">
                <a:solidFill>
                  <a:srgbClr val="FF3300"/>
                </a:solidFill>
              </a:rPr>
              <a:t>de pouvoir de coupure</a:t>
            </a:r>
            <a:endParaRPr lang="fr-BE" b="1" dirty="0">
              <a:solidFill>
                <a:srgbClr val="FF33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49938" y="2396554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Interrupteur sectionneur</a:t>
            </a:r>
            <a:endParaRPr lang="fr-BE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85602" y="2396554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Sectionneur porte-fusibles</a:t>
            </a:r>
            <a:endParaRPr lang="fr-BE" dirty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87624" y="1340768"/>
            <a:ext cx="667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Isoler tout ou partie d’une installation du réseau.</a:t>
            </a:r>
            <a:endParaRPr lang="fr-BE" sz="2400" dirty="0">
              <a:solidFill>
                <a:schemeClr val="accent2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187624" y="1755106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Interdire les manœuvres de remise sous tension.</a:t>
            </a:r>
            <a:endParaRPr lang="fr-BE" sz="2400" dirty="0">
              <a:solidFill>
                <a:schemeClr val="accent2"/>
              </a:solidFill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964204" y="6088053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3300"/>
                </a:solidFill>
              </a:rPr>
              <a:t>Coupure </a:t>
            </a:r>
            <a:r>
              <a:rPr lang="fr-FR" b="1" dirty="0">
                <a:solidFill>
                  <a:srgbClr val="FF3300"/>
                </a:solidFill>
              </a:rPr>
              <a:t>de In</a:t>
            </a:r>
            <a:endParaRPr lang="fr-BE" b="1" dirty="0">
              <a:solidFill>
                <a:srgbClr val="FF33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4788024" y="2987699"/>
            <a:ext cx="0" cy="344827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138" y="260648"/>
            <a:ext cx="7467600" cy="782960"/>
          </a:xfrm>
        </p:spPr>
        <p:txBody>
          <a:bodyPr vert="horz" anchor="b">
            <a:normAutofit/>
          </a:bodyPr>
          <a:lstStyle/>
          <a:p>
            <a:r>
              <a:rPr lang="fr-FR" b="1" dirty="0"/>
              <a:t>Séparer et Condamner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8283341" y="367190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8283341" y="441802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7994416" y="3913203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184916" y="390050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8245241" y="3913203"/>
            <a:ext cx="71438" cy="714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484373" y="368460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3484373" y="443072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 flipV="1">
            <a:off x="3195448" y="3925903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3385948" y="391320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 rot="3480000">
            <a:off x="3139092" y="4109259"/>
            <a:ext cx="431800" cy="185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50" name="Picture 2" descr="http://www.soler-palau.be/wp-content/uploads/PARO-MARCH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0" t="8661" r="16978" b="12949"/>
          <a:stretch/>
        </p:blipFill>
        <p:spPr bwMode="auto">
          <a:xfrm>
            <a:off x="5553194" y="3244189"/>
            <a:ext cx="1545457" cy="18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32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1143000"/>
          </a:xfrm>
        </p:spPr>
        <p:txBody>
          <a:bodyPr/>
          <a:lstStyle/>
          <a:p>
            <a:r>
              <a:rPr lang="fr-FR" altLang="fr-FR" smtClean="0"/>
              <a:t>Les dispositifs de sectionnement</a:t>
            </a:r>
          </a:p>
        </p:txBody>
      </p:sp>
      <p:pic>
        <p:nvPicPr>
          <p:cNvPr id="8202" name="Picture 21" descr="https://encrypted-tbn0.google.com/images?q=tbn:ANd9GcQHiFl1aNbr7mLn70m-hR-qOKfh4qeX5Wz11z3eqE7sFXvNxef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330" y="2700891"/>
            <a:ext cx="1228509" cy="22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3" descr="http://produits-btp.batiproduits.com/moniteur/files/ProduitPhoto/1317450615z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4" b="19835"/>
          <a:stretch/>
        </p:blipFill>
        <p:spPr bwMode="auto">
          <a:xfrm>
            <a:off x="709915" y="5446549"/>
            <a:ext cx="2127713" cy="12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3"/>
          <p:cNvSpPr>
            <a:spLocks noChangeArrowheads="1"/>
          </p:cNvSpPr>
          <p:nvPr/>
        </p:nvSpPr>
        <p:spPr bwMode="auto">
          <a:xfrm>
            <a:off x="6660232" y="2197266"/>
            <a:ext cx="2101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prise de courant</a:t>
            </a:r>
          </a:p>
        </p:txBody>
      </p:sp>
      <p:sp>
        <p:nvSpPr>
          <p:cNvPr id="8209" name="Rectangle 3"/>
          <p:cNvSpPr>
            <a:spLocks noChangeArrowheads="1"/>
          </p:cNvSpPr>
          <p:nvPr/>
        </p:nvSpPr>
        <p:spPr bwMode="auto">
          <a:xfrm>
            <a:off x="2802423" y="6126083"/>
            <a:ext cx="2401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borne sectionnable</a:t>
            </a:r>
          </a:p>
        </p:txBody>
      </p:sp>
      <p:sp>
        <p:nvSpPr>
          <p:cNvPr id="9232" name="Rectangle 4"/>
          <p:cNvSpPr>
            <a:spLocks noChangeArrowheads="1"/>
          </p:cNvSpPr>
          <p:nvPr/>
        </p:nvSpPr>
        <p:spPr bwMode="auto">
          <a:xfrm>
            <a:off x="251291" y="1721924"/>
            <a:ext cx="5667791" cy="3170612"/>
          </a:xfrm>
          <a:prstGeom prst="rect">
            <a:avLst/>
          </a:prstGeom>
          <a:solidFill>
            <a:srgbClr val="B9FDE1"/>
          </a:solidFill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r-FR" sz="2000" b="1" dirty="0"/>
              <a:t> </a:t>
            </a:r>
            <a:r>
              <a:rPr lang="fr-FR" sz="2000" b="1" i="1" dirty="0">
                <a:solidFill>
                  <a:schemeClr val="accent2"/>
                </a:solidFill>
              </a:rPr>
              <a:t>Conditions à respecter :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coupure omnipolaire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coupure visible ou pleinement apparente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distance d'isolement suffisante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tension assignée de tenue aux chocs (U</a:t>
            </a:r>
            <a:r>
              <a:rPr lang="fr-FR" baseline="-25000" dirty="0"/>
              <a:t>imp</a:t>
            </a:r>
            <a:r>
              <a:rPr lang="fr-FR" dirty="0"/>
              <a:t>)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verrouillable en position « ouvert »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symbole d'aptitude au sectionnement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symboles indiquant la position de l'appareil :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fr-FR" dirty="0"/>
              <a:t>	</a:t>
            </a:r>
            <a:r>
              <a:rPr lang="fr-FR" b="1" dirty="0">
                <a:solidFill>
                  <a:srgbClr val="00B050"/>
                </a:solidFill>
              </a:rPr>
              <a:t> 0 : ouvert </a:t>
            </a:r>
            <a:r>
              <a:rPr lang="fr-FR" dirty="0"/>
              <a:t>; </a:t>
            </a:r>
            <a:r>
              <a:rPr lang="fr-FR" b="1" dirty="0">
                <a:solidFill>
                  <a:srgbClr val="FF0000"/>
                </a:solidFill>
              </a:rPr>
              <a:t>1 : fermé</a:t>
            </a:r>
            <a:r>
              <a:rPr lang="fr-FR" dirty="0"/>
              <a:t>	</a:t>
            </a:r>
          </a:p>
          <a:p>
            <a:pPr defTabSz="762000" eaLnBrk="0" hangingPunct="0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fr-FR" dirty="0"/>
              <a:t>   installation : à l'origine de chaque circuit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003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dispositifs de protection</a:t>
            </a:r>
          </a:p>
        </p:txBody>
      </p:sp>
      <p:grpSp>
        <p:nvGrpSpPr>
          <p:cNvPr id="10243" name="Groupe 23"/>
          <p:cNvGrpSpPr>
            <a:grpSpLocks/>
          </p:cNvGrpSpPr>
          <p:nvPr/>
        </p:nvGrpSpPr>
        <p:grpSpPr bwMode="auto">
          <a:xfrm>
            <a:off x="451338" y="2348107"/>
            <a:ext cx="1195754" cy="1873101"/>
            <a:chOff x="1064568" y="1845689"/>
            <a:chExt cx="1295400" cy="1872187"/>
          </a:xfrm>
        </p:grpSpPr>
        <p:pic>
          <p:nvPicPr>
            <p:cNvPr id="10263" name="Picture 2" descr="https://encrypted-tbn3.google.com/images?q=tbn:ANd9GcS-m5pZVtMNa7T8h5YEIxvTXPLFVbnzMUY1u59ZQCLMijD-3SX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68" y="2420888"/>
              <a:ext cx="1295400" cy="12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Rectangle 3"/>
            <p:cNvSpPr>
              <a:spLocks noChangeArrowheads="1"/>
            </p:cNvSpPr>
            <p:nvPr/>
          </p:nvSpPr>
          <p:spPr bwMode="auto">
            <a:xfrm>
              <a:off x="1064568" y="1845689"/>
              <a:ext cx="1249340" cy="326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r>
                <a:rPr lang="fr-FR" altLang="fr-FR" sz="1400" b="1" dirty="0">
                  <a:solidFill>
                    <a:schemeClr val="tx1"/>
                  </a:solidFill>
                </a:rPr>
                <a:t>disjoncteur</a:t>
              </a:r>
            </a:p>
          </p:txBody>
        </p:sp>
      </p:grpSp>
      <p:grpSp>
        <p:nvGrpSpPr>
          <p:cNvPr id="10244" name="Groupe 22"/>
          <p:cNvGrpSpPr>
            <a:grpSpLocks/>
          </p:cNvGrpSpPr>
          <p:nvPr/>
        </p:nvGrpSpPr>
        <p:grpSpPr bwMode="auto">
          <a:xfrm>
            <a:off x="1647093" y="2204091"/>
            <a:ext cx="1803889" cy="1871068"/>
            <a:chOff x="2648744" y="1700042"/>
            <a:chExt cx="2113024" cy="1871115"/>
          </a:xfrm>
        </p:grpSpPr>
        <p:pic>
          <p:nvPicPr>
            <p:cNvPr id="10260" name="Picture 4" descr="http://www.tracepartsonline.net/PartsDefs/Production/SCHNEIDER_ELECTRIC_DISTRI/10-18042012-075966/pictures/10-18042012-075966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44" y="2564904"/>
              <a:ext cx="1361401" cy="100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6" descr="http://www.passionbassin.com/dossiers/electricite/images/fusi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150" y="2852936"/>
              <a:ext cx="506802" cy="46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Rectangle 3"/>
            <p:cNvSpPr>
              <a:spLocks noChangeArrowheads="1"/>
            </p:cNvSpPr>
            <p:nvPr/>
          </p:nvSpPr>
          <p:spPr bwMode="auto">
            <a:xfrm>
              <a:off x="2745544" y="1700042"/>
              <a:ext cx="2016224" cy="54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r>
                <a:rPr lang="fr-FR" altLang="fr-FR" sz="1400" b="1" dirty="0">
                  <a:solidFill>
                    <a:schemeClr val="tx1"/>
                  </a:solidFill>
                </a:rPr>
                <a:t>porte-fusibles et fusibles</a:t>
              </a:r>
            </a:p>
          </p:txBody>
        </p:sp>
      </p:grpSp>
      <p:grpSp>
        <p:nvGrpSpPr>
          <p:cNvPr id="10245" name="Groupe 24"/>
          <p:cNvGrpSpPr>
            <a:grpSpLocks/>
          </p:cNvGrpSpPr>
          <p:nvPr/>
        </p:nvGrpSpPr>
        <p:grpSpPr bwMode="auto">
          <a:xfrm>
            <a:off x="3714750" y="2132083"/>
            <a:ext cx="1592873" cy="2016102"/>
            <a:chOff x="4960095" y="1626990"/>
            <a:chExt cx="1725271" cy="2018034"/>
          </a:xfrm>
        </p:grpSpPr>
        <p:pic>
          <p:nvPicPr>
            <p:cNvPr id="10258" name="Picture 8" descr="relais de protection thermique moteur TeSys - 0,16..0,25 A - classe 10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264" y="2780928"/>
              <a:ext cx="86409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3"/>
            <p:cNvSpPr>
              <a:spLocks noChangeArrowheads="1"/>
            </p:cNvSpPr>
            <p:nvPr/>
          </p:nvSpPr>
          <p:spPr bwMode="auto">
            <a:xfrm>
              <a:off x="4960095" y="1626990"/>
              <a:ext cx="1725271" cy="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r>
                <a:rPr lang="fr-FR" altLang="fr-FR" sz="1400" b="1" dirty="0">
                  <a:solidFill>
                    <a:schemeClr val="tx1"/>
                  </a:solidFill>
                </a:rPr>
                <a:t>relais thermique</a:t>
              </a:r>
            </a:p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r>
                <a:rPr lang="fr-FR" altLang="fr-FR" sz="1400" b="1" dirty="0">
                  <a:solidFill>
                    <a:schemeClr val="tx1"/>
                  </a:solidFill>
                </a:rPr>
                <a:t>(à adapter sur un contacteur)</a:t>
              </a:r>
            </a:p>
          </p:txBody>
        </p:sp>
      </p:grpSp>
      <p:grpSp>
        <p:nvGrpSpPr>
          <p:cNvPr id="10246" name="Groupe 25"/>
          <p:cNvGrpSpPr>
            <a:grpSpLocks/>
          </p:cNvGrpSpPr>
          <p:nvPr/>
        </p:nvGrpSpPr>
        <p:grpSpPr bwMode="auto">
          <a:xfrm>
            <a:off x="5634520" y="2132084"/>
            <a:ext cx="1663090" cy="2305028"/>
            <a:chOff x="7472804" y="1628401"/>
            <a:chExt cx="1800676" cy="2304656"/>
          </a:xfrm>
        </p:grpSpPr>
        <p:pic>
          <p:nvPicPr>
            <p:cNvPr id="10256" name="Picture 2" descr="http://csimg.webmarchand.com/srv/FR/28027882131804/T/340x340/C/FFFFFF/url/acti9-vigi-ic60-blo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304" y="2348880"/>
              <a:ext cx="1584176" cy="1584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Rectangle 3"/>
            <p:cNvSpPr>
              <a:spLocks noChangeArrowheads="1"/>
            </p:cNvSpPr>
            <p:nvPr/>
          </p:nvSpPr>
          <p:spPr bwMode="auto">
            <a:xfrm>
              <a:off x="7472804" y="1628401"/>
              <a:ext cx="1734288" cy="7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r>
                <a:rPr lang="fr-FR" altLang="fr-FR" sz="1400" b="1" dirty="0">
                  <a:solidFill>
                    <a:schemeClr val="tx1"/>
                  </a:solidFill>
                </a:rPr>
                <a:t>bloc différentiel</a:t>
              </a:r>
            </a:p>
            <a:p>
              <a:pPr algn="ctr">
                <a:lnSpc>
                  <a:spcPct val="110000"/>
                </a:lnSpc>
                <a:buFont typeface="Wingdings" pitchFamily="2" charset="2"/>
                <a:buNone/>
              </a:pPr>
              <a:r>
                <a:rPr lang="fr-FR" altLang="fr-FR" sz="1400" b="1" dirty="0">
                  <a:solidFill>
                    <a:schemeClr val="tx1"/>
                  </a:solidFill>
                </a:rPr>
                <a:t>(à adapter sur un disjoncteur)</a:t>
              </a:r>
            </a:p>
          </p:txBody>
        </p:sp>
      </p:grpSp>
      <p:pic>
        <p:nvPicPr>
          <p:cNvPr id="10247" name="Picture 10" descr="http://www.schneider-electric.com.au/images/datasheet/electrical-distribution/vigirex-residual-current-relay-ma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515" y="2852783"/>
            <a:ext cx="131884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7209692" y="2132083"/>
            <a:ext cx="1682262" cy="7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fr-FR" altLang="fr-FR" sz="1400" b="1" dirty="0">
                <a:solidFill>
                  <a:schemeClr val="tx1"/>
                </a:solidFill>
              </a:rPr>
              <a:t>relais de protection différentiel</a:t>
            </a:r>
          </a:p>
        </p:txBody>
      </p:sp>
      <p:sp>
        <p:nvSpPr>
          <p:cNvPr id="10249" name="Parenthèse ouvrante 30"/>
          <p:cNvSpPr>
            <a:spLocks/>
          </p:cNvSpPr>
          <p:nvPr/>
        </p:nvSpPr>
        <p:spPr bwMode="auto">
          <a:xfrm rot="-5400000">
            <a:off x="1934919" y="2586084"/>
            <a:ext cx="288925" cy="3124200"/>
          </a:xfrm>
          <a:prstGeom prst="leftBracket">
            <a:avLst>
              <a:gd name="adj" fmla="val 8298"/>
            </a:avLst>
          </a:prstGeom>
          <a:noFill/>
          <a:ln w="19050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1600">
              <a:solidFill>
                <a:schemeClr val="tx1"/>
              </a:solidFill>
            </a:endParaRPr>
          </a:p>
        </p:txBody>
      </p:sp>
      <p:sp>
        <p:nvSpPr>
          <p:cNvPr id="10250" name="Parenthèse ouvrante 31"/>
          <p:cNvSpPr>
            <a:spLocks/>
          </p:cNvSpPr>
          <p:nvPr/>
        </p:nvSpPr>
        <p:spPr bwMode="auto">
          <a:xfrm rot="-5400000">
            <a:off x="4461242" y="3516603"/>
            <a:ext cx="288925" cy="1263162"/>
          </a:xfrm>
          <a:prstGeom prst="leftBracket">
            <a:avLst>
              <a:gd name="adj" fmla="val 8310"/>
            </a:avLst>
          </a:prstGeom>
          <a:noFill/>
          <a:ln w="19050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1600">
              <a:solidFill>
                <a:schemeClr val="tx1"/>
              </a:solidFill>
            </a:endParaRPr>
          </a:p>
        </p:txBody>
      </p:sp>
      <p:sp>
        <p:nvSpPr>
          <p:cNvPr id="10251" name="Parenthèse ouvrante 32"/>
          <p:cNvSpPr>
            <a:spLocks/>
          </p:cNvSpPr>
          <p:nvPr/>
        </p:nvSpPr>
        <p:spPr bwMode="auto">
          <a:xfrm rot="-5400000">
            <a:off x="7085745" y="2486438"/>
            <a:ext cx="288925" cy="3323492"/>
          </a:xfrm>
          <a:prstGeom prst="leftBracket">
            <a:avLst>
              <a:gd name="adj" fmla="val 8308"/>
            </a:avLst>
          </a:prstGeom>
          <a:noFill/>
          <a:ln w="19050" algn="ctr">
            <a:solidFill>
              <a:schemeClr val="accent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1600">
              <a:solidFill>
                <a:schemeClr val="tx1"/>
              </a:solidFill>
            </a:endParaRPr>
          </a:p>
        </p:txBody>
      </p:sp>
      <p:sp>
        <p:nvSpPr>
          <p:cNvPr id="13325" name="Rectangle 3"/>
          <p:cNvSpPr>
            <a:spLocks noChangeArrowheads="1"/>
          </p:cNvSpPr>
          <p:nvPr/>
        </p:nvSpPr>
        <p:spPr bwMode="auto">
          <a:xfrm>
            <a:off x="755576" y="4915856"/>
            <a:ext cx="2021328" cy="11054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r-FR" sz="2000" b="1" dirty="0"/>
              <a:t>Protection des canalisations</a:t>
            </a:r>
          </a:p>
        </p:txBody>
      </p:sp>
      <p:sp>
        <p:nvSpPr>
          <p:cNvPr id="13326" name="Rectangle 3"/>
          <p:cNvSpPr>
            <a:spLocks noChangeArrowheads="1"/>
          </p:cNvSpPr>
          <p:nvPr/>
        </p:nvSpPr>
        <p:spPr bwMode="auto">
          <a:xfrm>
            <a:off x="3573647" y="4915857"/>
            <a:ext cx="2006465" cy="11054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chemeClr val="tx1"/>
                </a:solidFill>
              </a:rPr>
              <a:t>Protection des récepteurs</a:t>
            </a:r>
          </a:p>
        </p:txBody>
      </p:sp>
      <p:sp>
        <p:nvSpPr>
          <p:cNvPr id="13327" name="Rectangle 3"/>
          <p:cNvSpPr>
            <a:spLocks noChangeArrowheads="1"/>
          </p:cNvSpPr>
          <p:nvPr/>
        </p:nvSpPr>
        <p:spPr bwMode="auto">
          <a:xfrm>
            <a:off x="6286021" y="4915855"/>
            <a:ext cx="2023187" cy="1105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chemeClr val="tx1"/>
                </a:solidFill>
              </a:rPr>
              <a:t>Protection des personnes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331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77827" y="1626394"/>
            <a:ext cx="501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Protéger les matériels lorsque I&gt;&gt;In</a:t>
            </a:r>
            <a:endParaRPr lang="fr-BE" sz="2400" dirty="0">
              <a:solidFill>
                <a:schemeClr val="accent2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136381" y="2415900"/>
            <a:ext cx="0" cy="312394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r>
              <a:rPr lang="fr-FR" b="1" dirty="0"/>
              <a:t>Protéger contre les courts-circuits</a:t>
            </a:r>
          </a:p>
        </p:txBody>
      </p:sp>
      <p:pic>
        <p:nvPicPr>
          <p:cNvPr id="9234" name="Picture 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060736" y="3623987"/>
            <a:ext cx="658812" cy="1544638"/>
          </a:xfrm>
          <a:noFill/>
          <a:ln/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880295" y="2276872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Disjoncteurs</a:t>
            </a:r>
            <a:endParaRPr lang="fr-BE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584850" y="2283691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Fusibles</a:t>
            </a:r>
            <a:endParaRPr lang="fr-BE" dirty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529358" y="6056049"/>
            <a:ext cx="639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3300"/>
                </a:solidFill>
              </a:rPr>
              <a:t>Disjoncteurs </a:t>
            </a:r>
            <a:r>
              <a:rPr lang="fr-FR" b="1" dirty="0">
                <a:solidFill>
                  <a:srgbClr val="FF3300"/>
                </a:solidFill>
              </a:rPr>
              <a:t>et fusibles ont un pouvoir de coupure.</a:t>
            </a:r>
            <a:endParaRPr lang="fr-BE" b="1" dirty="0">
              <a:solidFill>
                <a:srgbClr val="FF3300"/>
              </a:solidFill>
            </a:endParaRPr>
          </a:p>
        </p:txBody>
      </p:sp>
      <p:pic>
        <p:nvPicPr>
          <p:cNvPr id="3074" name="Picture 2" descr="http://www.legrand.fr/files/fck/Image/451_HD/006263_p_786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04"/>
          <a:stretch/>
        </p:blipFill>
        <p:spPr bwMode="auto">
          <a:xfrm>
            <a:off x="683568" y="2827768"/>
            <a:ext cx="4523564" cy="27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0531" y="1196752"/>
            <a:ext cx="8228013" cy="644525"/>
          </a:xfrm>
        </p:spPr>
        <p:txBody>
          <a:bodyPr/>
          <a:lstStyle/>
          <a:p>
            <a:r>
              <a:rPr lang="fr-FR" dirty="0" smtClean="0"/>
              <a:t>Courbes de fonctionnement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1706437"/>
            <a:ext cx="6269732" cy="5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936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42988" y="1844824"/>
            <a:ext cx="495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Les disjoncteurs: </a:t>
            </a:r>
            <a:r>
              <a:rPr lang="fr-FR" sz="2000" dirty="0">
                <a:solidFill>
                  <a:schemeClr val="accent2"/>
                </a:solidFill>
              </a:rPr>
              <a:t>Décodage face avant</a:t>
            </a:r>
            <a:endParaRPr lang="fr-BE" sz="2000" dirty="0">
              <a:solidFill>
                <a:schemeClr val="accent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084" r="27000"/>
          <a:stretch/>
        </p:blipFill>
        <p:spPr bwMode="auto">
          <a:xfrm>
            <a:off x="292967" y="2852936"/>
            <a:ext cx="1405731" cy="32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t3.gstatic.com/images?q=tbn:ANd9GcTPaJ6UmFJc934eHH4UuyiyGXvbXuSM0gXWDu-YrbN6EcmVkmYXrrUWe7W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2682209"/>
            <a:ext cx="5606265" cy="36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Protéger contre les </a:t>
            </a:r>
            <a:r>
              <a:rPr lang="fr-FR" dirty="0" smtClean="0"/>
              <a:t>courts-circuits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3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3"/>
          <p:cNvSpPr>
            <a:spLocks noGrp="1"/>
          </p:cNvSpPr>
          <p:nvPr>
            <p:ph type="ctrTitle"/>
          </p:nvPr>
        </p:nvSpPr>
        <p:spPr>
          <a:xfrm>
            <a:off x="483577" y="0"/>
            <a:ext cx="8279423" cy="1550988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chemeClr val="tx1"/>
                </a:solidFill>
              </a:rPr>
              <a:t>Environnement électrique, prévention et protection</a:t>
            </a:r>
          </a:p>
        </p:txBody>
      </p:sp>
      <p:pic>
        <p:nvPicPr>
          <p:cNvPr id="18435" name="Image 3" descr="LOUPE-DANG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787893">
            <a:off x="4136781" y="2538413"/>
            <a:ext cx="332788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87E-CE33-4F5B-B90C-E01153CC9A9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43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3744415" cy="936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Courbes de fonctionnement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5" y="45384"/>
            <a:ext cx="52200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568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2971403"/>
            <a:ext cx="15525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427984" y="2248296"/>
            <a:ext cx="0" cy="39608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69013"/>
            <a:ext cx="5410944" cy="1143000"/>
          </a:xfrm>
        </p:spPr>
        <p:txBody>
          <a:bodyPr/>
          <a:lstStyle/>
          <a:p>
            <a:r>
              <a:rPr lang="fr-FR" dirty="0"/>
              <a:t>Protéger les </a:t>
            </a:r>
            <a:r>
              <a:rPr lang="fr-FR" dirty="0" smtClean="0"/>
              <a:t>personnes</a:t>
            </a:r>
            <a:endParaRPr lang="fr-FR" dirty="0"/>
          </a:p>
        </p:txBody>
      </p:sp>
      <p:pic>
        <p:nvPicPr>
          <p:cNvPr id="32773" name="Picture 5" descr="0524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2223" r="22221"/>
          <a:stretch>
            <a:fillRect/>
          </a:stretch>
        </p:blipFill>
        <p:spPr>
          <a:xfrm>
            <a:off x="612775" y="2680095"/>
            <a:ext cx="1800225" cy="3097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2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40152" y="2740401"/>
            <a:ext cx="2720975" cy="32400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190625" y="219749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Disjoncteur différentiel</a:t>
            </a:r>
            <a:endParaRPr lang="fr-BE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29238" y="2214959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Interrupteur différentiel</a:t>
            </a:r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122517"/>
            <a:ext cx="1224136" cy="221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f-electricite.fr/vatt3302_disjoncteur-de-brancheme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3" t="2287" r="61493"/>
          <a:stretch/>
        </p:blipFill>
        <p:spPr bwMode="auto">
          <a:xfrm>
            <a:off x="111149" y="83626"/>
            <a:ext cx="1076476" cy="26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41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524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2221" r="22223"/>
          <a:stretch>
            <a:fillRect/>
          </a:stretch>
        </p:blipFill>
        <p:spPr bwMode="auto">
          <a:xfrm flipH="1">
            <a:off x="1284288" y="1628800"/>
            <a:ext cx="1816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92800" y="2349525"/>
            <a:ext cx="1631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1860550" y="2781325"/>
            <a:ext cx="1752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660775" y="2565425"/>
            <a:ext cx="244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latin typeface="Times New Roman" pitchFamily="18" charset="0"/>
              </a:rPr>
              <a:t>BP Test de la 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protection 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différentielle</a:t>
            </a:r>
          </a:p>
        </p:txBody>
      </p:sp>
      <p:grpSp>
        <p:nvGrpSpPr>
          <p:cNvPr id="31778" name="Group 34"/>
          <p:cNvGrpSpPr>
            <a:grpSpLocks/>
          </p:cNvGrpSpPr>
          <p:nvPr/>
        </p:nvGrpSpPr>
        <p:grpSpPr bwMode="auto">
          <a:xfrm>
            <a:off x="323850" y="5647583"/>
            <a:ext cx="8064500" cy="1035050"/>
            <a:chOff x="385" y="3335"/>
            <a:chExt cx="5080" cy="652"/>
          </a:xfrm>
        </p:grpSpPr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385" y="3702"/>
              <a:ext cx="5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3855" y="356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1973" y="356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3696" y="3335"/>
              <a:ext cx="3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dirty="0" err="1" smtClean="0">
                  <a:latin typeface="Symbol" panose="05050102010706020507" pitchFamily="18" charset="2"/>
                </a:rPr>
                <a:t>D</a:t>
              </a:r>
              <a:r>
                <a:rPr lang="fr-FR" dirty="0" err="1" smtClean="0"/>
                <a:t>n</a:t>
              </a:r>
              <a:endParaRPr lang="fr-BE" dirty="0"/>
            </a:p>
          </p:txBody>
        </p:sp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1781" y="3351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dirty="0" err="1" smtClean="0">
                  <a:latin typeface="Symbol" panose="05050102010706020507" pitchFamily="18" charset="2"/>
                </a:rPr>
                <a:t>D</a:t>
              </a:r>
              <a:r>
                <a:rPr lang="fr-FR" dirty="0" err="1" smtClean="0"/>
                <a:t>n</a:t>
              </a:r>
              <a:r>
                <a:rPr lang="fr-FR" dirty="0" smtClean="0"/>
                <a:t>/2</a:t>
              </a:r>
              <a:endParaRPr lang="fr-BE" dirty="0"/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398" y="3793"/>
              <a:ext cx="12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accent2"/>
                  </a:solidFill>
                </a:rPr>
                <a:t>Non déclenchement</a:t>
              </a:r>
              <a:endParaRPr lang="fr-B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2117" y="3793"/>
              <a:ext cx="15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accent2"/>
                  </a:solidFill>
                </a:rPr>
                <a:t>Déclenchement probable</a:t>
              </a:r>
              <a:endParaRPr lang="fr-B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3878" y="3793"/>
              <a:ext cx="14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chemeClr val="accent2"/>
                  </a:solidFill>
                </a:rPr>
                <a:t>Déclenchement certain</a:t>
              </a:r>
              <a:endParaRPr lang="fr-BE" sz="1400" b="1">
                <a:solidFill>
                  <a:schemeClr val="accent2"/>
                </a:solidFill>
              </a:endParaRPr>
            </a:p>
          </p:txBody>
        </p:sp>
      </p:grp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2373597" y="4804827"/>
            <a:ext cx="4852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Calibre : 30 </a:t>
            </a:r>
            <a:r>
              <a:rPr lang="fr-FR" dirty="0"/>
              <a:t>mA   ; 100 </a:t>
            </a:r>
            <a:r>
              <a:rPr lang="fr-FR" dirty="0" smtClean="0"/>
              <a:t>mA ; 500 </a:t>
            </a:r>
            <a:r>
              <a:rPr lang="fr-FR" dirty="0"/>
              <a:t>mA ; 1 A</a:t>
            </a:r>
            <a:endParaRPr lang="fr-BE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1475656" y="269013"/>
            <a:ext cx="5410944" cy="1143000"/>
          </a:xfrm>
        </p:spPr>
        <p:txBody>
          <a:bodyPr/>
          <a:lstStyle/>
          <a:p>
            <a:r>
              <a:rPr lang="fr-FR" dirty="0"/>
              <a:t>Protéger les </a:t>
            </a:r>
            <a:r>
              <a:rPr lang="fr-FR" dirty="0" smtClean="0"/>
              <a:t>personnes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Protéger les </a:t>
            </a:r>
            <a:r>
              <a:rPr lang="fr-FR" dirty="0" smtClean="0"/>
              <a:t>personnes</a:t>
            </a:r>
            <a:endParaRPr lang="fr-FR" dirty="0"/>
          </a:p>
        </p:txBody>
      </p:sp>
      <p:pic>
        <p:nvPicPr>
          <p:cNvPr id="30722" name="Picture 2" descr="IMAGE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688"/>
          <a:stretch>
            <a:fillRect/>
          </a:stretch>
        </p:blipFill>
        <p:spPr>
          <a:xfrm>
            <a:off x="0" y="1966913"/>
            <a:ext cx="9144000" cy="48910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475656" y="269013"/>
            <a:ext cx="5410944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74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8013" cy="644525"/>
          </a:xfrm>
        </p:spPr>
        <p:txBody>
          <a:bodyPr/>
          <a:lstStyle/>
          <a:p>
            <a:r>
              <a:rPr lang="fr-FR" dirty="0" smtClean="0"/>
              <a:t>Courbes de fonctionnement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63688" y="1876424"/>
            <a:ext cx="4824536" cy="49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11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00150" y="190500"/>
            <a:ext cx="7772400" cy="519113"/>
          </a:xfrm>
          <a:noFill/>
        </p:spPr>
        <p:txBody>
          <a:bodyPr>
            <a:spAutoFit/>
          </a:bodyPr>
          <a:lstStyle/>
          <a:p>
            <a:pPr>
              <a:tabLst>
                <a:tab pos="385763" algn="l"/>
              </a:tabLst>
            </a:pPr>
            <a:r>
              <a:rPr lang="fr-FR" sz="2800" i="1" u="sng" dirty="0" smtClean="0">
                <a:solidFill>
                  <a:srgbClr val="FF0000"/>
                </a:solidFill>
                <a:cs typeface="Times New Roman" pitchFamily="18" charset="0"/>
              </a:rPr>
              <a:t>Exemple d’appareillage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4561E-D8AD-498B-870F-BAC17B53BBF1}" type="slidenum">
              <a:rPr lang="fr-FR"/>
              <a:pPr>
                <a:defRPr/>
              </a:pPr>
              <a:t>25</a:t>
            </a:fld>
            <a:endParaRPr lang="fr-FR"/>
          </a:p>
        </p:txBody>
      </p:sp>
      <p:pic>
        <p:nvPicPr>
          <p:cNvPr id="104452" name="Picture 1027" descr="025b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1427163" y="942975"/>
            <a:ext cx="7391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68" name="Text Box 1028"/>
          <p:cNvSpPr txBox="1">
            <a:spLocks noChangeArrowheads="1"/>
          </p:cNvSpPr>
          <p:nvPr/>
        </p:nvSpPr>
        <p:spPr bwMode="auto">
          <a:xfrm>
            <a:off x="1279525" y="5416550"/>
            <a:ext cx="7604125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fr-F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Toujours savoir ce qu’il y a au bout </a:t>
            </a:r>
            <a:br>
              <a:rPr lang="fr-F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fr-FR" sz="4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avant de réarmer</a:t>
            </a:r>
            <a:r>
              <a:rPr lang="fr-FR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xmlns="" val="27357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285875"/>
            <a:ext cx="5429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963612"/>
            <a:ext cx="7850421" cy="644525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3300"/>
                </a:solidFill>
              </a:rPr>
              <a:t>Schéma électrique bâtiment </a:t>
            </a:r>
            <a:r>
              <a:rPr lang="fr-FR" sz="2000" b="1" u="sng" dirty="0" smtClean="0">
                <a:solidFill>
                  <a:srgbClr val="FF3300"/>
                </a:solidFill>
              </a:rPr>
              <a:t>(lecture et identification)</a:t>
            </a:r>
            <a:endParaRPr lang="fr-FR" sz="2000" b="1" u="sng" dirty="0">
              <a:solidFill>
                <a:srgbClr val="FF33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53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Les symboles électriques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55423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768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2319135" y="3769824"/>
            <a:ext cx="5320912" cy="644525"/>
          </a:xfrm>
        </p:spPr>
        <p:txBody>
          <a:bodyPr/>
          <a:lstStyle/>
          <a:p>
            <a:r>
              <a:rPr lang="fr-FR" b="1" dirty="0" smtClean="0"/>
              <a:t>Exemple de schéma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966" y="980728"/>
            <a:ext cx="829453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47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zones d’environnement en champ libre</a:t>
            </a:r>
          </a:p>
        </p:txBody>
      </p:sp>
      <p:pic>
        <p:nvPicPr>
          <p:cNvPr id="19461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95536" y="2214563"/>
            <a:ext cx="5122912" cy="4470690"/>
          </a:xfrm>
        </p:spPr>
      </p:pic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7979020" y="5581651"/>
            <a:ext cx="107705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/>
              <a:t>D0 = 2,50 m</a:t>
            </a:r>
          </a:p>
        </p:txBody>
      </p:sp>
      <p:graphicFrame>
        <p:nvGraphicFramePr>
          <p:cNvPr id="9" name="Espace réservé du conten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2463075"/>
              </p:ext>
            </p:extLst>
          </p:nvPr>
        </p:nvGraphicFramePr>
        <p:xfrm>
          <a:off x="5447528" y="2924944"/>
          <a:ext cx="3081452" cy="200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14"/>
                <a:gridCol w="2736938"/>
              </a:tblGrid>
              <a:tr h="3421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Zones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 voisinage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399" marR="84399" marT="45736" marB="4573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</a:p>
                  </a:txBody>
                  <a:tcPr marL="84399" marR="84399" marT="45736" marB="45736">
                    <a:solidFill>
                      <a:srgbClr val="008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d’investigation 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0088EE"/>
                    </a:solidFill>
                  </a:tcPr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3CBE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voisinage simple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3CBE3F"/>
                    </a:solidFill>
                  </a:tcPr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voisinage renforcé en HT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C000"/>
                    </a:solidFill>
                  </a:tcPr>
                </a:tc>
              </a:tr>
              <a:tr h="37413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EDA0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travaux sous tension en HT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EDA02F"/>
                    </a:solidFill>
                  </a:tcPr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voisinage renforcé en BT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051720" y="1772930"/>
            <a:ext cx="2216995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1"/>
                </a:solidFill>
              </a:rPr>
              <a:t>En champ libre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87E-CE33-4F5B-B90C-E01153CC9A9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99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Les zones d’environnement dans les locaux</a:t>
            </a:r>
          </a:p>
        </p:txBody>
      </p:sp>
      <p:pic>
        <p:nvPicPr>
          <p:cNvPr id="20486" name="Espace réservé du contenu 3"/>
          <p:cNvPicPr>
            <a:picLocks noGrp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6234" y="2339778"/>
            <a:ext cx="4242289" cy="3828821"/>
          </a:xfrm>
        </p:spPr>
      </p:pic>
      <p:pic>
        <p:nvPicPr>
          <p:cNvPr id="2048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20912" y="2174876"/>
            <a:ext cx="2407626" cy="3394075"/>
          </a:xfrm>
        </p:spPr>
      </p:pic>
      <p:sp>
        <p:nvSpPr>
          <p:cNvPr id="20483" name="Espace réservé du texte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altLang="fr-FR" b="0" smtClean="0"/>
              <a:t>Dans un local</a:t>
            </a:r>
          </a:p>
        </p:txBody>
      </p:sp>
      <p:sp>
        <p:nvSpPr>
          <p:cNvPr id="20484" name="Espace réservé du texte 9"/>
          <p:cNvSpPr>
            <a:spLocks noGrp="1"/>
          </p:cNvSpPr>
          <p:nvPr>
            <p:ph type="body" sz="quarter" idx="3"/>
          </p:nvPr>
        </p:nvSpPr>
        <p:spPr>
          <a:xfrm>
            <a:off x="4948605" y="1535113"/>
            <a:ext cx="4041531" cy="639762"/>
          </a:xfrm>
        </p:spPr>
        <p:txBody>
          <a:bodyPr/>
          <a:lstStyle/>
          <a:p>
            <a:pPr algn="r"/>
            <a:r>
              <a:rPr lang="fr-FR" altLang="fr-FR" smtClean="0"/>
              <a:t> </a:t>
            </a:r>
            <a:r>
              <a:rPr lang="fr-FR" altLang="fr-FR" b="0" smtClean="0"/>
              <a:t>Autour d’une armoire BT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41577" y="3844925"/>
            <a:ext cx="11869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6"/>
                </a:solidFill>
              </a:rPr>
              <a:t>3 mètres</a:t>
            </a:r>
          </a:p>
        </p:txBody>
      </p:sp>
      <p:graphicFrame>
        <p:nvGraphicFramePr>
          <p:cNvPr id="12" name="Espace réservé du conten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5428752"/>
              </p:ext>
            </p:extLst>
          </p:nvPr>
        </p:nvGraphicFramePr>
        <p:xfrm>
          <a:off x="4283968" y="5013176"/>
          <a:ext cx="2832155" cy="168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42"/>
                <a:gridCol w="2515513"/>
              </a:tblGrid>
              <a:tr h="3421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Zones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 voisinage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399" marR="84399" marT="45736" marB="4573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3CBE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voisinage simple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3CBE3F"/>
                    </a:solidFill>
                  </a:tcPr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voisinage renforcé en HT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C000"/>
                    </a:solidFill>
                  </a:tcPr>
                </a:tc>
              </a:tr>
              <a:tr h="37413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EDA0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travaux sous tension en HT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EDA02F"/>
                    </a:solidFill>
                  </a:tcPr>
                </a:tc>
              </a:tr>
              <a:tr h="32323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voisinage renforcé en BT</a:t>
                      </a:r>
                      <a:endParaRPr lang="fr-FR" sz="1400" dirty="0"/>
                    </a:p>
                  </a:txBody>
                  <a:tcPr marL="84399" marR="84399" marT="45736" marB="45736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87E-CE33-4F5B-B90C-E01153CC9A9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90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20" descr="IP 3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4904" y="4357688"/>
            <a:ext cx="2321169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Définition d’un local électrique</a:t>
            </a:r>
          </a:p>
        </p:txBody>
      </p:sp>
      <p:sp>
        <p:nvSpPr>
          <p:cNvPr id="21508" name="Rectangle 238"/>
          <p:cNvSpPr>
            <a:spLocks noChangeArrowheads="1"/>
          </p:cNvSpPr>
          <p:nvPr/>
        </p:nvSpPr>
        <p:spPr bwMode="auto">
          <a:xfrm>
            <a:off x="1578220" y="5438776"/>
            <a:ext cx="917331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/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09" name="Rectangle 239"/>
          <p:cNvSpPr>
            <a:spLocks noChangeArrowheads="1"/>
          </p:cNvSpPr>
          <p:nvPr/>
        </p:nvSpPr>
        <p:spPr bwMode="auto">
          <a:xfrm>
            <a:off x="6282105" y="5762626"/>
            <a:ext cx="917331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/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0" name="Rectangle 241"/>
          <p:cNvSpPr>
            <a:spLocks noChangeArrowheads="1"/>
          </p:cNvSpPr>
          <p:nvPr/>
        </p:nvSpPr>
        <p:spPr bwMode="auto">
          <a:xfrm>
            <a:off x="5799992" y="5670551"/>
            <a:ext cx="1343758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/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2" name="ZoneTexte 242"/>
          <p:cNvSpPr txBox="1">
            <a:spLocks noChangeArrowheads="1"/>
          </p:cNvSpPr>
          <p:nvPr/>
        </p:nvSpPr>
        <p:spPr bwMode="auto">
          <a:xfrm>
            <a:off x="3846630" y="4786322"/>
            <a:ext cx="144545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/>
              <a:t>l’IEC 60529</a:t>
            </a:r>
            <a:endParaRPr lang="fr-FR" dirty="0"/>
          </a:p>
        </p:txBody>
      </p:sp>
      <p:sp>
        <p:nvSpPr>
          <p:cNvPr id="246" name="ZoneTexte 245"/>
          <p:cNvSpPr txBox="1"/>
          <p:nvPr/>
        </p:nvSpPr>
        <p:spPr>
          <a:xfrm>
            <a:off x="2527774" y="3929066"/>
            <a:ext cx="46159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BT</a:t>
            </a:r>
          </a:p>
        </p:txBody>
      </p:sp>
      <p:sp>
        <p:nvSpPr>
          <p:cNvPr id="247" name="ZoneTexte 246"/>
          <p:cNvSpPr txBox="1"/>
          <p:nvPr/>
        </p:nvSpPr>
        <p:spPr>
          <a:xfrm>
            <a:off x="7209711" y="5429264"/>
            <a:ext cx="674657" cy="36933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HT</a:t>
            </a: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xmlns="" val="1276004306"/>
              </p:ext>
            </p:extLst>
          </p:nvPr>
        </p:nvGraphicFramePr>
        <p:xfrm>
          <a:off x="251520" y="1571612"/>
          <a:ext cx="8112189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521" name="Image 14" descr="IP 2.bmp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289" y="3910013"/>
            <a:ext cx="2321169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670518" y="5643578"/>
            <a:ext cx="669234" cy="36933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BT</a:t>
            </a:r>
          </a:p>
        </p:txBody>
      </p:sp>
      <p:pic>
        <p:nvPicPr>
          <p:cNvPr id="1026" name="Picture 2" descr="http://www.signaletique-securite.com/308-520-large/local-electriqu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15" b="37777"/>
          <a:stretch/>
        </p:blipFill>
        <p:spPr bwMode="auto">
          <a:xfrm>
            <a:off x="3275856" y="6103923"/>
            <a:ext cx="2857500" cy="7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12677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5784" tIns="47892" rIns="95784" bIns="47892">
            <a:normAutofit fontScale="90000"/>
          </a:bodyPr>
          <a:lstStyle/>
          <a:p>
            <a:pPr eaLnBrk="1" hangingPunct="1"/>
            <a:r>
              <a:rPr lang="fr-FR" altLang="fr-FR" sz="3700" dirty="0" smtClean="0"/>
              <a:t>Protection contre </a:t>
            </a:r>
            <a:r>
              <a:rPr lang="fr-FR" altLang="fr-FR" sz="3700" dirty="0" smtClean="0">
                <a:solidFill>
                  <a:srgbClr val="0070C0"/>
                </a:solidFill>
              </a:rPr>
              <a:t>les contacts directs</a:t>
            </a:r>
          </a:p>
        </p:txBody>
      </p:sp>
      <p:grpSp>
        <p:nvGrpSpPr>
          <p:cNvPr id="22531" name="Groupe 439"/>
          <p:cNvGrpSpPr>
            <a:grpSpLocks noChangeAspect="1"/>
          </p:cNvGrpSpPr>
          <p:nvPr/>
        </p:nvGrpSpPr>
        <p:grpSpPr bwMode="auto">
          <a:xfrm>
            <a:off x="5890847" y="1268414"/>
            <a:ext cx="1978269" cy="1735137"/>
            <a:chOff x="488950" y="1617663"/>
            <a:chExt cx="2844800" cy="2395537"/>
          </a:xfrm>
        </p:grpSpPr>
        <p:grpSp>
          <p:nvGrpSpPr>
            <p:cNvPr id="22639" name="Group 8"/>
            <p:cNvGrpSpPr>
              <a:grpSpLocks/>
            </p:cNvGrpSpPr>
            <p:nvPr/>
          </p:nvGrpSpPr>
          <p:grpSpPr bwMode="auto">
            <a:xfrm>
              <a:off x="488950" y="1617663"/>
              <a:ext cx="2844800" cy="2395537"/>
              <a:chOff x="263" y="924"/>
              <a:chExt cx="1533" cy="1369"/>
            </a:xfrm>
          </p:grpSpPr>
          <p:sp>
            <p:nvSpPr>
              <p:cNvPr id="22682" name="Freeform 9"/>
              <p:cNvSpPr>
                <a:spLocks/>
              </p:cNvSpPr>
              <p:nvPr/>
            </p:nvSpPr>
            <p:spPr bwMode="auto">
              <a:xfrm>
                <a:off x="954" y="1505"/>
                <a:ext cx="255" cy="298"/>
              </a:xfrm>
              <a:custGeom>
                <a:avLst/>
                <a:gdLst>
                  <a:gd name="T0" fmla="*/ 0 w 255"/>
                  <a:gd name="T1" fmla="*/ 0 h 298"/>
                  <a:gd name="T2" fmla="*/ 43 w 255"/>
                  <a:gd name="T3" fmla="*/ 92 h 298"/>
                  <a:gd name="T4" fmla="*/ 130 w 255"/>
                  <a:gd name="T5" fmla="*/ 106 h 298"/>
                  <a:gd name="T6" fmla="*/ 203 w 255"/>
                  <a:gd name="T7" fmla="*/ 188 h 298"/>
                  <a:gd name="T8" fmla="*/ 255 w 255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298"/>
                  <a:gd name="T17" fmla="*/ 255 w 255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298">
                    <a:moveTo>
                      <a:pt x="0" y="0"/>
                    </a:moveTo>
                    <a:lnTo>
                      <a:pt x="43" y="92"/>
                    </a:lnTo>
                    <a:lnTo>
                      <a:pt x="130" y="106"/>
                    </a:lnTo>
                    <a:lnTo>
                      <a:pt x="203" y="188"/>
                    </a:lnTo>
                    <a:lnTo>
                      <a:pt x="255" y="298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83" name="Freeform 10"/>
              <p:cNvSpPr>
                <a:spLocks/>
              </p:cNvSpPr>
              <p:nvPr/>
            </p:nvSpPr>
            <p:spPr bwMode="auto">
              <a:xfrm>
                <a:off x="263" y="1821"/>
                <a:ext cx="1533" cy="472"/>
              </a:xfrm>
              <a:custGeom>
                <a:avLst/>
                <a:gdLst>
                  <a:gd name="T0" fmla="*/ 0 w 1533"/>
                  <a:gd name="T1" fmla="*/ 390 h 472"/>
                  <a:gd name="T2" fmla="*/ 0 w 1533"/>
                  <a:gd name="T3" fmla="*/ 413 h 472"/>
                  <a:gd name="T4" fmla="*/ 13 w 1533"/>
                  <a:gd name="T5" fmla="*/ 426 h 472"/>
                  <a:gd name="T6" fmla="*/ 43 w 1533"/>
                  <a:gd name="T7" fmla="*/ 445 h 472"/>
                  <a:gd name="T8" fmla="*/ 126 w 1533"/>
                  <a:gd name="T9" fmla="*/ 458 h 472"/>
                  <a:gd name="T10" fmla="*/ 233 w 1533"/>
                  <a:gd name="T11" fmla="*/ 458 h 472"/>
                  <a:gd name="T12" fmla="*/ 285 w 1533"/>
                  <a:gd name="T13" fmla="*/ 472 h 472"/>
                  <a:gd name="T14" fmla="*/ 341 w 1533"/>
                  <a:gd name="T15" fmla="*/ 472 h 472"/>
                  <a:gd name="T16" fmla="*/ 415 w 1533"/>
                  <a:gd name="T17" fmla="*/ 468 h 472"/>
                  <a:gd name="T18" fmla="*/ 484 w 1533"/>
                  <a:gd name="T19" fmla="*/ 449 h 472"/>
                  <a:gd name="T20" fmla="*/ 622 w 1533"/>
                  <a:gd name="T21" fmla="*/ 399 h 472"/>
                  <a:gd name="T22" fmla="*/ 851 w 1533"/>
                  <a:gd name="T23" fmla="*/ 399 h 472"/>
                  <a:gd name="T24" fmla="*/ 1080 w 1533"/>
                  <a:gd name="T25" fmla="*/ 339 h 472"/>
                  <a:gd name="T26" fmla="*/ 1183 w 1533"/>
                  <a:gd name="T27" fmla="*/ 312 h 472"/>
                  <a:gd name="T28" fmla="*/ 1287 w 1533"/>
                  <a:gd name="T29" fmla="*/ 271 h 472"/>
                  <a:gd name="T30" fmla="*/ 1330 w 1533"/>
                  <a:gd name="T31" fmla="*/ 257 h 472"/>
                  <a:gd name="T32" fmla="*/ 1373 w 1533"/>
                  <a:gd name="T33" fmla="*/ 243 h 472"/>
                  <a:gd name="T34" fmla="*/ 1451 w 1533"/>
                  <a:gd name="T35" fmla="*/ 216 h 472"/>
                  <a:gd name="T36" fmla="*/ 1512 w 1533"/>
                  <a:gd name="T37" fmla="*/ 165 h 472"/>
                  <a:gd name="T38" fmla="*/ 1529 w 1533"/>
                  <a:gd name="T39" fmla="*/ 129 h 472"/>
                  <a:gd name="T40" fmla="*/ 1533 w 1533"/>
                  <a:gd name="T41" fmla="*/ 78 h 472"/>
                  <a:gd name="T42" fmla="*/ 1529 w 1533"/>
                  <a:gd name="T43" fmla="*/ 51 h 472"/>
                  <a:gd name="T44" fmla="*/ 1516 w 1533"/>
                  <a:gd name="T45" fmla="*/ 32 h 472"/>
                  <a:gd name="T46" fmla="*/ 1468 w 1533"/>
                  <a:gd name="T47" fmla="*/ 10 h 472"/>
                  <a:gd name="T48" fmla="*/ 1404 w 1533"/>
                  <a:gd name="T49" fmla="*/ 0 h 472"/>
                  <a:gd name="T50" fmla="*/ 1343 w 1533"/>
                  <a:gd name="T51" fmla="*/ 0 h 472"/>
                  <a:gd name="T52" fmla="*/ 1274 w 1533"/>
                  <a:gd name="T53" fmla="*/ 14 h 472"/>
                  <a:gd name="T54" fmla="*/ 1209 w 1533"/>
                  <a:gd name="T55" fmla="*/ 37 h 472"/>
                  <a:gd name="T56" fmla="*/ 976 w 1533"/>
                  <a:gd name="T57" fmla="*/ 110 h 472"/>
                  <a:gd name="T58" fmla="*/ 739 w 1533"/>
                  <a:gd name="T59" fmla="*/ 179 h 472"/>
                  <a:gd name="T60" fmla="*/ 678 w 1533"/>
                  <a:gd name="T61" fmla="*/ 179 h 472"/>
                  <a:gd name="T62" fmla="*/ 626 w 1533"/>
                  <a:gd name="T63" fmla="*/ 174 h 472"/>
                  <a:gd name="T64" fmla="*/ 566 w 1533"/>
                  <a:gd name="T65" fmla="*/ 184 h 472"/>
                  <a:gd name="T66" fmla="*/ 506 w 1533"/>
                  <a:gd name="T67" fmla="*/ 193 h 472"/>
                  <a:gd name="T68" fmla="*/ 436 w 1533"/>
                  <a:gd name="T69" fmla="*/ 197 h 472"/>
                  <a:gd name="T70" fmla="*/ 376 w 1533"/>
                  <a:gd name="T71" fmla="*/ 207 h 472"/>
                  <a:gd name="T72" fmla="*/ 333 w 1533"/>
                  <a:gd name="T73" fmla="*/ 225 h 472"/>
                  <a:gd name="T74" fmla="*/ 290 w 1533"/>
                  <a:gd name="T75" fmla="*/ 252 h 472"/>
                  <a:gd name="T76" fmla="*/ 259 w 1533"/>
                  <a:gd name="T77" fmla="*/ 257 h 472"/>
                  <a:gd name="T78" fmla="*/ 221 w 1533"/>
                  <a:gd name="T79" fmla="*/ 266 h 472"/>
                  <a:gd name="T80" fmla="*/ 147 w 1533"/>
                  <a:gd name="T81" fmla="*/ 275 h 472"/>
                  <a:gd name="T82" fmla="*/ 74 w 1533"/>
                  <a:gd name="T83" fmla="*/ 294 h 472"/>
                  <a:gd name="T84" fmla="*/ 43 w 1533"/>
                  <a:gd name="T85" fmla="*/ 307 h 472"/>
                  <a:gd name="T86" fmla="*/ 22 w 1533"/>
                  <a:gd name="T87" fmla="*/ 326 h 472"/>
                  <a:gd name="T88" fmla="*/ 5 w 1533"/>
                  <a:gd name="T89" fmla="*/ 353 h 472"/>
                  <a:gd name="T90" fmla="*/ 0 w 1533"/>
                  <a:gd name="T91" fmla="*/ 390 h 4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33"/>
                  <a:gd name="T139" fmla="*/ 0 h 472"/>
                  <a:gd name="T140" fmla="*/ 1533 w 1533"/>
                  <a:gd name="T141" fmla="*/ 472 h 4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33" h="472">
                    <a:moveTo>
                      <a:pt x="0" y="390"/>
                    </a:moveTo>
                    <a:lnTo>
                      <a:pt x="0" y="413"/>
                    </a:lnTo>
                    <a:lnTo>
                      <a:pt x="13" y="426"/>
                    </a:lnTo>
                    <a:lnTo>
                      <a:pt x="43" y="445"/>
                    </a:lnTo>
                    <a:lnTo>
                      <a:pt x="126" y="458"/>
                    </a:lnTo>
                    <a:lnTo>
                      <a:pt x="233" y="458"/>
                    </a:lnTo>
                    <a:lnTo>
                      <a:pt x="285" y="472"/>
                    </a:lnTo>
                    <a:lnTo>
                      <a:pt x="341" y="472"/>
                    </a:lnTo>
                    <a:lnTo>
                      <a:pt x="415" y="468"/>
                    </a:lnTo>
                    <a:lnTo>
                      <a:pt x="484" y="449"/>
                    </a:lnTo>
                    <a:lnTo>
                      <a:pt x="622" y="399"/>
                    </a:lnTo>
                    <a:lnTo>
                      <a:pt x="851" y="399"/>
                    </a:lnTo>
                    <a:lnTo>
                      <a:pt x="1080" y="339"/>
                    </a:lnTo>
                    <a:lnTo>
                      <a:pt x="1183" y="312"/>
                    </a:lnTo>
                    <a:lnTo>
                      <a:pt x="1287" y="271"/>
                    </a:lnTo>
                    <a:lnTo>
                      <a:pt x="1330" y="257"/>
                    </a:lnTo>
                    <a:lnTo>
                      <a:pt x="1373" y="243"/>
                    </a:lnTo>
                    <a:lnTo>
                      <a:pt x="1451" y="216"/>
                    </a:lnTo>
                    <a:lnTo>
                      <a:pt x="1512" y="165"/>
                    </a:lnTo>
                    <a:lnTo>
                      <a:pt x="1529" y="129"/>
                    </a:lnTo>
                    <a:lnTo>
                      <a:pt x="1533" y="78"/>
                    </a:lnTo>
                    <a:lnTo>
                      <a:pt x="1529" y="51"/>
                    </a:lnTo>
                    <a:lnTo>
                      <a:pt x="1516" y="32"/>
                    </a:lnTo>
                    <a:lnTo>
                      <a:pt x="1468" y="10"/>
                    </a:lnTo>
                    <a:lnTo>
                      <a:pt x="1404" y="0"/>
                    </a:lnTo>
                    <a:lnTo>
                      <a:pt x="1343" y="0"/>
                    </a:lnTo>
                    <a:lnTo>
                      <a:pt x="1274" y="14"/>
                    </a:lnTo>
                    <a:lnTo>
                      <a:pt x="1209" y="37"/>
                    </a:lnTo>
                    <a:lnTo>
                      <a:pt x="976" y="110"/>
                    </a:lnTo>
                    <a:lnTo>
                      <a:pt x="739" y="179"/>
                    </a:lnTo>
                    <a:lnTo>
                      <a:pt x="678" y="179"/>
                    </a:lnTo>
                    <a:lnTo>
                      <a:pt x="626" y="174"/>
                    </a:lnTo>
                    <a:lnTo>
                      <a:pt x="566" y="184"/>
                    </a:lnTo>
                    <a:lnTo>
                      <a:pt x="506" y="193"/>
                    </a:lnTo>
                    <a:lnTo>
                      <a:pt x="436" y="197"/>
                    </a:lnTo>
                    <a:lnTo>
                      <a:pt x="376" y="207"/>
                    </a:lnTo>
                    <a:lnTo>
                      <a:pt x="333" y="225"/>
                    </a:lnTo>
                    <a:lnTo>
                      <a:pt x="290" y="252"/>
                    </a:lnTo>
                    <a:lnTo>
                      <a:pt x="259" y="257"/>
                    </a:lnTo>
                    <a:lnTo>
                      <a:pt x="221" y="266"/>
                    </a:lnTo>
                    <a:lnTo>
                      <a:pt x="147" y="275"/>
                    </a:lnTo>
                    <a:lnTo>
                      <a:pt x="74" y="294"/>
                    </a:lnTo>
                    <a:lnTo>
                      <a:pt x="43" y="307"/>
                    </a:lnTo>
                    <a:lnTo>
                      <a:pt x="22" y="326"/>
                    </a:lnTo>
                    <a:lnTo>
                      <a:pt x="5" y="353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84" name="Freeform 11"/>
              <p:cNvSpPr>
                <a:spLocks/>
              </p:cNvSpPr>
              <p:nvPr/>
            </p:nvSpPr>
            <p:spPr bwMode="auto">
              <a:xfrm>
                <a:off x="661" y="1501"/>
                <a:ext cx="742" cy="188"/>
              </a:xfrm>
              <a:custGeom>
                <a:avLst/>
                <a:gdLst>
                  <a:gd name="T0" fmla="*/ 742 w 742"/>
                  <a:gd name="T1" fmla="*/ 18 h 188"/>
                  <a:gd name="T2" fmla="*/ 13 w 742"/>
                  <a:gd name="T3" fmla="*/ 188 h 188"/>
                  <a:gd name="T4" fmla="*/ 0 w 742"/>
                  <a:gd name="T5" fmla="*/ 183 h 188"/>
                  <a:gd name="T6" fmla="*/ 0 w 742"/>
                  <a:gd name="T7" fmla="*/ 169 h 188"/>
                  <a:gd name="T8" fmla="*/ 729 w 742"/>
                  <a:gd name="T9" fmla="*/ 0 h 188"/>
                  <a:gd name="T10" fmla="*/ 742 w 742"/>
                  <a:gd name="T11" fmla="*/ 0 h 188"/>
                  <a:gd name="T12" fmla="*/ 742 w 742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2"/>
                  <a:gd name="T22" fmla="*/ 0 h 188"/>
                  <a:gd name="T23" fmla="*/ 742 w 742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2" h="188">
                    <a:moveTo>
                      <a:pt x="742" y="18"/>
                    </a:moveTo>
                    <a:lnTo>
                      <a:pt x="13" y="188"/>
                    </a:lnTo>
                    <a:lnTo>
                      <a:pt x="0" y="183"/>
                    </a:lnTo>
                    <a:lnTo>
                      <a:pt x="0" y="169"/>
                    </a:lnTo>
                    <a:lnTo>
                      <a:pt x="729" y="0"/>
                    </a:lnTo>
                    <a:lnTo>
                      <a:pt x="742" y="0"/>
                    </a:lnTo>
                    <a:lnTo>
                      <a:pt x="742" y="18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85" name="Freeform 12"/>
              <p:cNvSpPr>
                <a:spLocks/>
              </p:cNvSpPr>
              <p:nvPr/>
            </p:nvSpPr>
            <p:spPr bwMode="auto">
              <a:xfrm>
                <a:off x="656" y="1666"/>
                <a:ext cx="13" cy="18"/>
              </a:xfrm>
              <a:custGeom>
                <a:avLst/>
                <a:gdLst>
                  <a:gd name="T0" fmla="*/ 0 w 13"/>
                  <a:gd name="T1" fmla="*/ 0 h 18"/>
                  <a:gd name="T2" fmla="*/ 13 w 13"/>
                  <a:gd name="T3" fmla="*/ 0 h 18"/>
                  <a:gd name="T4" fmla="*/ 13 w 13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0"/>
                    </a:moveTo>
                    <a:lnTo>
                      <a:pt x="13" y="0"/>
                    </a:lnTo>
                    <a:lnTo>
                      <a:pt x="13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86" name="Line 13"/>
              <p:cNvSpPr>
                <a:spLocks noChangeShapeType="1"/>
              </p:cNvSpPr>
              <p:nvPr/>
            </p:nvSpPr>
            <p:spPr bwMode="auto">
              <a:xfrm flipH="1">
                <a:off x="1330" y="1496"/>
                <a:ext cx="6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7" name="Line 14"/>
              <p:cNvSpPr>
                <a:spLocks noChangeShapeType="1"/>
              </p:cNvSpPr>
              <p:nvPr/>
            </p:nvSpPr>
            <p:spPr bwMode="auto">
              <a:xfrm flipH="1">
                <a:off x="1218" y="1514"/>
                <a:ext cx="103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8" name="Line 15"/>
              <p:cNvSpPr>
                <a:spLocks noChangeShapeType="1"/>
              </p:cNvSpPr>
              <p:nvPr/>
            </p:nvSpPr>
            <p:spPr bwMode="auto">
              <a:xfrm flipH="1">
                <a:off x="915" y="1547"/>
                <a:ext cx="28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9" name="Line 16"/>
              <p:cNvSpPr>
                <a:spLocks noChangeShapeType="1"/>
              </p:cNvSpPr>
              <p:nvPr/>
            </p:nvSpPr>
            <p:spPr bwMode="auto">
              <a:xfrm flipH="1">
                <a:off x="669" y="1656"/>
                <a:ext cx="4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0" name="Line 17"/>
              <p:cNvSpPr>
                <a:spLocks noChangeShapeType="1"/>
              </p:cNvSpPr>
              <p:nvPr/>
            </p:nvSpPr>
            <p:spPr bwMode="auto">
              <a:xfrm flipH="1">
                <a:off x="734" y="1615"/>
                <a:ext cx="164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1" name="Freeform 18"/>
              <p:cNvSpPr>
                <a:spLocks/>
              </p:cNvSpPr>
              <p:nvPr/>
            </p:nvSpPr>
            <p:spPr bwMode="auto">
              <a:xfrm>
                <a:off x="656" y="1409"/>
                <a:ext cx="743" cy="183"/>
              </a:xfrm>
              <a:custGeom>
                <a:avLst/>
                <a:gdLst>
                  <a:gd name="T0" fmla="*/ 743 w 743"/>
                  <a:gd name="T1" fmla="*/ 14 h 183"/>
                  <a:gd name="T2" fmla="*/ 13 w 743"/>
                  <a:gd name="T3" fmla="*/ 183 h 183"/>
                  <a:gd name="T4" fmla="*/ 0 w 743"/>
                  <a:gd name="T5" fmla="*/ 183 h 183"/>
                  <a:gd name="T6" fmla="*/ 0 w 743"/>
                  <a:gd name="T7" fmla="*/ 170 h 183"/>
                  <a:gd name="T8" fmla="*/ 730 w 743"/>
                  <a:gd name="T9" fmla="*/ 0 h 183"/>
                  <a:gd name="T10" fmla="*/ 743 w 743"/>
                  <a:gd name="T11" fmla="*/ 0 h 183"/>
                  <a:gd name="T12" fmla="*/ 743 w 743"/>
                  <a:gd name="T13" fmla="*/ 14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3"/>
                  <a:gd name="T22" fmla="*/ 0 h 183"/>
                  <a:gd name="T23" fmla="*/ 743 w 743"/>
                  <a:gd name="T24" fmla="*/ 183 h 1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3" h="183">
                    <a:moveTo>
                      <a:pt x="743" y="14"/>
                    </a:moveTo>
                    <a:lnTo>
                      <a:pt x="13" y="183"/>
                    </a:lnTo>
                    <a:lnTo>
                      <a:pt x="0" y="183"/>
                    </a:lnTo>
                    <a:lnTo>
                      <a:pt x="0" y="170"/>
                    </a:lnTo>
                    <a:lnTo>
                      <a:pt x="730" y="0"/>
                    </a:lnTo>
                    <a:lnTo>
                      <a:pt x="743" y="0"/>
                    </a:lnTo>
                    <a:lnTo>
                      <a:pt x="743" y="14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92" name="Freeform 19"/>
              <p:cNvSpPr>
                <a:spLocks/>
              </p:cNvSpPr>
              <p:nvPr/>
            </p:nvSpPr>
            <p:spPr bwMode="auto">
              <a:xfrm>
                <a:off x="656" y="1579"/>
                <a:ext cx="13" cy="18"/>
              </a:xfrm>
              <a:custGeom>
                <a:avLst/>
                <a:gdLst>
                  <a:gd name="T0" fmla="*/ 0 w 13"/>
                  <a:gd name="T1" fmla="*/ 0 h 18"/>
                  <a:gd name="T2" fmla="*/ 13 w 13"/>
                  <a:gd name="T3" fmla="*/ 0 h 18"/>
                  <a:gd name="T4" fmla="*/ 13 w 13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0"/>
                    </a:moveTo>
                    <a:lnTo>
                      <a:pt x="13" y="0"/>
                    </a:lnTo>
                    <a:lnTo>
                      <a:pt x="13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93" name="Line 20"/>
              <p:cNvSpPr>
                <a:spLocks noChangeShapeType="1"/>
              </p:cNvSpPr>
              <p:nvPr/>
            </p:nvSpPr>
            <p:spPr bwMode="auto">
              <a:xfrm flipH="1">
                <a:off x="669" y="1569"/>
                <a:ext cx="39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4" name="Line 21"/>
              <p:cNvSpPr>
                <a:spLocks noChangeShapeType="1"/>
              </p:cNvSpPr>
              <p:nvPr/>
            </p:nvSpPr>
            <p:spPr bwMode="auto">
              <a:xfrm flipH="1">
                <a:off x="743" y="1542"/>
                <a:ext cx="90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5" name="Line 22"/>
              <p:cNvSpPr>
                <a:spLocks noChangeShapeType="1"/>
              </p:cNvSpPr>
              <p:nvPr/>
            </p:nvSpPr>
            <p:spPr bwMode="auto">
              <a:xfrm flipH="1">
                <a:off x="846" y="1496"/>
                <a:ext cx="173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6" name="Line 23"/>
              <p:cNvSpPr>
                <a:spLocks noChangeShapeType="1"/>
              </p:cNvSpPr>
              <p:nvPr/>
            </p:nvSpPr>
            <p:spPr bwMode="auto">
              <a:xfrm flipH="1">
                <a:off x="1058" y="1450"/>
                <a:ext cx="164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7" name="Line 24"/>
              <p:cNvSpPr>
                <a:spLocks noChangeShapeType="1"/>
              </p:cNvSpPr>
              <p:nvPr/>
            </p:nvSpPr>
            <p:spPr bwMode="auto">
              <a:xfrm flipH="1">
                <a:off x="1252" y="1409"/>
                <a:ext cx="14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8" name="Freeform 25"/>
              <p:cNvSpPr>
                <a:spLocks/>
              </p:cNvSpPr>
              <p:nvPr/>
            </p:nvSpPr>
            <p:spPr bwMode="auto">
              <a:xfrm>
                <a:off x="691" y="1588"/>
                <a:ext cx="17" cy="73"/>
              </a:xfrm>
              <a:custGeom>
                <a:avLst/>
                <a:gdLst>
                  <a:gd name="T0" fmla="*/ 0 w 17"/>
                  <a:gd name="T1" fmla="*/ 68 h 73"/>
                  <a:gd name="T2" fmla="*/ 8 w 17"/>
                  <a:gd name="T3" fmla="*/ 73 h 73"/>
                  <a:gd name="T4" fmla="*/ 17 w 17"/>
                  <a:gd name="T5" fmla="*/ 68 h 73"/>
                  <a:gd name="T6" fmla="*/ 17 w 17"/>
                  <a:gd name="T7" fmla="*/ 0 h 73"/>
                  <a:gd name="T8" fmla="*/ 0 w 17"/>
                  <a:gd name="T9" fmla="*/ 0 h 73"/>
                  <a:gd name="T10" fmla="*/ 0 w 17"/>
                  <a:gd name="T11" fmla="*/ 68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3"/>
                  <a:gd name="T20" fmla="*/ 17 w 17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3">
                    <a:moveTo>
                      <a:pt x="0" y="68"/>
                    </a:moveTo>
                    <a:lnTo>
                      <a:pt x="8" y="73"/>
                    </a:lnTo>
                    <a:lnTo>
                      <a:pt x="17" y="6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99" name="Freeform 26"/>
              <p:cNvSpPr>
                <a:spLocks/>
              </p:cNvSpPr>
              <p:nvPr/>
            </p:nvSpPr>
            <p:spPr bwMode="auto">
              <a:xfrm>
                <a:off x="751" y="1574"/>
                <a:ext cx="18" cy="73"/>
              </a:xfrm>
              <a:custGeom>
                <a:avLst/>
                <a:gdLst>
                  <a:gd name="T0" fmla="*/ 18 w 18"/>
                  <a:gd name="T1" fmla="*/ 0 h 73"/>
                  <a:gd name="T2" fmla="*/ 0 w 18"/>
                  <a:gd name="T3" fmla="*/ 0 h 73"/>
                  <a:gd name="T4" fmla="*/ 0 w 18"/>
                  <a:gd name="T5" fmla="*/ 69 h 73"/>
                  <a:gd name="T6" fmla="*/ 9 w 18"/>
                  <a:gd name="T7" fmla="*/ 73 h 73"/>
                  <a:gd name="T8" fmla="*/ 18 w 18"/>
                  <a:gd name="T9" fmla="*/ 69 h 73"/>
                  <a:gd name="T10" fmla="*/ 18 w 18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73"/>
                  <a:gd name="T20" fmla="*/ 18 w 18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73">
                    <a:moveTo>
                      <a:pt x="1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9" y="73"/>
                    </a:lnTo>
                    <a:lnTo>
                      <a:pt x="18" y="6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0" name="Freeform 27"/>
              <p:cNvSpPr>
                <a:spLocks/>
              </p:cNvSpPr>
              <p:nvPr/>
            </p:nvSpPr>
            <p:spPr bwMode="auto">
              <a:xfrm>
                <a:off x="812" y="1560"/>
                <a:ext cx="13" cy="74"/>
              </a:xfrm>
              <a:custGeom>
                <a:avLst/>
                <a:gdLst>
                  <a:gd name="T0" fmla="*/ 13 w 13"/>
                  <a:gd name="T1" fmla="*/ 0 h 74"/>
                  <a:gd name="T2" fmla="*/ 0 w 13"/>
                  <a:gd name="T3" fmla="*/ 0 h 74"/>
                  <a:gd name="T4" fmla="*/ 0 w 13"/>
                  <a:gd name="T5" fmla="*/ 69 h 74"/>
                  <a:gd name="T6" fmla="*/ 8 w 13"/>
                  <a:gd name="T7" fmla="*/ 74 h 74"/>
                  <a:gd name="T8" fmla="*/ 13 w 13"/>
                  <a:gd name="T9" fmla="*/ 69 h 74"/>
                  <a:gd name="T10" fmla="*/ 13 w 13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4"/>
                  <a:gd name="T20" fmla="*/ 13 w 13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4">
                    <a:moveTo>
                      <a:pt x="13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8" y="74"/>
                    </a:lnTo>
                    <a:lnTo>
                      <a:pt x="13" y="6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1" name="Freeform 28"/>
              <p:cNvSpPr>
                <a:spLocks/>
              </p:cNvSpPr>
              <p:nvPr/>
            </p:nvSpPr>
            <p:spPr bwMode="auto">
              <a:xfrm>
                <a:off x="872" y="1547"/>
                <a:ext cx="13" cy="73"/>
              </a:xfrm>
              <a:custGeom>
                <a:avLst/>
                <a:gdLst>
                  <a:gd name="T0" fmla="*/ 13 w 13"/>
                  <a:gd name="T1" fmla="*/ 0 h 73"/>
                  <a:gd name="T2" fmla="*/ 0 w 13"/>
                  <a:gd name="T3" fmla="*/ 0 h 73"/>
                  <a:gd name="T4" fmla="*/ 0 w 13"/>
                  <a:gd name="T5" fmla="*/ 68 h 73"/>
                  <a:gd name="T6" fmla="*/ 4 w 13"/>
                  <a:gd name="T7" fmla="*/ 73 h 73"/>
                  <a:gd name="T8" fmla="*/ 13 w 13"/>
                  <a:gd name="T9" fmla="*/ 68 h 73"/>
                  <a:gd name="T10" fmla="*/ 13 w 13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3"/>
                  <a:gd name="T20" fmla="*/ 13 w 1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3">
                    <a:moveTo>
                      <a:pt x="13" y="0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4" y="73"/>
                    </a:lnTo>
                    <a:lnTo>
                      <a:pt x="13" y="6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2" name="Freeform 29"/>
              <p:cNvSpPr>
                <a:spLocks/>
              </p:cNvSpPr>
              <p:nvPr/>
            </p:nvSpPr>
            <p:spPr bwMode="auto">
              <a:xfrm>
                <a:off x="928" y="1533"/>
                <a:ext cx="18" cy="73"/>
              </a:xfrm>
              <a:custGeom>
                <a:avLst/>
                <a:gdLst>
                  <a:gd name="T0" fmla="*/ 18 w 18"/>
                  <a:gd name="T1" fmla="*/ 0 h 73"/>
                  <a:gd name="T2" fmla="*/ 0 w 18"/>
                  <a:gd name="T3" fmla="*/ 0 h 73"/>
                  <a:gd name="T4" fmla="*/ 0 w 18"/>
                  <a:gd name="T5" fmla="*/ 69 h 73"/>
                  <a:gd name="T6" fmla="*/ 9 w 18"/>
                  <a:gd name="T7" fmla="*/ 73 h 73"/>
                  <a:gd name="T8" fmla="*/ 18 w 18"/>
                  <a:gd name="T9" fmla="*/ 69 h 73"/>
                  <a:gd name="T10" fmla="*/ 18 w 18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73"/>
                  <a:gd name="T20" fmla="*/ 18 w 18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73">
                    <a:moveTo>
                      <a:pt x="1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9" y="73"/>
                    </a:lnTo>
                    <a:lnTo>
                      <a:pt x="18" y="6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3" name="Freeform 30"/>
              <p:cNvSpPr>
                <a:spLocks/>
              </p:cNvSpPr>
              <p:nvPr/>
            </p:nvSpPr>
            <p:spPr bwMode="auto">
              <a:xfrm>
                <a:off x="989" y="1519"/>
                <a:ext cx="17" cy="73"/>
              </a:xfrm>
              <a:custGeom>
                <a:avLst/>
                <a:gdLst>
                  <a:gd name="T0" fmla="*/ 17 w 17"/>
                  <a:gd name="T1" fmla="*/ 0 h 73"/>
                  <a:gd name="T2" fmla="*/ 0 w 17"/>
                  <a:gd name="T3" fmla="*/ 0 h 73"/>
                  <a:gd name="T4" fmla="*/ 0 w 17"/>
                  <a:gd name="T5" fmla="*/ 69 h 73"/>
                  <a:gd name="T6" fmla="*/ 8 w 17"/>
                  <a:gd name="T7" fmla="*/ 73 h 73"/>
                  <a:gd name="T8" fmla="*/ 17 w 17"/>
                  <a:gd name="T9" fmla="*/ 69 h 73"/>
                  <a:gd name="T10" fmla="*/ 17 w 17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3"/>
                  <a:gd name="T20" fmla="*/ 17 w 17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3">
                    <a:moveTo>
                      <a:pt x="17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8" y="73"/>
                    </a:lnTo>
                    <a:lnTo>
                      <a:pt x="17" y="6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4" name="Freeform 31"/>
              <p:cNvSpPr>
                <a:spLocks/>
              </p:cNvSpPr>
              <p:nvPr/>
            </p:nvSpPr>
            <p:spPr bwMode="auto">
              <a:xfrm>
                <a:off x="1049" y="1505"/>
                <a:ext cx="13" cy="74"/>
              </a:xfrm>
              <a:custGeom>
                <a:avLst/>
                <a:gdLst>
                  <a:gd name="T0" fmla="*/ 13 w 13"/>
                  <a:gd name="T1" fmla="*/ 0 h 74"/>
                  <a:gd name="T2" fmla="*/ 0 w 13"/>
                  <a:gd name="T3" fmla="*/ 0 h 74"/>
                  <a:gd name="T4" fmla="*/ 0 w 13"/>
                  <a:gd name="T5" fmla="*/ 69 h 74"/>
                  <a:gd name="T6" fmla="*/ 9 w 13"/>
                  <a:gd name="T7" fmla="*/ 74 h 74"/>
                  <a:gd name="T8" fmla="*/ 13 w 13"/>
                  <a:gd name="T9" fmla="*/ 69 h 74"/>
                  <a:gd name="T10" fmla="*/ 13 w 13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4"/>
                  <a:gd name="T20" fmla="*/ 13 w 13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4">
                    <a:moveTo>
                      <a:pt x="13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9" y="74"/>
                    </a:lnTo>
                    <a:lnTo>
                      <a:pt x="13" y="6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5" name="Freeform 32"/>
              <p:cNvSpPr>
                <a:spLocks/>
              </p:cNvSpPr>
              <p:nvPr/>
            </p:nvSpPr>
            <p:spPr bwMode="auto">
              <a:xfrm>
                <a:off x="1110" y="1487"/>
                <a:ext cx="13" cy="78"/>
              </a:xfrm>
              <a:custGeom>
                <a:avLst/>
                <a:gdLst>
                  <a:gd name="T0" fmla="*/ 13 w 13"/>
                  <a:gd name="T1" fmla="*/ 0 h 78"/>
                  <a:gd name="T2" fmla="*/ 0 w 13"/>
                  <a:gd name="T3" fmla="*/ 5 h 78"/>
                  <a:gd name="T4" fmla="*/ 0 w 13"/>
                  <a:gd name="T5" fmla="*/ 73 h 78"/>
                  <a:gd name="T6" fmla="*/ 4 w 13"/>
                  <a:gd name="T7" fmla="*/ 78 h 78"/>
                  <a:gd name="T8" fmla="*/ 13 w 13"/>
                  <a:gd name="T9" fmla="*/ 73 h 78"/>
                  <a:gd name="T10" fmla="*/ 13 w 13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8"/>
                  <a:gd name="T20" fmla="*/ 13 w 13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8">
                    <a:moveTo>
                      <a:pt x="13" y="0"/>
                    </a:moveTo>
                    <a:lnTo>
                      <a:pt x="0" y="5"/>
                    </a:lnTo>
                    <a:lnTo>
                      <a:pt x="0" y="73"/>
                    </a:lnTo>
                    <a:lnTo>
                      <a:pt x="4" y="78"/>
                    </a:lnTo>
                    <a:lnTo>
                      <a:pt x="13" y="7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6" name="Freeform 33"/>
              <p:cNvSpPr>
                <a:spLocks/>
              </p:cNvSpPr>
              <p:nvPr/>
            </p:nvSpPr>
            <p:spPr bwMode="auto">
              <a:xfrm>
                <a:off x="1170" y="1473"/>
                <a:ext cx="13" cy="78"/>
              </a:xfrm>
              <a:custGeom>
                <a:avLst/>
                <a:gdLst>
                  <a:gd name="T0" fmla="*/ 13 w 13"/>
                  <a:gd name="T1" fmla="*/ 0 h 78"/>
                  <a:gd name="T2" fmla="*/ 0 w 13"/>
                  <a:gd name="T3" fmla="*/ 5 h 78"/>
                  <a:gd name="T4" fmla="*/ 0 w 13"/>
                  <a:gd name="T5" fmla="*/ 74 h 78"/>
                  <a:gd name="T6" fmla="*/ 4 w 13"/>
                  <a:gd name="T7" fmla="*/ 78 h 78"/>
                  <a:gd name="T8" fmla="*/ 13 w 13"/>
                  <a:gd name="T9" fmla="*/ 74 h 78"/>
                  <a:gd name="T10" fmla="*/ 13 w 13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8"/>
                  <a:gd name="T20" fmla="*/ 13 w 13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8">
                    <a:moveTo>
                      <a:pt x="13" y="0"/>
                    </a:moveTo>
                    <a:lnTo>
                      <a:pt x="0" y="5"/>
                    </a:lnTo>
                    <a:lnTo>
                      <a:pt x="0" y="74"/>
                    </a:lnTo>
                    <a:lnTo>
                      <a:pt x="4" y="78"/>
                    </a:lnTo>
                    <a:lnTo>
                      <a:pt x="13" y="7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7" name="Freeform 34"/>
              <p:cNvSpPr>
                <a:spLocks/>
              </p:cNvSpPr>
              <p:nvPr/>
            </p:nvSpPr>
            <p:spPr bwMode="auto">
              <a:xfrm>
                <a:off x="1226" y="1460"/>
                <a:ext cx="18" cy="77"/>
              </a:xfrm>
              <a:custGeom>
                <a:avLst/>
                <a:gdLst>
                  <a:gd name="T0" fmla="*/ 18 w 18"/>
                  <a:gd name="T1" fmla="*/ 0 h 77"/>
                  <a:gd name="T2" fmla="*/ 0 w 18"/>
                  <a:gd name="T3" fmla="*/ 4 h 77"/>
                  <a:gd name="T4" fmla="*/ 0 w 18"/>
                  <a:gd name="T5" fmla="*/ 73 h 77"/>
                  <a:gd name="T6" fmla="*/ 9 w 18"/>
                  <a:gd name="T7" fmla="*/ 77 h 77"/>
                  <a:gd name="T8" fmla="*/ 18 w 18"/>
                  <a:gd name="T9" fmla="*/ 73 h 77"/>
                  <a:gd name="T10" fmla="*/ 18 w 18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77"/>
                  <a:gd name="T20" fmla="*/ 18 w 18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77">
                    <a:moveTo>
                      <a:pt x="18" y="0"/>
                    </a:moveTo>
                    <a:lnTo>
                      <a:pt x="0" y="4"/>
                    </a:lnTo>
                    <a:lnTo>
                      <a:pt x="0" y="73"/>
                    </a:lnTo>
                    <a:lnTo>
                      <a:pt x="9" y="77"/>
                    </a:lnTo>
                    <a:lnTo>
                      <a:pt x="18" y="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8" name="Freeform 35"/>
              <p:cNvSpPr>
                <a:spLocks/>
              </p:cNvSpPr>
              <p:nvPr/>
            </p:nvSpPr>
            <p:spPr bwMode="auto">
              <a:xfrm>
                <a:off x="1287" y="1446"/>
                <a:ext cx="13" cy="78"/>
              </a:xfrm>
              <a:custGeom>
                <a:avLst/>
                <a:gdLst>
                  <a:gd name="T0" fmla="*/ 13 w 13"/>
                  <a:gd name="T1" fmla="*/ 0 h 78"/>
                  <a:gd name="T2" fmla="*/ 0 w 13"/>
                  <a:gd name="T3" fmla="*/ 4 h 78"/>
                  <a:gd name="T4" fmla="*/ 0 w 13"/>
                  <a:gd name="T5" fmla="*/ 73 h 78"/>
                  <a:gd name="T6" fmla="*/ 8 w 13"/>
                  <a:gd name="T7" fmla="*/ 78 h 78"/>
                  <a:gd name="T8" fmla="*/ 13 w 13"/>
                  <a:gd name="T9" fmla="*/ 73 h 78"/>
                  <a:gd name="T10" fmla="*/ 13 w 13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8"/>
                  <a:gd name="T20" fmla="*/ 13 w 13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8">
                    <a:moveTo>
                      <a:pt x="13" y="0"/>
                    </a:moveTo>
                    <a:lnTo>
                      <a:pt x="0" y="4"/>
                    </a:lnTo>
                    <a:lnTo>
                      <a:pt x="0" y="73"/>
                    </a:lnTo>
                    <a:lnTo>
                      <a:pt x="8" y="78"/>
                    </a:lnTo>
                    <a:lnTo>
                      <a:pt x="13" y="7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09" name="Freeform 36"/>
              <p:cNvSpPr>
                <a:spLocks/>
              </p:cNvSpPr>
              <p:nvPr/>
            </p:nvSpPr>
            <p:spPr bwMode="auto">
              <a:xfrm>
                <a:off x="1347" y="1432"/>
                <a:ext cx="13" cy="73"/>
              </a:xfrm>
              <a:custGeom>
                <a:avLst/>
                <a:gdLst>
                  <a:gd name="T0" fmla="*/ 0 w 13"/>
                  <a:gd name="T1" fmla="*/ 73 h 73"/>
                  <a:gd name="T2" fmla="*/ 9 w 13"/>
                  <a:gd name="T3" fmla="*/ 73 h 73"/>
                  <a:gd name="T4" fmla="*/ 13 w 13"/>
                  <a:gd name="T5" fmla="*/ 73 h 73"/>
                  <a:gd name="T6" fmla="*/ 13 w 13"/>
                  <a:gd name="T7" fmla="*/ 0 h 73"/>
                  <a:gd name="T8" fmla="*/ 0 w 13"/>
                  <a:gd name="T9" fmla="*/ 5 h 73"/>
                  <a:gd name="T10" fmla="*/ 0 w 13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3"/>
                  <a:gd name="T20" fmla="*/ 13 w 1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3">
                    <a:moveTo>
                      <a:pt x="0" y="73"/>
                    </a:moveTo>
                    <a:lnTo>
                      <a:pt x="9" y="73"/>
                    </a:lnTo>
                    <a:lnTo>
                      <a:pt x="13" y="73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10" name="Line 37"/>
              <p:cNvSpPr>
                <a:spLocks noChangeShapeType="1"/>
              </p:cNvSpPr>
              <p:nvPr/>
            </p:nvSpPr>
            <p:spPr bwMode="auto">
              <a:xfrm flipV="1">
                <a:off x="699" y="1588"/>
                <a:ext cx="1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1" name="Line 38"/>
              <p:cNvSpPr>
                <a:spLocks noChangeShapeType="1"/>
              </p:cNvSpPr>
              <p:nvPr/>
            </p:nvSpPr>
            <p:spPr bwMode="auto">
              <a:xfrm flipV="1">
                <a:off x="816" y="1560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2" name="Line 39"/>
              <p:cNvSpPr>
                <a:spLocks noChangeShapeType="1"/>
              </p:cNvSpPr>
              <p:nvPr/>
            </p:nvSpPr>
            <p:spPr bwMode="auto">
              <a:xfrm flipV="1">
                <a:off x="937" y="1533"/>
                <a:ext cx="1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3" name="Line 40"/>
              <p:cNvSpPr>
                <a:spLocks noChangeShapeType="1"/>
              </p:cNvSpPr>
              <p:nvPr/>
            </p:nvSpPr>
            <p:spPr bwMode="auto">
              <a:xfrm flipV="1">
                <a:off x="1054" y="1505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4" name="Line 41"/>
              <p:cNvSpPr>
                <a:spLocks noChangeShapeType="1"/>
              </p:cNvSpPr>
              <p:nvPr/>
            </p:nvSpPr>
            <p:spPr bwMode="auto">
              <a:xfrm flipV="1">
                <a:off x="1114" y="1492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5" name="Line 42"/>
              <p:cNvSpPr>
                <a:spLocks noChangeShapeType="1"/>
              </p:cNvSpPr>
              <p:nvPr/>
            </p:nvSpPr>
            <p:spPr bwMode="auto">
              <a:xfrm flipV="1">
                <a:off x="1174" y="1478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6" name="Line 43"/>
              <p:cNvSpPr>
                <a:spLocks noChangeShapeType="1"/>
              </p:cNvSpPr>
              <p:nvPr/>
            </p:nvSpPr>
            <p:spPr bwMode="auto">
              <a:xfrm flipV="1">
                <a:off x="1351" y="1437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7" name="Line 44"/>
              <p:cNvSpPr>
                <a:spLocks noChangeShapeType="1"/>
              </p:cNvSpPr>
              <p:nvPr/>
            </p:nvSpPr>
            <p:spPr bwMode="auto">
              <a:xfrm flipV="1">
                <a:off x="756" y="1629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8" name="Line 45"/>
              <p:cNvSpPr>
                <a:spLocks noChangeShapeType="1"/>
              </p:cNvSpPr>
              <p:nvPr/>
            </p:nvSpPr>
            <p:spPr bwMode="auto">
              <a:xfrm flipV="1">
                <a:off x="756" y="1574"/>
                <a:ext cx="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9" name="Line 46"/>
              <p:cNvSpPr>
                <a:spLocks noChangeShapeType="1"/>
              </p:cNvSpPr>
              <p:nvPr/>
            </p:nvSpPr>
            <p:spPr bwMode="auto">
              <a:xfrm flipV="1">
                <a:off x="876" y="1547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0" name="Line 47"/>
              <p:cNvSpPr>
                <a:spLocks noChangeShapeType="1"/>
              </p:cNvSpPr>
              <p:nvPr/>
            </p:nvSpPr>
            <p:spPr bwMode="auto">
              <a:xfrm flipV="1">
                <a:off x="876" y="1574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1" name="Line 48"/>
              <p:cNvSpPr>
                <a:spLocks noChangeShapeType="1"/>
              </p:cNvSpPr>
              <p:nvPr/>
            </p:nvSpPr>
            <p:spPr bwMode="auto">
              <a:xfrm flipV="1">
                <a:off x="997" y="1565"/>
                <a:ext cx="1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2" name="Line 49"/>
              <p:cNvSpPr>
                <a:spLocks noChangeShapeType="1"/>
              </p:cNvSpPr>
              <p:nvPr/>
            </p:nvSpPr>
            <p:spPr bwMode="auto">
              <a:xfrm flipV="1">
                <a:off x="997" y="1519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3" name="Line 50"/>
              <p:cNvSpPr>
                <a:spLocks noChangeShapeType="1"/>
              </p:cNvSpPr>
              <p:nvPr/>
            </p:nvSpPr>
            <p:spPr bwMode="auto">
              <a:xfrm flipV="1">
                <a:off x="1235" y="1492"/>
                <a:ext cx="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4" name="Line 51"/>
              <p:cNvSpPr>
                <a:spLocks noChangeShapeType="1"/>
              </p:cNvSpPr>
              <p:nvPr/>
            </p:nvSpPr>
            <p:spPr bwMode="auto">
              <a:xfrm flipV="1">
                <a:off x="1235" y="1464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5" name="Line 52"/>
              <p:cNvSpPr>
                <a:spLocks noChangeShapeType="1"/>
              </p:cNvSpPr>
              <p:nvPr/>
            </p:nvSpPr>
            <p:spPr bwMode="auto">
              <a:xfrm flipV="1">
                <a:off x="1291" y="1505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6" name="Line 53"/>
              <p:cNvSpPr>
                <a:spLocks noChangeShapeType="1"/>
              </p:cNvSpPr>
              <p:nvPr/>
            </p:nvSpPr>
            <p:spPr bwMode="auto">
              <a:xfrm flipV="1">
                <a:off x="1291" y="1450"/>
                <a:ext cx="1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7" name="Freeform 54"/>
              <p:cNvSpPr>
                <a:spLocks/>
              </p:cNvSpPr>
              <p:nvPr/>
            </p:nvSpPr>
            <p:spPr bwMode="auto">
              <a:xfrm>
                <a:off x="406" y="1034"/>
                <a:ext cx="121" cy="1154"/>
              </a:xfrm>
              <a:custGeom>
                <a:avLst/>
                <a:gdLst>
                  <a:gd name="T0" fmla="*/ 52 w 121"/>
                  <a:gd name="T1" fmla="*/ 0 h 1154"/>
                  <a:gd name="T2" fmla="*/ 26 w 121"/>
                  <a:gd name="T3" fmla="*/ 4 h 1154"/>
                  <a:gd name="T4" fmla="*/ 0 w 121"/>
                  <a:gd name="T5" fmla="*/ 1145 h 1154"/>
                  <a:gd name="T6" fmla="*/ 78 w 121"/>
                  <a:gd name="T7" fmla="*/ 1154 h 1154"/>
                  <a:gd name="T8" fmla="*/ 121 w 121"/>
                  <a:gd name="T9" fmla="*/ 1136 h 1154"/>
                  <a:gd name="T10" fmla="*/ 86 w 121"/>
                  <a:gd name="T11" fmla="*/ 4 h 1154"/>
                  <a:gd name="T12" fmla="*/ 52 w 121"/>
                  <a:gd name="T13" fmla="*/ 0 h 1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1154"/>
                  <a:gd name="T23" fmla="*/ 121 w 121"/>
                  <a:gd name="T24" fmla="*/ 1154 h 11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1154">
                    <a:moveTo>
                      <a:pt x="52" y="0"/>
                    </a:moveTo>
                    <a:lnTo>
                      <a:pt x="26" y="4"/>
                    </a:lnTo>
                    <a:lnTo>
                      <a:pt x="0" y="1145"/>
                    </a:lnTo>
                    <a:lnTo>
                      <a:pt x="78" y="1154"/>
                    </a:lnTo>
                    <a:lnTo>
                      <a:pt x="121" y="1136"/>
                    </a:lnTo>
                    <a:lnTo>
                      <a:pt x="86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8" name="Freeform 55"/>
              <p:cNvSpPr>
                <a:spLocks/>
              </p:cNvSpPr>
              <p:nvPr/>
            </p:nvSpPr>
            <p:spPr bwMode="auto">
              <a:xfrm>
                <a:off x="432" y="2009"/>
                <a:ext cx="39" cy="64"/>
              </a:xfrm>
              <a:custGeom>
                <a:avLst/>
                <a:gdLst>
                  <a:gd name="T0" fmla="*/ 0 w 39"/>
                  <a:gd name="T1" fmla="*/ 60 h 64"/>
                  <a:gd name="T2" fmla="*/ 0 w 39"/>
                  <a:gd name="T3" fmla="*/ 0 h 64"/>
                  <a:gd name="T4" fmla="*/ 39 w 39"/>
                  <a:gd name="T5" fmla="*/ 5 h 64"/>
                  <a:gd name="T6" fmla="*/ 39 w 39"/>
                  <a:gd name="T7" fmla="*/ 64 h 64"/>
                  <a:gd name="T8" fmla="*/ 0 w 39"/>
                  <a:gd name="T9" fmla="*/ 6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4"/>
                  <a:gd name="T17" fmla="*/ 39 w 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4">
                    <a:moveTo>
                      <a:pt x="0" y="60"/>
                    </a:moveTo>
                    <a:lnTo>
                      <a:pt x="0" y="0"/>
                    </a:lnTo>
                    <a:lnTo>
                      <a:pt x="39" y="5"/>
                    </a:lnTo>
                    <a:lnTo>
                      <a:pt x="39" y="6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9" name="Freeform 56"/>
              <p:cNvSpPr>
                <a:spLocks/>
              </p:cNvSpPr>
              <p:nvPr/>
            </p:nvSpPr>
            <p:spPr bwMode="auto">
              <a:xfrm>
                <a:off x="432" y="1918"/>
                <a:ext cx="39" cy="64"/>
              </a:xfrm>
              <a:custGeom>
                <a:avLst/>
                <a:gdLst>
                  <a:gd name="T0" fmla="*/ 39 w 39"/>
                  <a:gd name="T1" fmla="*/ 64 h 64"/>
                  <a:gd name="T2" fmla="*/ 0 w 39"/>
                  <a:gd name="T3" fmla="*/ 59 h 64"/>
                  <a:gd name="T4" fmla="*/ 4 w 39"/>
                  <a:gd name="T5" fmla="*/ 0 h 64"/>
                  <a:gd name="T6" fmla="*/ 34 w 39"/>
                  <a:gd name="T7" fmla="*/ 4 h 64"/>
                  <a:gd name="T8" fmla="*/ 39 w 39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4"/>
                  <a:gd name="T17" fmla="*/ 39 w 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4">
                    <a:moveTo>
                      <a:pt x="39" y="64"/>
                    </a:moveTo>
                    <a:lnTo>
                      <a:pt x="0" y="59"/>
                    </a:lnTo>
                    <a:lnTo>
                      <a:pt x="4" y="0"/>
                    </a:lnTo>
                    <a:lnTo>
                      <a:pt x="34" y="4"/>
                    </a:lnTo>
                    <a:lnTo>
                      <a:pt x="39" y="6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0" name="Freeform 57"/>
              <p:cNvSpPr>
                <a:spLocks/>
              </p:cNvSpPr>
              <p:nvPr/>
            </p:nvSpPr>
            <p:spPr bwMode="auto">
              <a:xfrm>
                <a:off x="436" y="1826"/>
                <a:ext cx="30" cy="69"/>
              </a:xfrm>
              <a:custGeom>
                <a:avLst/>
                <a:gdLst>
                  <a:gd name="T0" fmla="*/ 0 w 30"/>
                  <a:gd name="T1" fmla="*/ 0 h 69"/>
                  <a:gd name="T2" fmla="*/ 0 w 30"/>
                  <a:gd name="T3" fmla="*/ 64 h 69"/>
                  <a:gd name="T4" fmla="*/ 30 w 30"/>
                  <a:gd name="T5" fmla="*/ 69 h 69"/>
                  <a:gd name="T6" fmla="*/ 30 w 30"/>
                  <a:gd name="T7" fmla="*/ 5 h 69"/>
                  <a:gd name="T8" fmla="*/ 0 w 3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69"/>
                  <a:gd name="T17" fmla="*/ 30 w 3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69">
                    <a:moveTo>
                      <a:pt x="0" y="0"/>
                    </a:moveTo>
                    <a:lnTo>
                      <a:pt x="0" y="64"/>
                    </a:lnTo>
                    <a:lnTo>
                      <a:pt x="30" y="69"/>
                    </a:lnTo>
                    <a:lnTo>
                      <a:pt x="3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1" name="Freeform 58"/>
              <p:cNvSpPr>
                <a:spLocks/>
              </p:cNvSpPr>
              <p:nvPr/>
            </p:nvSpPr>
            <p:spPr bwMode="auto">
              <a:xfrm>
                <a:off x="436" y="1739"/>
                <a:ext cx="30" cy="64"/>
              </a:xfrm>
              <a:custGeom>
                <a:avLst/>
                <a:gdLst>
                  <a:gd name="T0" fmla="*/ 30 w 30"/>
                  <a:gd name="T1" fmla="*/ 64 h 64"/>
                  <a:gd name="T2" fmla="*/ 0 w 30"/>
                  <a:gd name="T3" fmla="*/ 59 h 64"/>
                  <a:gd name="T4" fmla="*/ 0 w 30"/>
                  <a:gd name="T5" fmla="*/ 0 h 64"/>
                  <a:gd name="T6" fmla="*/ 30 w 30"/>
                  <a:gd name="T7" fmla="*/ 0 h 64"/>
                  <a:gd name="T8" fmla="*/ 30 w 30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64"/>
                  <a:gd name="T17" fmla="*/ 30 w 3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64">
                    <a:moveTo>
                      <a:pt x="30" y="64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6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2" name="Freeform 59"/>
              <p:cNvSpPr>
                <a:spLocks/>
              </p:cNvSpPr>
              <p:nvPr/>
            </p:nvSpPr>
            <p:spPr bwMode="auto">
              <a:xfrm>
                <a:off x="436" y="1647"/>
                <a:ext cx="30" cy="69"/>
              </a:xfrm>
              <a:custGeom>
                <a:avLst/>
                <a:gdLst>
                  <a:gd name="T0" fmla="*/ 30 w 30"/>
                  <a:gd name="T1" fmla="*/ 69 h 69"/>
                  <a:gd name="T2" fmla="*/ 0 w 30"/>
                  <a:gd name="T3" fmla="*/ 64 h 69"/>
                  <a:gd name="T4" fmla="*/ 0 w 30"/>
                  <a:gd name="T5" fmla="*/ 0 h 69"/>
                  <a:gd name="T6" fmla="*/ 30 w 30"/>
                  <a:gd name="T7" fmla="*/ 5 h 69"/>
                  <a:gd name="T8" fmla="*/ 30 w 30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69"/>
                  <a:gd name="T17" fmla="*/ 30 w 3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69">
                    <a:moveTo>
                      <a:pt x="30" y="69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30" y="5"/>
                    </a:lnTo>
                    <a:lnTo>
                      <a:pt x="30" y="6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3" name="Freeform 60"/>
              <p:cNvSpPr>
                <a:spLocks/>
              </p:cNvSpPr>
              <p:nvPr/>
            </p:nvSpPr>
            <p:spPr bwMode="auto">
              <a:xfrm>
                <a:off x="436" y="1556"/>
                <a:ext cx="30" cy="68"/>
              </a:xfrm>
              <a:custGeom>
                <a:avLst/>
                <a:gdLst>
                  <a:gd name="T0" fmla="*/ 30 w 30"/>
                  <a:gd name="T1" fmla="*/ 68 h 68"/>
                  <a:gd name="T2" fmla="*/ 0 w 30"/>
                  <a:gd name="T3" fmla="*/ 64 h 68"/>
                  <a:gd name="T4" fmla="*/ 0 w 30"/>
                  <a:gd name="T5" fmla="*/ 0 h 68"/>
                  <a:gd name="T6" fmla="*/ 26 w 30"/>
                  <a:gd name="T7" fmla="*/ 4 h 68"/>
                  <a:gd name="T8" fmla="*/ 30 w 30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68"/>
                  <a:gd name="T17" fmla="*/ 30 w 3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68">
                    <a:moveTo>
                      <a:pt x="30" y="68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26" y="4"/>
                    </a:lnTo>
                    <a:lnTo>
                      <a:pt x="30" y="6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4" name="Freeform 61"/>
              <p:cNvSpPr>
                <a:spLocks/>
              </p:cNvSpPr>
              <p:nvPr/>
            </p:nvSpPr>
            <p:spPr bwMode="auto">
              <a:xfrm>
                <a:off x="440" y="1469"/>
                <a:ext cx="22" cy="64"/>
              </a:xfrm>
              <a:custGeom>
                <a:avLst/>
                <a:gdLst>
                  <a:gd name="T0" fmla="*/ 22 w 22"/>
                  <a:gd name="T1" fmla="*/ 64 h 64"/>
                  <a:gd name="T2" fmla="*/ 0 w 22"/>
                  <a:gd name="T3" fmla="*/ 59 h 64"/>
                  <a:gd name="T4" fmla="*/ 0 w 22"/>
                  <a:gd name="T5" fmla="*/ 0 h 64"/>
                  <a:gd name="T6" fmla="*/ 22 w 22"/>
                  <a:gd name="T7" fmla="*/ 4 h 64"/>
                  <a:gd name="T8" fmla="*/ 22 w 22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4"/>
                  <a:gd name="T17" fmla="*/ 22 w 2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4">
                    <a:moveTo>
                      <a:pt x="22" y="64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22" y="4"/>
                    </a:lnTo>
                    <a:lnTo>
                      <a:pt x="22" y="6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5" name="Freeform 62"/>
              <p:cNvSpPr>
                <a:spLocks/>
              </p:cNvSpPr>
              <p:nvPr/>
            </p:nvSpPr>
            <p:spPr bwMode="auto">
              <a:xfrm>
                <a:off x="440" y="1377"/>
                <a:ext cx="22" cy="64"/>
              </a:xfrm>
              <a:custGeom>
                <a:avLst/>
                <a:gdLst>
                  <a:gd name="T0" fmla="*/ 22 w 22"/>
                  <a:gd name="T1" fmla="*/ 64 h 64"/>
                  <a:gd name="T2" fmla="*/ 0 w 22"/>
                  <a:gd name="T3" fmla="*/ 60 h 64"/>
                  <a:gd name="T4" fmla="*/ 0 w 22"/>
                  <a:gd name="T5" fmla="*/ 0 h 64"/>
                  <a:gd name="T6" fmla="*/ 22 w 22"/>
                  <a:gd name="T7" fmla="*/ 5 h 64"/>
                  <a:gd name="T8" fmla="*/ 22 w 22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4"/>
                  <a:gd name="T17" fmla="*/ 22 w 2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4">
                    <a:moveTo>
                      <a:pt x="22" y="64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22" y="5"/>
                    </a:lnTo>
                    <a:lnTo>
                      <a:pt x="22" y="6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6" name="Freeform 63"/>
              <p:cNvSpPr>
                <a:spLocks/>
              </p:cNvSpPr>
              <p:nvPr/>
            </p:nvSpPr>
            <p:spPr bwMode="auto">
              <a:xfrm>
                <a:off x="440" y="1052"/>
                <a:ext cx="22" cy="307"/>
              </a:xfrm>
              <a:custGeom>
                <a:avLst/>
                <a:gdLst>
                  <a:gd name="T0" fmla="*/ 22 w 22"/>
                  <a:gd name="T1" fmla="*/ 307 h 307"/>
                  <a:gd name="T2" fmla="*/ 0 w 22"/>
                  <a:gd name="T3" fmla="*/ 302 h 307"/>
                  <a:gd name="T4" fmla="*/ 5 w 22"/>
                  <a:gd name="T5" fmla="*/ 0 h 307"/>
                  <a:gd name="T6" fmla="*/ 22 w 22"/>
                  <a:gd name="T7" fmla="*/ 0 h 307"/>
                  <a:gd name="T8" fmla="*/ 22 w 22"/>
                  <a:gd name="T9" fmla="*/ 307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07"/>
                  <a:gd name="T17" fmla="*/ 22 w 22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07">
                    <a:moveTo>
                      <a:pt x="22" y="307"/>
                    </a:moveTo>
                    <a:lnTo>
                      <a:pt x="0" y="302"/>
                    </a:lnTo>
                    <a:lnTo>
                      <a:pt x="5" y="0"/>
                    </a:lnTo>
                    <a:lnTo>
                      <a:pt x="22" y="0"/>
                    </a:lnTo>
                    <a:lnTo>
                      <a:pt x="22" y="30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7" name="Freeform 64"/>
              <p:cNvSpPr>
                <a:spLocks/>
              </p:cNvSpPr>
              <p:nvPr/>
            </p:nvSpPr>
            <p:spPr bwMode="auto">
              <a:xfrm>
                <a:off x="432" y="2096"/>
                <a:ext cx="39" cy="69"/>
              </a:xfrm>
              <a:custGeom>
                <a:avLst/>
                <a:gdLst>
                  <a:gd name="T0" fmla="*/ 0 w 39"/>
                  <a:gd name="T1" fmla="*/ 0 h 69"/>
                  <a:gd name="T2" fmla="*/ 0 w 39"/>
                  <a:gd name="T3" fmla="*/ 64 h 69"/>
                  <a:gd name="T4" fmla="*/ 39 w 39"/>
                  <a:gd name="T5" fmla="*/ 69 h 69"/>
                  <a:gd name="T6" fmla="*/ 39 w 39"/>
                  <a:gd name="T7" fmla="*/ 5 h 69"/>
                  <a:gd name="T8" fmla="*/ 0 w 39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69"/>
                  <a:gd name="T17" fmla="*/ 39 w 3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69">
                    <a:moveTo>
                      <a:pt x="0" y="0"/>
                    </a:moveTo>
                    <a:lnTo>
                      <a:pt x="0" y="64"/>
                    </a:lnTo>
                    <a:lnTo>
                      <a:pt x="39" y="69"/>
                    </a:lnTo>
                    <a:lnTo>
                      <a:pt x="3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8" name="Freeform 65"/>
              <p:cNvSpPr>
                <a:spLocks/>
              </p:cNvSpPr>
              <p:nvPr/>
            </p:nvSpPr>
            <p:spPr bwMode="auto">
              <a:xfrm>
                <a:off x="419" y="2096"/>
                <a:ext cx="52" cy="78"/>
              </a:xfrm>
              <a:custGeom>
                <a:avLst/>
                <a:gdLst>
                  <a:gd name="T0" fmla="*/ 0 w 52"/>
                  <a:gd name="T1" fmla="*/ 0 h 78"/>
                  <a:gd name="T2" fmla="*/ 52 w 52"/>
                  <a:gd name="T3" fmla="*/ 5 h 78"/>
                  <a:gd name="T4" fmla="*/ 52 w 52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78"/>
                  <a:gd name="T11" fmla="*/ 52 w 5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78">
                    <a:moveTo>
                      <a:pt x="0" y="0"/>
                    </a:moveTo>
                    <a:lnTo>
                      <a:pt x="52" y="5"/>
                    </a:lnTo>
                    <a:lnTo>
                      <a:pt x="52" y="7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9" name="Freeform 66"/>
              <p:cNvSpPr>
                <a:spLocks/>
              </p:cNvSpPr>
              <p:nvPr/>
            </p:nvSpPr>
            <p:spPr bwMode="auto">
              <a:xfrm>
                <a:off x="419" y="2005"/>
                <a:ext cx="52" cy="78"/>
              </a:xfrm>
              <a:custGeom>
                <a:avLst/>
                <a:gdLst>
                  <a:gd name="T0" fmla="*/ 0 w 52"/>
                  <a:gd name="T1" fmla="*/ 0 h 78"/>
                  <a:gd name="T2" fmla="*/ 52 w 52"/>
                  <a:gd name="T3" fmla="*/ 9 h 78"/>
                  <a:gd name="T4" fmla="*/ 52 w 52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78"/>
                  <a:gd name="T11" fmla="*/ 52 w 5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78">
                    <a:moveTo>
                      <a:pt x="0" y="0"/>
                    </a:moveTo>
                    <a:lnTo>
                      <a:pt x="52" y="9"/>
                    </a:lnTo>
                    <a:lnTo>
                      <a:pt x="52" y="7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0" name="Freeform 67"/>
              <p:cNvSpPr>
                <a:spLocks/>
              </p:cNvSpPr>
              <p:nvPr/>
            </p:nvSpPr>
            <p:spPr bwMode="auto">
              <a:xfrm>
                <a:off x="419" y="1918"/>
                <a:ext cx="52" cy="73"/>
              </a:xfrm>
              <a:custGeom>
                <a:avLst/>
                <a:gdLst>
                  <a:gd name="T0" fmla="*/ 0 w 52"/>
                  <a:gd name="T1" fmla="*/ 0 h 73"/>
                  <a:gd name="T2" fmla="*/ 52 w 52"/>
                  <a:gd name="T3" fmla="*/ 4 h 73"/>
                  <a:gd name="T4" fmla="*/ 52 w 52"/>
                  <a:gd name="T5" fmla="*/ 73 h 73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73"/>
                  <a:gd name="T11" fmla="*/ 52 w 52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73">
                    <a:moveTo>
                      <a:pt x="0" y="0"/>
                    </a:moveTo>
                    <a:lnTo>
                      <a:pt x="52" y="4"/>
                    </a:lnTo>
                    <a:lnTo>
                      <a:pt x="52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1" name="Freeform 68"/>
              <p:cNvSpPr>
                <a:spLocks/>
              </p:cNvSpPr>
              <p:nvPr/>
            </p:nvSpPr>
            <p:spPr bwMode="auto">
              <a:xfrm>
                <a:off x="423" y="1826"/>
                <a:ext cx="48" cy="73"/>
              </a:xfrm>
              <a:custGeom>
                <a:avLst/>
                <a:gdLst>
                  <a:gd name="T0" fmla="*/ 0 w 48"/>
                  <a:gd name="T1" fmla="*/ 0 h 73"/>
                  <a:gd name="T2" fmla="*/ 43 w 48"/>
                  <a:gd name="T3" fmla="*/ 5 h 73"/>
                  <a:gd name="T4" fmla="*/ 48 w 48"/>
                  <a:gd name="T5" fmla="*/ 73 h 73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73"/>
                  <a:gd name="T11" fmla="*/ 48 w 48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73">
                    <a:moveTo>
                      <a:pt x="0" y="0"/>
                    </a:moveTo>
                    <a:lnTo>
                      <a:pt x="43" y="5"/>
                    </a:lnTo>
                    <a:lnTo>
                      <a:pt x="48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2" name="Freeform 69"/>
              <p:cNvSpPr>
                <a:spLocks/>
              </p:cNvSpPr>
              <p:nvPr/>
            </p:nvSpPr>
            <p:spPr bwMode="auto">
              <a:xfrm>
                <a:off x="423" y="1734"/>
                <a:ext cx="43" cy="78"/>
              </a:xfrm>
              <a:custGeom>
                <a:avLst/>
                <a:gdLst>
                  <a:gd name="T0" fmla="*/ 0 w 43"/>
                  <a:gd name="T1" fmla="*/ 0 h 78"/>
                  <a:gd name="T2" fmla="*/ 43 w 43"/>
                  <a:gd name="T3" fmla="*/ 10 h 78"/>
                  <a:gd name="T4" fmla="*/ 43 w 43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78"/>
                  <a:gd name="T11" fmla="*/ 43 w 43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78">
                    <a:moveTo>
                      <a:pt x="0" y="0"/>
                    </a:moveTo>
                    <a:lnTo>
                      <a:pt x="43" y="10"/>
                    </a:lnTo>
                    <a:lnTo>
                      <a:pt x="43" y="7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3" name="Freeform 70"/>
              <p:cNvSpPr>
                <a:spLocks/>
              </p:cNvSpPr>
              <p:nvPr/>
            </p:nvSpPr>
            <p:spPr bwMode="auto">
              <a:xfrm>
                <a:off x="427" y="1647"/>
                <a:ext cx="39" cy="74"/>
              </a:xfrm>
              <a:custGeom>
                <a:avLst/>
                <a:gdLst>
                  <a:gd name="T0" fmla="*/ 0 w 39"/>
                  <a:gd name="T1" fmla="*/ 0 h 74"/>
                  <a:gd name="T2" fmla="*/ 39 w 39"/>
                  <a:gd name="T3" fmla="*/ 5 h 74"/>
                  <a:gd name="T4" fmla="*/ 39 w 39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74"/>
                  <a:gd name="T11" fmla="*/ 39 w 39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74">
                    <a:moveTo>
                      <a:pt x="0" y="0"/>
                    </a:moveTo>
                    <a:lnTo>
                      <a:pt x="39" y="5"/>
                    </a:lnTo>
                    <a:lnTo>
                      <a:pt x="39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4" name="Freeform 71"/>
              <p:cNvSpPr>
                <a:spLocks/>
              </p:cNvSpPr>
              <p:nvPr/>
            </p:nvSpPr>
            <p:spPr bwMode="auto">
              <a:xfrm>
                <a:off x="427" y="1556"/>
                <a:ext cx="39" cy="73"/>
              </a:xfrm>
              <a:custGeom>
                <a:avLst/>
                <a:gdLst>
                  <a:gd name="T0" fmla="*/ 0 w 39"/>
                  <a:gd name="T1" fmla="*/ 0 h 73"/>
                  <a:gd name="T2" fmla="*/ 39 w 39"/>
                  <a:gd name="T3" fmla="*/ 4 h 73"/>
                  <a:gd name="T4" fmla="*/ 39 w 39"/>
                  <a:gd name="T5" fmla="*/ 73 h 73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73"/>
                  <a:gd name="T11" fmla="*/ 39 w 39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73">
                    <a:moveTo>
                      <a:pt x="0" y="0"/>
                    </a:moveTo>
                    <a:lnTo>
                      <a:pt x="39" y="4"/>
                    </a:lnTo>
                    <a:lnTo>
                      <a:pt x="39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5" name="Freeform 72"/>
              <p:cNvSpPr>
                <a:spLocks/>
              </p:cNvSpPr>
              <p:nvPr/>
            </p:nvSpPr>
            <p:spPr bwMode="auto">
              <a:xfrm>
                <a:off x="432" y="1469"/>
                <a:ext cx="34" cy="68"/>
              </a:xfrm>
              <a:custGeom>
                <a:avLst/>
                <a:gdLst>
                  <a:gd name="T0" fmla="*/ 0 w 34"/>
                  <a:gd name="T1" fmla="*/ 0 h 68"/>
                  <a:gd name="T2" fmla="*/ 30 w 34"/>
                  <a:gd name="T3" fmla="*/ 0 h 68"/>
                  <a:gd name="T4" fmla="*/ 34 w 34"/>
                  <a:gd name="T5" fmla="*/ 68 h 68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68"/>
                  <a:gd name="T11" fmla="*/ 34 w 34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68">
                    <a:moveTo>
                      <a:pt x="0" y="0"/>
                    </a:moveTo>
                    <a:lnTo>
                      <a:pt x="30" y="0"/>
                    </a:lnTo>
                    <a:lnTo>
                      <a:pt x="34" y="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6" name="Freeform 73"/>
              <p:cNvSpPr>
                <a:spLocks/>
              </p:cNvSpPr>
              <p:nvPr/>
            </p:nvSpPr>
            <p:spPr bwMode="auto">
              <a:xfrm>
                <a:off x="432" y="1377"/>
                <a:ext cx="30" cy="69"/>
              </a:xfrm>
              <a:custGeom>
                <a:avLst/>
                <a:gdLst>
                  <a:gd name="T0" fmla="*/ 0 w 30"/>
                  <a:gd name="T1" fmla="*/ 0 h 69"/>
                  <a:gd name="T2" fmla="*/ 30 w 30"/>
                  <a:gd name="T3" fmla="*/ 5 h 69"/>
                  <a:gd name="T4" fmla="*/ 30 w 30"/>
                  <a:gd name="T5" fmla="*/ 69 h 6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9"/>
                  <a:gd name="T11" fmla="*/ 30 w 30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9">
                    <a:moveTo>
                      <a:pt x="0" y="0"/>
                    </a:moveTo>
                    <a:lnTo>
                      <a:pt x="30" y="5"/>
                    </a:lnTo>
                    <a:lnTo>
                      <a:pt x="30" y="6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7" name="Freeform 74"/>
              <p:cNvSpPr>
                <a:spLocks/>
              </p:cNvSpPr>
              <p:nvPr/>
            </p:nvSpPr>
            <p:spPr bwMode="auto">
              <a:xfrm>
                <a:off x="427" y="1556"/>
                <a:ext cx="39" cy="73"/>
              </a:xfrm>
              <a:custGeom>
                <a:avLst/>
                <a:gdLst>
                  <a:gd name="T0" fmla="*/ 0 w 39"/>
                  <a:gd name="T1" fmla="*/ 0 h 73"/>
                  <a:gd name="T2" fmla="*/ 0 w 39"/>
                  <a:gd name="T3" fmla="*/ 68 h 73"/>
                  <a:gd name="T4" fmla="*/ 39 w 39"/>
                  <a:gd name="T5" fmla="*/ 73 h 73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73"/>
                  <a:gd name="T11" fmla="*/ 39 w 39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73">
                    <a:moveTo>
                      <a:pt x="0" y="0"/>
                    </a:moveTo>
                    <a:lnTo>
                      <a:pt x="0" y="68"/>
                    </a:lnTo>
                    <a:lnTo>
                      <a:pt x="39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8" name="Freeform 75"/>
              <p:cNvSpPr>
                <a:spLocks/>
              </p:cNvSpPr>
              <p:nvPr/>
            </p:nvSpPr>
            <p:spPr bwMode="auto">
              <a:xfrm>
                <a:off x="436" y="1647"/>
                <a:ext cx="30" cy="69"/>
              </a:xfrm>
              <a:custGeom>
                <a:avLst/>
                <a:gdLst>
                  <a:gd name="T0" fmla="*/ 0 w 30"/>
                  <a:gd name="T1" fmla="*/ 0 h 69"/>
                  <a:gd name="T2" fmla="*/ 0 w 30"/>
                  <a:gd name="T3" fmla="*/ 64 h 69"/>
                  <a:gd name="T4" fmla="*/ 30 w 30"/>
                  <a:gd name="T5" fmla="*/ 69 h 6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9"/>
                  <a:gd name="T11" fmla="*/ 30 w 30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9">
                    <a:moveTo>
                      <a:pt x="0" y="0"/>
                    </a:moveTo>
                    <a:lnTo>
                      <a:pt x="0" y="64"/>
                    </a:lnTo>
                    <a:lnTo>
                      <a:pt x="30" y="6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49" name="Line 76"/>
              <p:cNvSpPr>
                <a:spLocks noChangeShapeType="1"/>
              </p:cNvSpPr>
              <p:nvPr/>
            </p:nvSpPr>
            <p:spPr bwMode="auto">
              <a:xfrm flipV="1">
                <a:off x="414" y="2160"/>
                <a:ext cx="1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0" name="Line 77"/>
              <p:cNvSpPr>
                <a:spLocks noChangeShapeType="1"/>
              </p:cNvSpPr>
              <p:nvPr/>
            </p:nvSpPr>
            <p:spPr bwMode="auto">
              <a:xfrm flipV="1">
                <a:off x="419" y="2069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1" name="Line 78"/>
              <p:cNvSpPr>
                <a:spLocks noChangeShapeType="1"/>
              </p:cNvSpPr>
              <p:nvPr/>
            </p:nvSpPr>
            <p:spPr bwMode="auto">
              <a:xfrm flipV="1">
                <a:off x="419" y="1982"/>
                <a:ext cx="1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2" name="Line 79"/>
              <p:cNvSpPr>
                <a:spLocks noChangeShapeType="1"/>
              </p:cNvSpPr>
              <p:nvPr/>
            </p:nvSpPr>
            <p:spPr bwMode="auto">
              <a:xfrm flipV="1">
                <a:off x="423" y="1890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3" name="Line 80"/>
              <p:cNvSpPr>
                <a:spLocks noChangeShapeType="1"/>
              </p:cNvSpPr>
              <p:nvPr/>
            </p:nvSpPr>
            <p:spPr bwMode="auto">
              <a:xfrm flipV="1">
                <a:off x="423" y="1798"/>
                <a:ext cx="1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4" name="Line 81"/>
              <p:cNvSpPr>
                <a:spLocks noChangeShapeType="1"/>
              </p:cNvSpPr>
              <p:nvPr/>
            </p:nvSpPr>
            <p:spPr bwMode="auto">
              <a:xfrm flipV="1">
                <a:off x="427" y="1711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5" name="Freeform 82"/>
              <p:cNvSpPr>
                <a:spLocks/>
              </p:cNvSpPr>
              <p:nvPr/>
            </p:nvSpPr>
            <p:spPr bwMode="auto">
              <a:xfrm>
                <a:off x="440" y="1052"/>
                <a:ext cx="26" cy="307"/>
              </a:xfrm>
              <a:custGeom>
                <a:avLst/>
                <a:gdLst>
                  <a:gd name="T0" fmla="*/ 0 w 26"/>
                  <a:gd name="T1" fmla="*/ 0 h 307"/>
                  <a:gd name="T2" fmla="*/ 22 w 26"/>
                  <a:gd name="T3" fmla="*/ 0 h 307"/>
                  <a:gd name="T4" fmla="*/ 26 w 26"/>
                  <a:gd name="T5" fmla="*/ 307 h 307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07"/>
                  <a:gd name="T11" fmla="*/ 26 w 26"/>
                  <a:gd name="T12" fmla="*/ 307 h 3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07">
                    <a:moveTo>
                      <a:pt x="0" y="0"/>
                    </a:moveTo>
                    <a:lnTo>
                      <a:pt x="22" y="0"/>
                    </a:lnTo>
                    <a:lnTo>
                      <a:pt x="26" y="30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56" name="Line 83"/>
              <p:cNvSpPr>
                <a:spLocks noChangeShapeType="1"/>
              </p:cNvSpPr>
              <p:nvPr/>
            </p:nvSpPr>
            <p:spPr bwMode="auto">
              <a:xfrm flipH="1" flipV="1">
                <a:off x="432" y="1038"/>
                <a:ext cx="3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7" name="Line 84"/>
              <p:cNvSpPr>
                <a:spLocks noChangeShapeType="1"/>
              </p:cNvSpPr>
              <p:nvPr/>
            </p:nvSpPr>
            <p:spPr bwMode="auto">
              <a:xfrm flipV="1">
                <a:off x="484" y="2124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8" name="Line 85"/>
              <p:cNvSpPr>
                <a:spLocks noChangeShapeType="1"/>
              </p:cNvSpPr>
              <p:nvPr/>
            </p:nvSpPr>
            <p:spPr bwMode="auto">
              <a:xfrm flipH="1" flipV="1">
                <a:off x="479" y="1872"/>
                <a:ext cx="5" cy="2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9" name="Line 86"/>
              <p:cNvSpPr>
                <a:spLocks noChangeShapeType="1"/>
              </p:cNvSpPr>
              <p:nvPr/>
            </p:nvSpPr>
            <p:spPr bwMode="auto">
              <a:xfrm flipH="1" flipV="1">
                <a:off x="475" y="1634"/>
                <a:ext cx="4" cy="2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0" name="Line 87"/>
              <p:cNvSpPr>
                <a:spLocks noChangeShapeType="1"/>
              </p:cNvSpPr>
              <p:nvPr/>
            </p:nvSpPr>
            <p:spPr bwMode="auto">
              <a:xfrm flipV="1">
                <a:off x="475" y="1327"/>
                <a:ext cx="1" cy="1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1" name="Freeform 88"/>
              <p:cNvSpPr>
                <a:spLocks/>
              </p:cNvSpPr>
              <p:nvPr/>
            </p:nvSpPr>
            <p:spPr bwMode="auto">
              <a:xfrm>
                <a:off x="471" y="1038"/>
                <a:ext cx="21" cy="266"/>
              </a:xfrm>
              <a:custGeom>
                <a:avLst/>
                <a:gdLst>
                  <a:gd name="T0" fmla="*/ 4 w 21"/>
                  <a:gd name="T1" fmla="*/ 266 h 266"/>
                  <a:gd name="T2" fmla="*/ 0 w 21"/>
                  <a:gd name="T3" fmla="*/ 0 h 266"/>
                  <a:gd name="T4" fmla="*/ 21 w 21"/>
                  <a:gd name="T5" fmla="*/ 0 h 26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266"/>
                  <a:gd name="T11" fmla="*/ 21 w 21"/>
                  <a:gd name="T12" fmla="*/ 266 h 2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266">
                    <a:moveTo>
                      <a:pt x="4" y="266"/>
                    </a:moveTo>
                    <a:lnTo>
                      <a:pt x="0" y="0"/>
                    </a:lnTo>
                    <a:lnTo>
                      <a:pt x="2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62" name="Freeform 89"/>
              <p:cNvSpPr>
                <a:spLocks/>
              </p:cNvSpPr>
              <p:nvPr/>
            </p:nvSpPr>
            <p:spPr bwMode="auto">
              <a:xfrm>
                <a:off x="414" y="2096"/>
                <a:ext cx="22" cy="74"/>
              </a:xfrm>
              <a:custGeom>
                <a:avLst/>
                <a:gdLst>
                  <a:gd name="T0" fmla="*/ 22 w 22"/>
                  <a:gd name="T1" fmla="*/ 74 h 74"/>
                  <a:gd name="T2" fmla="*/ 0 w 22"/>
                  <a:gd name="T3" fmla="*/ 69 h 74"/>
                  <a:gd name="T4" fmla="*/ 5 w 22"/>
                  <a:gd name="T5" fmla="*/ 0 h 74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74"/>
                  <a:gd name="T11" fmla="*/ 22 w 22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74">
                    <a:moveTo>
                      <a:pt x="22" y="74"/>
                    </a:moveTo>
                    <a:lnTo>
                      <a:pt x="0" y="69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63" name="Line 90"/>
              <p:cNvSpPr>
                <a:spLocks noChangeShapeType="1"/>
              </p:cNvSpPr>
              <p:nvPr/>
            </p:nvSpPr>
            <p:spPr bwMode="auto">
              <a:xfrm flipH="1">
                <a:off x="458" y="2174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4" name="Freeform 91"/>
              <p:cNvSpPr>
                <a:spLocks/>
              </p:cNvSpPr>
              <p:nvPr/>
            </p:nvSpPr>
            <p:spPr bwMode="auto">
              <a:xfrm>
                <a:off x="432" y="2142"/>
                <a:ext cx="34" cy="23"/>
              </a:xfrm>
              <a:custGeom>
                <a:avLst/>
                <a:gdLst>
                  <a:gd name="T0" fmla="*/ 34 w 34"/>
                  <a:gd name="T1" fmla="*/ 23 h 23"/>
                  <a:gd name="T2" fmla="*/ 0 w 34"/>
                  <a:gd name="T3" fmla="*/ 18 h 23"/>
                  <a:gd name="T4" fmla="*/ 0 w 34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3"/>
                  <a:gd name="T11" fmla="*/ 34 w 3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3">
                    <a:moveTo>
                      <a:pt x="34" y="23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65" name="Line 92"/>
              <p:cNvSpPr>
                <a:spLocks noChangeShapeType="1"/>
              </p:cNvSpPr>
              <p:nvPr/>
            </p:nvSpPr>
            <p:spPr bwMode="auto">
              <a:xfrm flipV="1">
                <a:off x="432" y="2101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6" name="Freeform 93"/>
              <p:cNvSpPr>
                <a:spLocks/>
              </p:cNvSpPr>
              <p:nvPr/>
            </p:nvSpPr>
            <p:spPr bwMode="auto">
              <a:xfrm>
                <a:off x="419" y="2050"/>
                <a:ext cx="52" cy="33"/>
              </a:xfrm>
              <a:custGeom>
                <a:avLst/>
                <a:gdLst>
                  <a:gd name="T0" fmla="*/ 0 w 52"/>
                  <a:gd name="T1" fmla="*/ 0 h 33"/>
                  <a:gd name="T2" fmla="*/ 0 w 52"/>
                  <a:gd name="T3" fmla="*/ 28 h 33"/>
                  <a:gd name="T4" fmla="*/ 52 w 52"/>
                  <a:gd name="T5" fmla="*/ 33 h 33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33"/>
                  <a:gd name="T11" fmla="*/ 52 w 5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33">
                    <a:moveTo>
                      <a:pt x="0" y="0"/>
                    </a:moveTo>
                    <a:lnTo>
                      <a:pt x="0" y="28"/>
                    </a:lnTo>
                    <a:lnTo>
                      <a:pt x="52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67" name="Line 94"/>
              <p:cNvSpPr>
                <a:spLocks noChangeShapeType="1"/>
              </p:cNvSpPr>
              <p:nvPr/>
            </p:nvSpPr>
            <p:spPr bwMode="auto">
              <a:xfrm>
                <a:off x="419" y="2009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8" name="Line 95"/>
              <p:cNvSpPr>
                <a:spLocks noChangeShapeType="1"/>
              </p:cNvSpPr>
              <p:nvPr/>
            </p:nvSpPr>
            <p:spPr bwMode="auto">
              <a:xfrm>
                <a:off x="453" y="2073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9" name="Freeform 96"/>
              <p:cNvSpPr>
                <a:spLocks/>
              </p:cNvSpPr>
              <p:nvPr/>
            </p:nvSpPr>
            <p:spPr bwMode="auto">
              <a:xfrm>
                <a:off x="432" y="2032"/>
                <a:ext cx="13" cy="41"/>
              </a:xfrm>
              <a:custGeom>
                <a:avLst/>
                <a:gdLst>
                  <a:gd name="T0" fmla="*/ 0 w 13"/>
                  <a:gd name="T1" fmla="*/ 0 h 41"/>
                  <a:gd name="T2" fmla="*/ 0 w 13"/>
                  <a:gd name="T3" fmla="*/ 37 h 41"/>
                  <a:gd name="T4" fmla="*/ 13 w 13"/>
                  <a:gd name="T5" fmla="*/ 41 h 4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41"/>
                  <a:gd name="T11" fmla="*/ 13 w 13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41">
                    <a:moveTo>
                      <a:pt x="0" y="0"/>
                    </a:moveTo>
                    <a:lnTo>
                      <a:pt x="0" y="37"/>
                    </a:lnTo>
                    <a:lnTo>
                      <a:pt x="13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70" name="Line 97"/>
              <p:cNvSpPr>
                <a:spLocks noChangeShapeType="1"/>
              </p:cNvSpPr>
              <p:nvPr/>
            </p:nvSpPr>
            <p:spPr bwMode="auto">
              <a:xfrm>
                <a:off x="432" y="2009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1" name="Freeform 98"/>
              <p:cNvSpPr>
                <a:spLocks/>
              </p:cNvSpPr>
              <p:nvPr/>
            </p:nvSpPr>
            <p:spPr bwMode="auto">
              <a:xfrm>
                <a:off x="432" y="1927"/>
                <a:ext cx="13" cy="55"/>
              </a:xfrm>
              <a:custGeom>
                <a:avLst/>
                <a:gdLst>
                  <a:gd name="T0" fmla="*/ 4 w 13"/>
                  <a:gd name="T1" fmla="*/ 0 h 55"/>
                  <a:gd name="T2" fmla="*/ 0 w 13"/>
                  <a:gd name="T3" fmla="*/ 55 h 55"/>
                  <a:gd name="T4" fmla="*/ 13 w 13"/>
                  <a:gd name="T5" fmla="*/ 55 h 55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55"/>
                  <a:gd name="T11" fmla="*/ 13 w 13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55">
                    <a:moveTo>
                      <a:pt x="4" y="0"/>
                    </a:moveTo>
                    <a:lnTo>
                      <a:pt x="0" y="55"/>
                    </a:lnTo>
                    <a:lnTo>
                      <a:pt x="13" y="5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72" name="Line 99"/>
              <p:cNvSpPr>
                <a:spLocks noChangeShapeType="1"/>
              </p:cNvSpPr>
              <p:nvPr/>
            </p:nvSpPr>
            <p:spPr bwMode="auto">
              <a:xfrm>
                <a:off x="458" y="1982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3" name="Line 100"/>
              <p:cNvSpPr>
                <a:spLocks noChangeShapeType="1"/>
              </p:cNvSpPr>
              <p:nvPr/>
            </p:nvSpPr>
            <p:spPr bwMode="auto">
              <a:xfrm>
                <a:off x="419" y="1918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4" name="Freeform 101"/>
              <p:cNvSpPr>
                <a:spLocks/>
              </p:cNvSpPr>
              <p:nvPr/>
            </p:nvSpPr>
            <p:spPr bwMode="auto">
              <a:xfrm>
                <a:off x="419" y="1977"/>
                <a:ext cx="39" cy="14"/>
              </a:xfrm>
              <a:custGeom>
                <a:avLst/>
                <a:gdLst>
                  <a:gd name="T0" fmla="*/ 0 w 39"/>
                  <a:gd name="T1" fmla="*/ 0 h 14"/>
                  <a:gd name="T2" fmla="*/ 0 w 39"/>
                  <a:gd name="T3" fmla="*/ 9 h 14"/>
                  <a:gd name="T4" fmla="*/ 39 w 39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4"/>
                  <a:gd name="T11" fmla="*/ 39 w 3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4">
                    <a:moveTo>
                      <a:pt x="0" y="0"/>
                    </a:moveTo>
                    <a:lnTo>
                      <a:pt x="0" y="9"/>
                    </a:lnTo>
                    <a:lnTo>
                      <a:pt x="39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75" name="Line 102"/>
              <p:cNvSpPr>
                <a:spLocks noChangeShapeType="1"/>
              </p:cNvSpPr>
              <p:nvPr/>
            </p:nvSpPr>
            <p:spPr bwMode="auto">
              <a:xfrm>
                <a:off x="436" y="1831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6" name="Line 103"/>
              <p:cNvSpPr>
                <a:spLocks noChangeShapeType="1"/>
              </p:cNvSpPr>
              <p:nvPr/>
            </p:nvSpPr>
            <p:spPr bwMode="auto">
              <a:xfrm>
                <a:off x="432" y="1890"/>
                <a:ext cx="3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7" name="Freeform 104"/>
              <p:cNvSpPr>
                <a:spLocks/>
              </p:cNvSpPr>
              <p:nvPr/>
            </p:nvSpPr>
            <p:spPr bwMode="auto">
              <a:xfrm>
                <a:off x="423" y="1867"/>
                <a:ext cx="48" cy="32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28 h 32"/>
                  <a:gd name="T4" fmla="*/ 48 w 48"/>
                  <a:gd name="T5" fmla="*/ 32 h 32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2"/>
                  <a:gd name="T11" fmla="*/ 48 w 48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2">
                    <a:moveTo>
                      <a:pt x="0" y="0"/>
                    </a:moveTo>
                    <a:lnTo>
                      <a:pt x="0" y="28"/>
                    </a:lnTo>
                    <a:lnTo>
                      <a:pt x="48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78" name="Line 105"/>
              <p:cNvSpPr>
                <a:spLocks noChangeShapeType="1"/>
              </p:cNvSpPr>
              <p:nvPr/>
            </p:nvSpPr>
            <p:spPr bwMode="auto">
              <a:xfrm>
                <a:off x="423" y="1826"/>
                <a:ext cx="1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9" name="Line 106"/>
              <p:cNvSpPr>
                <a:spLocks noChangeShapeType="1"/>
              </p:cNvSpPr>
              <p:nvPr/>
            </p:nvSpPr>
            <p:spPr bwMode="auto">
              <a:xfrm>
                <a:off x="436" y="1739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0" name="Freeform 107"/>
              <p:cNvSpPr>
                <a:spLocks/>
              </p:cNvSpPr>
              <p:nvPr/>
            </p:nvSpPr>
            <p:spPr bwMode="auto">
              <a:xfrm>
                <a:off x="436" y="1771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0 w 30"/>
                  <a:gd name="T3" fmla="*/ 27 h 32"/>
                  <a:gd name="T4" fmla="*/ 30 w 30"/>
                  <a:gd name="T5" fmla="*/ 32 h 32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32"/>
                  <a:gd name="T11" fmla="*/ 30 w 30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32">
                    <a:moveTo>
                      <a:pt x="0" y="0"/>
                    </a:moveTo>
                    <a:lnTo>
                      <a:pt x="0" y="27"/>
                    </a:lnTo>
                    <a:lnTo>
                      <a:pt x="3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1" name="Line 108"/>
              <p:cNvSpPr>
                <a:spLocks noChangeShapeType="1"/>
              </p:cNvSpPr>
              <p:nvPr/>
            </p:nvSpPr>
            <p:spPr bwMode="auto">
              <a:xfrm>
                <a:off x="458" y="1808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2" name="Freeform 109"/>
              <p:cNvSpPr>
                <a:spLocks/>
              </p:cNvSpPr>
              <p:nvPr/>
            </p:nvSpPr>
            <p:spPr bwMode="auto">
              <a:xfrm>
                <a:off x="423" y="1794"/>
                <a:ext cx="22" cy="14"/>
              </a:xfrm>
              <a:custGeom>
                <a:avLst/>
                <a:gdLst>
                  <a:gd name="T0" fmla="*/ 0 w 22"/>
                  <a:gd name="T1" fmla="*/ 0 h 14"/>
                  <a:gd name="T2" fmla="*/ 0 w 22"/>
                  <a:gd name="T3" fmla="*/ 9 h 14"/>
                  <a:gd name="T4" fmla="*/ 22 w 22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4"/>
                  <a:gd name="T11" fmla="*/ 22 w 22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4">
                    <a:moveTo>
                      <a:pt x="0" y="0"/>
                    </a:moveTo>
                    <a:lnTo>
                      <a:pt x="0" y="9"/>
                    </a:lnTo>
                    <a:lnTo>
                      <a:pt x="22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3" name="Line 110"/>
              <p:cNvSpPr>
                <a:spLocks noChangeShapeType="1"/>
              </p:cNvSpPr>
              <p:nvPr/>
            </p:nvSpPr>
            <p:spPr bwMode="auto">
              <a:xfrm>
                <a:off x="423" y="1739"/>
                <a:ext cx="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4" name="Freeform 111"/>
              <p:cNvSpPr>
                <a:spLocks/>
              </p:cNvSpPr>
              <p:nvPr/>
            </p:nvSpPr>
            <p:spPr bwMode="auto">
              <a:xfrm>
                <a:off x="427" y="1689"/>
                <a:ext cx="39" cy="32"/>
              </a:xfrm>
              <a:custGeom>
                <a:avLst/>
                <a:gdLst>
                  <a:gd name="T0" fmla="*/ 0 w 39"/>
                  <a:gd name="T1" fmla="*/ 0 h 32"/>
                  <a:gd name="T2" fmla="*/ 0 w 39"/>
                  <a:gd name="T3" fmla="*/ 27 h 32"/>
                  <a:gd name="T4" fmla="*/ 39 w 39"/>
                  <a:gd name="T5" fmla="*/ 32 h 3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32"/>
                  <a:gd name="T11" fmla="*/ 39 w 3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32">
                    <a:moveTo>
                      <a:pt x="0" y="0"/>
                    </a:moveTo>
                    <a:lnTo>
                      <a:pt x="0" y="27"/>
                    </a:lnTo>
                    <a:lnTo>
                      <a:pt x="39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5" name="Line 112"/>
              <p:cNvSpPr>
                <a:spLocks noChangeShapeType="1"/>
              </p:cNvSpPr>
              <p:nvPr/>
            </p:nvSpPr>
            <p:spPr bwMode="auto">
              <a:xfrm>
                <a:off x="427" y="1647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6" name="Freeform 113"/>
              <p:cNvSpPr>
                <a:spLocks/>
              </p:cNvSpPr>
              <p:nvPr/>
            </p:nvSpPr>
            <p:spPr bwMode="auto">
              <a:xfrm>
                <a:off x="436" y="1597"/>
                <a:ext cx="22" cy="27"/>
              </a:xfrm>
              <a:custGeom>
                <a:avLst/>
                <a:gdLst>
                  <a:gd name="T0" fmla="*/ 0 w 22"/>
                  <a:gd name="T1" fmla="*/ 0 h 27"/>
                  <a:gd name="T2" fmla="*/ 0 w 22"/>
                  <a:gd name="T3" fmla="*/ 23 h 27"/>
                  <a:gd name="T4" fmla="*/ 22 w 22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7"/>
                  <a:gd name="T11" fmla="*/ 22 w 2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7">
                    <a:moveTo>
                      <a:pt x="0" y="0"/>
                    </a:moveTo>
                    <a:lnTo>
                      <a:pt x="0" y="23"/>
                    </a:lnTo>
                    <a:lnTo>
                      <a:pt x="22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7" name="Line 114"/>
              <p:cNvSpPr>
                <a:spLocks noChangeShapeType="1"/>
              </p:cNvSpPr>
              <p:nvPr/>
            </p:nvSpPr>
            <p:spPr bwMode="auto">
              <a:xfrm>
                <a:off x="436" y="1560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8" name="Line 115"/>
              <p:cNvSpPr>
                <a:spLocks noChangeShapeType="1"/>
              </p:cNvSpPr>
              <p:nvPr/>
            </p:nvSpPr>
            <p:spPr bwMode="auto">
              <a:xfrm>
                <a:off x="436" y="1473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9" name="Freeform 116"/>
              <p:cNvSpPr>
                <a:spLocks/>
              </p:cNvSpPr>
              <p:nvPr/>
            </p:nvSpPr>
            <p:spPr bwMode="auto">
              <a:xfrm>
                <a:off x="436" y="1510"/>
                <a:ext cx="22" cy="23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18 h 23"/>
                  <a:gd name="T4" fmla="*/ 22 w 22"/>
                  <a:gd name="T5" fmla="*/ 23 h 2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3"/>
                  <a:gd name="T11" fmla="*/ 22 w 22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3">
                    <a:moveTo>
                      <a:pt x="0" y="0"/>
                    </a:moveTo>
                    <a:lnTo>
                      <a:pt x="0" y="18"/>
                    </a:lnTo>
                    <a:lnTo>
                      <a:pt x="22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90" name="Freeform 117"/>
              <p:cNvSpPr>
                <a:spLocks/>
              </p:cNvSpPr>
              <p:nvPr/>
            </p:nvSpPr>
            <p:spPr bwMode="auto">
              <a:xfrm>
                <a:off x="427" y="1510"/>
                <a:ext cx="39" cy="27"/>
              </a:xfrm>
              <a:custGeom>
                <a:avLst/>
                <a:gdLst>
                  <a:gd name="T0" fmla="*/ 5 w 39"/>
                  <a:gd name="T1" fmla="*/ 0 h 27"/>
                  <a:gd name="T2" fmla="*/ 0 w 39"/>
                  <a:gd name="T3" fmla="*/ 23 h 27"/>
                  <a:gd name="T4" fmla="*/ 39 w 39"/>
                  <a:gd name="T5" fmla="*/ 27 h 27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7"/>
                  <a:gd name="T11" fmla="*/ 39 w 3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7">
                    <a:moveTo>
                      <a:pt x="5" y="0"/>
                    </a:moveTo>
                    <a:lnTo>
                      <a:pt x="0" y="23"/>
                    </a:lnTo>
                    <a:lnTo>
                      <a:pt x="39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91" name="Line 118"/>
              <p:cNvSpPr>
                <a:spLocks noChangeShapeType="1"/>
              </p:cNvSpPr>
              <p:nvPr/>
            </p:nvSpPr>
            <p:spPr bwMode="auto">
              <a:xfrm>
                <a:off x="432" y="1469"/>
                <a:ext cx="1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2" name="Line 119"/>
              <p:cNvSpPr>
                <a:spLocks noChangeShapeType="1"/>
              </p:cNvSpPr>
              <p:nvPr/>
            </p:nvSpPr>
            <p:spPr bwMode="auto">
              <a:xfrm flipV="1">
                <a:off x="440" y="1377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3" name="Freeform 120"/>
              <p:cNvSpPr>
                <a:spLocks/>
              </p:cNvSpPr>
              <p:nvPr/>
            </p:nvSpPr>
            <p:spPr bwMode="auto">
              <a:xfrm>
                <a:off x="436" y="1405"/>
                <a:ext cx="26" cy="41"/>
              </a:xfrm>
              <a:custGeom>
                <a:avLst/>
                <a:gdLst>
                  <a:gd name="T0" fmla="*/ 26 w 26"/>
                  <a:gd name="T1" fmla="*/ 41 h 41"/>
                  <a:gd name="T2" fmla="*/ 0 w 26"/>
                  <a:gd name="T3" fmla="*/ 36 h 41"/>
                  <a:gd name="T4" fmla="*/ 4 w 26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41"/>
                  <a:gd name="T11" fmla="*/ 26 w 26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41">
                    <a:moveTo>
                      <a:pt x="26" y="41"/>
                    </a:moveTo>
                    <a:lnTo>
                      <a:pt x="0" y="36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94" name="Line 121"/>
              <p:cNvSpPr>
                <a:spLocks noChangeShapeType="1"/>
              </p:cNvSpPr>
              <p:nvPr/>
            </p:nvSpPr>
            <p:spPr bwMode="auto">
              <a:xfrm flipV="1">
                <a:off x="432" y="1377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5" name="Line 122"/>
              <p:cNvSpPr>
                <a:spLocks noChangeShapeType="1"/>
              </p:cNvSpPr>
              <p:nvPr/>
            </p:nvSpPr>
            <p:spPr bwMode="auto">
              <a:xfrm flipH="1" flipV="1">
                <a:off x="432" y="1441"/>
                <a:ext cx="3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6" name="Freeform 123"/>
              <p:cNvSpPr>
                <a:spLocks/>
              </p:cNvSpPr>
              <p:nvPr/>
            </p:nvSpPr>
            <p:spPr bwMode="auto">
              <a:xfrm>
                <a:off x="440" y="1276"/>
                <a:ext cx="26" cy="83"/>
              </a:xfrm>
              <a:custGeom>
                <a:avLst/>
                <a:gdLst>
                  <a:gd name="T0" fmla="*/ 26 w 26"/>
                  <a:gd name="T1" fmla="*/ 83 h 83"/>
                  <a:gd name="T2" fmla="*/ 0 w 26"/>
                  <a:gd name="T3" fmla="*/ 78 h 83"/>
                  <a:gd name="T4" fmla="*/ 0 w 26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83"/>
                  <a:gd name="T11" fmla="*/ 26 w 26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83">
                    <a:moveTo>
                      <a:pt x="26" y="83"/>
                    </a:moveTo>
                    <a:lnTo>
                      <a:pt x="0" y="7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97" name="Line 124"/>
              <p:cNvSpPr>
                <a:spLocks noChangeShapeType="1"/>
              </p:cNvSpPr>
              <p:nvPr/>
            </p:nvSpPr>
            <p:spPr bwMode="auto">
              <a:xfrm flipV="1">
                <a:off x="440" y="1111"/>
                <a:ext cx="5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8" name="Line 125"/>
              <p:cNvSpPr>
                <a:spLocks noChangeShapeType="1"/>
              </p:cNvSpPr>
              <p:nvPr/>
            </p:nvSpPr>
            <p:spPr bwMode="auto">
              <a:xfrm flipV="1">
                <a:off x="445" y="1052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9" name="Line 126"/>
              <p:cNvSpPr>
                <a:spLocks noChangeShapeType="1"/>
              </p:cNvSpPr>
              <p:nvPr/>
            </p:nvSpPr>
            <p:spPr bwMode="auto">
              <a:xfrm flipV="1">
                <a:off x="436" y="1052"/>
                <a:ext cx="4" cy="1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00" name="Line 127"/>
              <p:cNvSpPr>
                <a:spLocks noChangeShapeType="1"/>
              </p:cNvSpPr>
              <p:nvPr/>
            </p:nvSpPr>
            <p:spPr bwMode="auto">
              <a:xfrm flipV="1">
                <a:off x="436" y="1208"/>
                <a:ext cx="1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01" name="Freeform 128"/>
              <p:cNvSpPr>
                <a:spLocks/>
              </p:cNvSpPr>
              <p:nvPr/>
            </p:nvSpPr>
            <p:spPr bwMode="auto">
              <a:xfrm>
                <a:off x="432" y="1336"/>
                <a:ext cx="34" cy="23"/>
              </a:xfrm>
              <a:custGeom>
                <a:avLst/>
                <a:gdLst>
                  <a:gd name="T0" fmla="*/ 34 w 34"/>
                  <a:gd name="T1" fmla="*/ 23 h 23"/>
                  <a:gd name="T2" fmla="*/ 0 w 34"/>
                  <a:gd name="T3" fmla="*/ 18 h 23"/>
                  <a:gd name="T4" fmla="*/ 0 w 34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3"/>
                  <a:gd name="T11" fmla="*/ 34 w 3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3">
                    <a:moveTo>
                      <a:pt x="34" y="23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02" name="Freeform 129"/>
              <p:cNvSpPr>
                <a:spLocks/>
              </p:cNvSpPr>
              <p:nvPr/>
            </p:nvSpPr>
            <p:spPr bwMode="auto">
              <a:xfrm>
                <a:off x="479" y="1061"/>
                <a:ext cx="82" cy="18"/>
              </a:xfrm>
              <a:custGeom>
                <a:avLst/>
                <a:gdLst>
                  <a:gd name="T0" fmla="*/ 0 w 82"/>
                  <a:gd name="T1" fmla="*/ 0 h 18"/>
                  <a:gd name="T2" fmla="*/ 0 w 82"/>
                  <a:gd name="T3" fmla="*/ 9 h 18"/>
                  <a:gd name="T4" fmla="*/ 74 w 82"/>
                  <a:gd name="T5" fmla="*/ 18 h 18"/>
                  <a:gd name="T6" fmla="*/ 82 w 82"/>
                  <a:gd name="T7" fmla="*/ 5 h 18"/>
                  <a:gd name="T8" fmla="*/ 5 w 82"/>
                  <a:gd name="T9" fmla="*/ 0 h 18"/>
                  <a:gd name="T10" fmla="*/ 0 w 8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8"/>
                  <a:gd name="T20" fmla="*/ 82 w 8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8">
                    <a:moveTo>
                      <a:pt x="0" y="0"/>
                    </a:moveTo>
                    <a:lnTo>
                      <a:pt x="0" y="9"/>
                    </a:lnTo>
                    <a:lnTo>
                      <a:pt x="74" y="18"/>
                    </a:lnTo>
                    <a:lnTo>
                      <a:pt x="82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03" name="Line 130"/>
              <p:cNvSpPr>
                <a:spLocks noChangeShapeType="1"/>
              </p:cNvSpPr>
              <p:nvPr/>
            </p:nvSpPr>
            <p:spPr bwMode="auto">
              <a:xfrm>
                <a:off x="479" y="1066"/>
                <a:ext cx="7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04" name="Freeform 131"/>
              <p:cNvSpPr>
                <a:spLocks/>
              </p:cNvSpPr>
              <p:nvPr/>
            </p:nvSpPr>
            <p:spPr bwMode="auto">
              <a:xfrm>
                <a:off x="479" y="1221"/>
                <a:ext cx="82" cy="19"/>
              </a:xfrm>
              <a:custGeom>
                <a:avLst/>
                <a:gdLst>
                  <a:gd name="T0" fmla="*/ 0 w 82"/>
                  <a:gd name="T1" fmla="*/ 0 h 19"/>
                  <a:gd name="T2" fmla="*/ 0 w 82"/>
                  <a:gd name="T3" fmla="*/ 9 h 19"/>
                  <a:gd name="T4" fmla="*/ 78 w 82"/>
                  <a:gd name="T5" fmla="*/ 19 h 19"/>
                  <a:gd name="T6" fmla="*/ 82 w 82"/>
                  <a:gd name="T7" fmla="*/ 5 h 19"/>
                  <a:gd name="T8" fmla="*/ 9 w 82"/>
                  <a:gd name="T9" fmla="*/ 0 h 19"/>
                  <a:gd name="T10" fmla="*/ 0 w 82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9"/>
                  <a:gd name="T20" fmla="*/ 82 w 82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9">
                    <a:moveTo>
                      <a:pt x="0" y="0"/>
                    </a:moveTo>
                    <a:lnTo>
                      <a:pt x="0" y="9"/>
                    </a:lnTo>
                    <a:lnTo>
                      <a:pt x="78" y="19"/>
                    </a:lnTo>
                    <a:lnTo>
                      <a:pt x="82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05" name="Line 132"/>
              <p:cNvSpPr>
                <a:spLocks noChangeShapeType="1"/>
              </p:cNvSpPr>
              <p:nvPr/>
            </p:nvSpPr>
            <p:spPr bwMode="auto">
              <a:xfrm>
                <a:off x="484" y="1226"/>
                <a:ext cx="7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06" name="Freeform 133"/>
              <p:cNvSpPr>
                <a:spLocks/>
              </p:cNvSpPr>
              <p:nvPr/>
            </p:nvSpPr>
            <p:spPr bwMode="auto">
              <a:xfrm>
                <a:off x="553" y="1029"/>
                <a:ext cx="60" cy="238"/>
              </a:xfrm>
              <a:custGeom>
                <a:avLst/>
                <a:gdLst>
                  <a:gd name="T0" fmla="*/ 0 w 60"/>
                  <a:gd name="T1" fmla="*/ 5 h 238"/>
                  <a:gd name="T2" fmla="*/ 0 w 60"/>
                  <a:gd name="T3" fmla="*/ 229 h 238"/>
                  <a:gd name="T4" fmla="*/ 56 w 60"/>
                  <a:gd name="T5" fmla="*/ 238 h 238"/>
                  <a:gd name="T6" fmla="*/ 60 w 60"/>
                  <a:gd name="T7" fmla="*/ 234 h 238"/>
                  <a:gd name="T8" fmla="*/ 60 w 60"/>
                  <a:gd name="T9" fmla="*/ 224 h 238"/>
                  <a:gd name="T10" fmla="*/ 13 w 60"/>
                  <a:gd name="T11" fmla="*/ 220 h 238"/>
                  <a:gd name="T12" fmla="*/ 13 w 60"/>
                  <a:gd name="T13" fmla="*/ 124 h 238"/>
                  <a:gd name="T14" fmla="*/ 51 w 60"/>
                  <a:gd name="T15" fmla="*/ 128 h 238"/>
                  <a:gd name="T16" fmla="*/ 60 w 60"/>
                  <a:gd name="T17" fmla="*/ 128 h 238"/>
                  <a:gd name="T18" fmla="*/ 60 w 60"/>
                  <a:gd name="T19" fmla="*/ 110 h 238"/>
                  <a:gd name="T20" fmla="*/ 13 w 60"/>
                  <a:gd name="T21" fmla="*/ 105 h 238"/>
                  <a:gd name="T22" fmla="*/ 13 w 60"/>
                  <a:gd name="T23" fmla="*/ 18 h 238"/>
                  <a:gd name="T24" fmla="*/ 51 w 60"/>
                  <a:gd name="T25" fmla="*/ 18 h 238"/>
                  <a:gd name="T26" fmla="*/ 60 w 60"/>
                  <a:gd name="T27" fmla="*/ 18 h 238"/>
                  <a:gd name="T28" fmla="*/ 60 w 60"/>
                  <a:gd name="T29" fmla="*/ 5 h 238"/>
                  <a:gd name="T30" fmla="*/ 13 w 60"/>
                  <a:gd name="T31" fmla="*/ 0 h 238"/>
                  <a:gd name="T32" fmla="*/ 0 w 60"/>
                  <a:gd name="T33" fmla="*/ 5 h 2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38"/>
                  <a:gd name="T53" fmla="*/ 60 w 60"/>
                  <a:gd name="T54" fmla="*/ 238 h 2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38">
                    <a:moveTo>
                      <a:pt x="0" y="5"/>
                    </a:moveTo>
                    <a:lnTo>
                      <a:pt x="0" y="229"/>
                    </a:lnTo>
                    <a:lnTo>
                      <a:pt x="56" y="238"/>
                    </a:lnTo>
                    <a:lnTo>
                      <a:pt x="60" y="234"/>
                    </a:lnTo>
                    <a:lnTo>
                      <a:pt x="60" y="224"/>
                    </a:lnTo>
                    <a:lnTo>
                      <a:pt x="13" y="220"/>
                    </a:lnTo>
                    <a:lnTo>
                      <a:pt x="13" y="124"/>
                    </a:lnTo>
                    <a:lnTo>
                      <a:pt x="51" y="128"/>
                    </a:lnTo>
                    <a:lnTo>
                      <a:pt x="60" y="128"/>
                    </a:lnTo>
                    <a:lnTo>
                      <a:pt x="60" y="110"/>
                    </a:lnTo>
                    <a:lnTo>
                      <a:pt x="13" y="105"/>
                    </a:lnTo>
                    <a:lnTo>
                      <a:pt x="13" y="18"/>
                    </a:lnTo>
                    <a:lnTo>
                      <a:pt x="51" y="18"/>
                    </a:lnTo>
                    <a:lnTo>
                      <a:pt x="60" y="18"/>
                    </a:lnTo>
                    <a:lnTo>
                      <a:pt x="60" y="5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07" name="Freeform 134"/>
              <p:cNvSpPr>
                <a:spLocks/>
              </p:cNvSpPr>
              <p:nvPr/>
            </p:nvSpPr>
            <p:spPr bwMode="auto">
              <a:xfrm>
                <a:off x="609" y="1038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0 h 9"/>
                  <a:gd name="T4" fmla="*/ 0 w 4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9"/>
                  <a:gd name="T11" fmla="*/ 4 w 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08" name="Line 135"/>
              <p:cNvSpPr>
                <a:spLocks noChangeShapeType="1"/>
              </p:cNvSpPr>
              <p:nvPr/>
            </p:nvSpPr>
            <p:spPr bwMode="auto">
              <a:xfrm flipH="1" flipV="1">
                <a:off x="553" y="1034"/>
                <a:ext cx="5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09" name="Freeform 136"/>
              <p:cNvSpPr>
                <a:spLocks/>
              </p:cNvSpPr>
              <p:nvPr/>
            </p:nvSpPr>
            <p:spPr bwMode="auto">
              <a:xfrm>
                <a:off x="604" y="1253"/>
                <a:ext cx="9" cy="14"/>
              </a:xfrm>
              <a:custGeom>
                <a:avLst/>
                <a:gdLst>
                  <a:gd name="T0" fmla="*/ 0 w 9"/>
                  <a:gd name="T1" fmla="*/ 14 h 14"/>
                  <a:gd name="T2" fmla="*/ 0 w 9"/>
                  <a:gd name="T3" fmla="*/ 5 h 14"/>
                  <a:gd name="T4" fmla="*/ 9 w 9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4"/>
                  <a:gd name="T11" fmla="*/ 9 w 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4">
                    <a:moveTo>
                      <a:pt x="0" y="14"/>
                    </a:moveTo>
                    <a:lnTo>
                      <a:pt x="0" y="5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0" name="Freeform 137"/>
              <p:cNvSpPr>
                <a:spLocks/>
              </p:cNvSpPr>
              <p:nvPr/>
            </p:nvSpPr>
            <p:spPr bwMode="auto">
              <a:xfrm>
                <a:off x="561" y="1139"/>
                <a:ext cx="43" cy="18"/>
              </a:xfrm>
              <a:custGeom>
                <a:avLst/>
                <a:gdLst>
                  <a:gd name="T0" fmla="*/ 0 w 43"/>
                  <a:gd name="T1" fmla="*/ 0 h 18"/>
                  <a:gd name="T2" fmla="*/ 43 w 43"/>
                  <a:gd name="T3" fmla="*/ 4 h 18"/>
                  <a:gd name="T4" fmla="*/ 43 w 43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8"/>
                  <a:gd name="T11" fmla="*/ 43 w 4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8">
                    <a:moveTo>
                      <a:pt x="0" y="0"/>
                    </a:moveTo>
                    <a:lnTo>
                      <a:pt x="43" y="4"/>
                    </a:lnTo>
                    <a:lnTo>
                      <a:pt x="43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1" name="Line 138"/>
              <p:cNvSpPr>
                <a:spLocks noChangeShapeType="1"/>
              </p:cNvSpPr>
              <p:nvPr/>
            </p:nvSpPr>
            <p:spPr bwMode="auto">
              <a:xfrm>
                <a:off x="604" y="1143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12" name="Freeform 139"/>
              <p:cNvSpPr>
                <a:spLocks/>
              </p:cNvSpPr>
              <p:nvPr/>
            </p:nvSpPr>
            <p:spPr bwMode="auto">
              <a:xfrm>
                <a:off x="561" y="1235"/>
                <a:ext cx="43" cy="23"/>
              </a:xfrm>
              <a:custGeom>
                <a:avLst/>
                <a:gdLst>
                  <a:gd name="T0" fmla="*/ 43 w 43"/>
                  <a:gd name="T1" fmla="*/ 23 h 23"/>
                  <a:gd name="T2" fmla="*/ 0 w 43"/>
                  <a:gd name="T3" fmla="*/ 14 h 23"/>
                  <a:gd name="T4" fmla="*/ 0 w 43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23"/>
                  <a:gd name="T11" fmla="*/ 43 w 43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23">
                    <a:moveTo>
                      <a:pt x="43" y="23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3" name="Line 140"/>
              <p:cNvSpPr>
                <a:spLocks noChangeShapeType="1"/>
              </p:cNvSpPr>
              <p:nvPr/>
            </p:nvSpPr>
            <p:spPr bwMode="auto">
              <a:xfrm flipV="1">
                <a:off x="561" y="1093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14" name="Freeform 141"/>
              <p:cNvSpPr>
                <a:spLocks/>
              </p:cNvSpPr>
              <p:nvPr/>
            </p:nvSpPr>
            <p:spPr bwMode="auto">
              <a:xfrm>
                <a:off x="561" y="1047"/>
                <a:ext cx="5" cy="23"/>
              </a:xfrm>
              <a:custGeom>
                <a:avLst/>
                <a:gdLst>
                  <a:gd name="T0" fmla="*/ 0 w 5"/>
                  <a:gd name="T1" fmla="*/ 23 h 23"/>
                  <a:gd name="T2" fmla="*/ 0 w 5"/>
                  <a:gd name="T3" fmla="*/ 0 h 23"/>
                  <a:gd name="T4" fmla="*/ 5 w 5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3"/>
                  <a:gd name="T11" fmla="*/ 5 w 5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3">
                    <a:moveTo>
                      <a:pt x="0" y="23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5" name="Freeform 142"/>
              <p:cNvSpPr>
                <a:spLocks/>
              </p:cNvSpPr>
              <p:nvPr/>
            </p:nvSpPr>
            <p:spPr bwMode="auto">
              <a:xfrm>
                <a:off x="596" y="1047"/>
                <a:ext cx="21" cy="28"/>
              </a:xfrm>
              <a:custGeom>
                <a:avLst/>
                <a:gdLst>
                  <a:gd name="T0" fmla="*/ 4 w 21"/>
                  <a:gd name="T1" fmla="*/ 5 h 28"/>
                  <a:gd name="T2" fmla="*/ 0 w 21"/>
                  <a:gd name="T3" fmla="*/ 23 h 28"/>
                  <a:gd name="T4" fmla="*/ 13 w 21"/>
                  <a:gd name="T5" fmla="*/ 28 h 28"/>
                  <a:gd name="T6" fmla="*/ 21 w 21"/>
                  <a:gd name="T7" fmla="*/ 23 h 28"/>
                  <a:gd name="T8" fmla="*/ 13 w 21"/>
                  <a:gd name="T9" fmla="*/ 0 h 28"/>
                  <a:gd name="T10" fmla="*/ 4 w 21"/>
                  <a:gd name="T11" fmla="*/ 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4" y="5"/>
                    </a:moveTo>
                    <a:lnTo>
                      <a:pt x="0" y="23"/>
                    </a:lnTo>
                    <a:lnTo>
                      <a:pt x="13" y="28"/>
                    </a:lnTo>
                    <a:lnTo>
                      <a:pt x="21" y="23"/>
                    </a:lnTo>
                    <a:lnTo>
                      <a:pt x="13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8AA7AE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6" name="Freeform 143"/>
              <p:cNvSpPr>
                <a:spLocks/>
              </p:cNvSpPr>
              <p:nvPr/>
            </p:nvSpPr>
            <p:spPr bwMode="auto">
              <a:xfrm>
                <a:off x="596" y="1157"/>
                <a:ext cx="21" cy="28"/>
              </a:xfrm>
              <a:custGeom>
                <a:avLst/>
                <a:gdLst>
                  <a:gd name="T0" fmla="*/ 4 w 21"/>
                  <a:gd name="T1" fmla="*/ 0 h 28"/>
                  <a:gd name="T2" fmla="*/ 0 w 21"/>
                  <a:gd name="T3" fmla="*/ 23 h 28"/>
                  <a:gd name="T4" fmla="*/ 13 w 21"/>
                  <a:gd name="T5" fmla="*/ 28 h 28"/>
                  <a:gd name="T6" fmla="*/ 21 w 21"/>
                  <a:gd name="T7" fmla="*/ 23 h 28"/>
                  <a:gd name="T8" fmla="*/ 13 w 21"/>
                  <a:gd name="T9" fmla="*/ 0 h 28"/>
                  <a:gd name="T10" fmla="*/ 4 w 21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4" y="0"/>
                    </a:moveTo>
                    <a:lnTo>
                      <a:pt x="0" y="23"/>
                    </a:lnTo>
                    <a:lnTo>
                      <a:pt x="13" y="28"/>
                    </a:lnTo>
                    <a:lnTo>
                      <a:pt x="21" y="23"/>
                    </a:lnTo>
                    <a:lnTo>
                      <a:pt x="1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AA7AE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7" name="Freeform 144"/>
              <p:cNvSpPr>
                <a:spLocks/>
              </p:cNvSpPr>
              <p:nvPr/>
            </p:nvSpPr>
            <p:spPr bwMode="auto">
              <a:xfrm>
                <a:off x="600" y="1267"/>
                <a:ext cx="17" cy="28"/>
              </a:xfrm>
              <a:custGeom>
                <a:avLst/>
                <a:gdLst>
                  <a:gd name="T0" fmla="*/ 4 w 17"/>
                  <a:gd name="T1" fmla="*/ 0 h 28"/>
                  <a:gd name="T2" fmla="*/ 0 w 17"/>
                  <a:gd name="T3" fmla="*/ 23 h 28"/>
                  <a:gd name="T4" fmla="*/ 13 w 17"/>
                  <a:gd name="T5" fmla="*/ 28 h 28"/>
                  <a:gd name="T6" fmla="*/ 17 w 17"/>
                  <a:gd name="T7" fmla="*/ 23 h 28"/>
                  <a:gd name="T8" fmla="*/ 13 w 17"/>
                  <a:gd name="T9" fmla="*/ 0 h 28"/>
                  <a:gd name="T10" fmla="*/ 4 w 17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4" y="0"/>
                    </a:moveTo>
                    <a:lnTo>
                      <a:pt x="0" y="23"/>
                    </a:lnTo>
                    <a:lnTo>
                      <a:pt x="13" y="28"/>
                    </a:lnTo>
                    <a:lnTo>
                      <a:pt x="17" y="23"/>
                    </a:lnTo>
                    <a:lnTo>
                      <a:pt x="1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AA7AE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8" name="Freeform 145"/>
              <p:cNvSpPr>
                <a:spLocks/>
              </p:cNvSpPr>
              <p:nvPr/>
            </p:nvSpPr>
            <p:spPr bwMode="auto">
              <a:xfrm>
                <a:off x="1550" y="924"/>
                <a:ext cx="108" cy="1044"/>
              </a:xfrm>
              <a:custGeom>
                <a:avLst/>
                <a:gdLst>
                  <a:gd name="T0" fmla="*/ 48 w 108"/>
                  <a:gd name="T1" fmla="*/ 0 h 1044"/>
                  <a:gd name="T2" fmla="*/ 22 w 108"/>
                  <a:gd name="T3" fmla="*/ 4 h 1044"/>
                  <a:gd name="T4" fmla="*/ 0 w 108"/>
                  <a:gd name="T5" fmla="*/ 1035 h 1044"/>
                  <a:gd name="T6" fmla="*/ 69 w 108"/>
                  <a:gd name="T7" fmla="*/ 1044 h 1044"/>
                  <a:gd name="T8" fmla="*/ 108 w 108"/>
                  <a:gd name="T9" fmla="*/ 1026 h 1044"/>
                  <a:gd name="T10" fmla="*/ 78 w 108"/>
                  <a:gd name="T11" fmla="*/ 4 h 1044"/>
                  <a:gd name="T12" fmla="*/ 48 w 108"/>
                  <a:gd name="T13" fmla="*/ 0 h 10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044"/>
                  <a:gd name="T23" fmla="*/ 108 w 108"/>
                  <a:gd name="T24" fmla="*/ 1044 h 10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044">
                    <a:moveTo>
                      <a:pt x="48" y="0"/>
                    </a:moveTo>
                    <a:lnTo>
                      <a:pt x="22" y="4"/>
                    </a:lnTo>
                    <a:lnTo>
                      <a:pt x="0" y="1035"/>
                    </a:lnTo>
                    <a:lnTo>
                      <a:pt x="69" y="1044"/>
                    </a:lnTo>
                    <a:lnTo>
                      <a:pt x="108" y="1026"/>
                    </a:lnTo>
                    <a:lnTo>
                      <a:pt x="7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19" name="Freeform 146"/>
              <p:cNvSpPr>
                <a:spLocks/>
              </p:cNvSpPr>
              <p:nvPr/>
            </p:nvSpPr>
            <p:spPr bwMode="auto">
              <a:xfrm>
                <a:off x="1576" y="1808"/>
                <a:ext cx="35" cy="55"/>
              </a:xfrm>
              <a:custGeom>
                <a:avLst/>
                <a:gdLst>
                  <a:gd name="T0" fmla="*/ 0 w 35"/>
                  <a:gd name="T1" fmla="*/ 50 h 55"/>
                  <a:gd name="T2" fmla="*/ 0 w 35"/>
                  <a:gd name="T3" fmla="*/ 0 h 55"/>
                  <a:gd name="T4" fmla="*/ 30 w 35"/>
                  <a:gd name="T5" fmla="*/ 0 h 55"/>
                  <a:gd name="T6" fmla="*/ 35 w 35"/>
                  <a:gd name="T7" fmla="*/ 55 h 55"/>
                  <a:gd name="T8" fmla="*/ 0 w 35"/>
                  <a:gd name="T9" fmla="*/ 5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55"/>
                  <a:gd name="T17" fmla="*/ 35 w 3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55">
                    <a:moveTo>
                      <a:pt x="0" y="5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5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0" name="Freeform 147"/>
              <p:cNvSpPr>
                <a:spLocks/>
              </p:cNvSpPr>
              <p:nvPr/>
            </p:nvSpPr>
            <p:spPr bwMode="auto">
              <a:xfrm>
                <a:off x="1576" y="1721"/>
                <a:ext cx="30" cy="59"/>
              </a:xfrm>
              <a:custGeom>
                <a:avLst/>
                <a:gdLst>
                  <a:gd name="T0" fmla="*/ 30 w 30"/>
                  <a:gd name="T1" fmla="*/ 59 h 59"/>
                  <a:gd name="T2" fmla="*/ 0 w 30"/>
                  <a:gd name="T3" fmla="*/ 59 h 59"/>
                  <a:gd name="T4" fmla="*/ 0 w 30"/>
                  <a:gd name="T5" fmla="*/ 0 h 59"/>
                  <a:gd name="T6" fmla="*/ 30 w 30"/>
                  <a:gd name="T7" fmla="*/ 4 h 59"/>
                  <a:gd name="T8" fmla="*/ 30 w 30"/>
                  <a:gd name="T9" fmla="*/ 5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59"/>
                  <a:gd name="T17" fmla="*/ 30 w 3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59">
                    <a:moveTo>
                      <a:pt x="30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30" y="4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1" name="Freeform 148"/>
              <p:cNvSpPr>
                <a:spLocks/>
              </p:cNvSpPr>
              <p:nvPr/>
            </p:nvSpPr>
            <p:spPr bwMode="auto">
              <a:xfrm>
                <a:off x="1576" y="1643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0 w 30"/>
                  <a:gd name="T3" fmla="*/ 55 h 59"/>
                  <a:gd name="T4" fmla="*/ 30 w 30"/>
                  <a:gd name="T5" fmla="*/ 59 h 59"/>
                  <a:gd name="T6" fmla="*/ 30 w 30"/>
                  <a:gd name="T7" fmla="*/ 4 h 59"/>
                  <a:gd name="T8" fmla="*/ 0 w 3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59"/>
                  <a:gd name="T17" fmla="*/ 30 w 3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59">
                    <a:moveTo>
                      <a:pt x="0" y="0"/>
                    </a:moveTo>
                    <a:lnTo>
                      <a:pt x="0" y="55"/>
                    </a:lnTo>
                    <a:lnTo>
                      <a:pt x="30" y="59"/>
                    </a:lnTo>
                    <a:lnTo>
                      <a:pt x="3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2" name="Freeform 149"/>
              <p:cNvSpPr>
                <a:spLocks/>
              </p:cNvSpPr>
              <p:nvPr/>
            </p:nvSpPr>
            <p:spPr bwMode="auto">
              <a:xfrm>
                <a:off x="1576" y="1560"/>
                <a:ext cx="30" cy="60"/>
              </a:xfrm>
              <a:custGeom>
                <a:avLst/>
                <a:gdLst>
                  <a:gd name="T0" fmla="*/ 30 w 30"/>
                  <a:gd name="T1" fmla="*/ 60 h 60"/>
                  <a:gd name="T2" fmla="*/ 0 w 30"/>
                  <a:gd name="T3" fmla="*/ 55 h 60"/>
                  <a:gd name="T4" fmla="*/ 4 w 30"/>
                  <a:gd name="T5" fmla="*/ 0 h 60"/>
                  <a:gd name="T6" fmla="*/ 26 w 30"/>
                  <a:gd name="T7" fmla="*/ 5 h 60"/>
                  <a:gd name="T8" fmla="*/ 30 w 30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60"/>
                  <a:gd name="T17" fmla="*/ 30 w 3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60">
                    <a:moveTo>
                      <a:pt x="30" y="60"/>
                    </a:moveTo>
                    <a:lnTo>
                      <a:pt x="0" y="55"/>
                    </a:lnTo>
                    <a:lnTo>
                      <a:pt x="4" y="0"/>
                    </a:lnTo>
                    <a:lnTo>
                      <a:pt x="26" y="5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3" name="Freeform 150"/>
              <p:cNvSpPr>
                <a:spLocks/>
              </p:cNvSpPr>
              <p:nvPr/>
            </p:nvSpPr>
            <p:spPr bwMode="auto">
              <a:xfrm>
                <a:off x="1576" y="1482"/>
                <a:ext cx="30" cy="55"/>
              </a:xfrm>
              <a:custGeom>
                <a:avLst/>
                <a:gdLst>
                  <a:gd name="T0" fmla="*/ 30 w 30"/>
                  <a:gd name="T1" fmla="*/ 55 h 55"/>
                  <a:gd name="T2" fmla="*/ 0 w 30"/>
                  <a:gd name="T3" fmla="*/ 55 h 55"/>
                  <a:gd name="T4" fmla="*/ 4 w 30"/>
                  <a:gd name="T5" fmla="*/ 0 h 55"/>
                  <a:gd name="T6" fmla="*/ 26 w 30"/>
                  <a:gd name="T7" fmla="*/ 0 h 55"/>
                  <a:gd name="T8" fmla="*/ 30 w 30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55"/>
                  <a:gd name="T17" fmla="*/ 30 w 30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55">
                    <a:moveTo>
                      <a:pt x="30" y="55"/>
                    </a:moveTo>
                    <a:lnTo>
                      <a:pt x="0" y="55"/>
                    </a:lnTo>
                    <a:lnTo>
                      <a:pt x="4" y="0"/>
                    </a:lnTo>
                    <a:lnTo>
                      <a:pt x="26" y="0"/>
                    </a:lnTo>
                    <a:lnTo>
                      <a:pt x="30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4" name="Freeform 151"/>
              <p:cNvSpPr>
                <a:spLocks/>
              </p:cNvSpPr>
              <p:nvPr/>
            </p:nvSpPr>
            <p:spPr bwMode="auto">
              <a:xfrm>
                <a:off x="1576" y="1400"/>
                <a:ext cx="26" cy="60"/>
              </a:xfrm>
              <a:custGeom>
                <a:avLst/>
                <a:gdLst>
                  <a:gd name="T0" fmla="*/ 26 w 26"/>
                  <a:gd name="T1" fmla="*/ 60 h 60"/>
                  <a:gd name="T2" fmla="*/ 0 w 26"/>
                  <a:gd name="T3" fmla="*/ 55 h 60"/>
                  <a:gd name="T4" fmla="*/ 0 w 26"/>
                  <a:gd name="T5" fmla="*/ 0 h 60"/>
                  <a:gd name="T6" fmla="*/ 26 w 26"/>
                  <a:gd name="T7" fmla="*/ 0 h 60"/>
                  <a:gd name="T8" fmla="*/ 26 w 26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0"/>
                  <a:gd name="T17" fmla="*/ 26 w 2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0">
                    <a:moveTo>
                      <a:pt x="26" y="60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5" name="Freeform 152"/>
              <p:cNvSpPr>
                <a:spLocks/>
              </p:cNvSpPr>
              <p:nvPr/>
            </p:nvSpPr>
            <p:spPr bwMode="auto">
              <a:xfrm>
                <a:off x="1580" y="1318"/>
                <a:ext cx="22" cy="59"/>
              </a:xfrm>
              <a:custGeom>
                <a:avLst/>
                <a:gdLst>
                  <a:gd name="T0" fmla="*/ 22 w 22"/>
                  <a:gd name="T1" fmla="*/ 59 h 59"/>
                  <a:gd name="T2" fmla="*/ 0 w 22"/>
                  <a:gd name="T3" fmla="*/ 54 h 59"/>
                  <a:gd name="T4" fmla="*/ 0 w 22"/>
                  <a:gd name="T5" fmla="*/ 0 h 59"/>
                  <a:gd name="T6" fmla="*/ 22 w 22"/>
                  <a:gd name="T7" fmla="*/ 4 h 59"/>
                  <a:gd name="T8" fmla="*/ 22 w 22"/>
                  <a:gd name="T9" fmla="*/ 5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9"/>
                  <a:gd name="T17" fmla="*/ 22 w 2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9">
                    <a:moveTo>
                      <a:pt x="22" y="59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22" y="4"/>
                    </a:lnTo>
                    <a:lnTo>
                      <a:pt x="22" y="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6" name="Freeform 153"/>
              <p:cNvSpPr>
                <a:spLocks/>
              </p:cNvSpPr>
              <p:nvPr/>
            </p:nvSpPr>
            <p:spPr bwMode="auto">
              <a:xfrm>
                <a:off x="1580" y="1235"/>
                <a:ext cx="22" cy="60"/>
              </a:xfrm>
              <a:custGeom>
                <a:avLst/>
                <a:gdLst>
                  <a:gd name="T0" fmla="*/ 22 w 22"/>
                  <a:gd name="T1" fmla="*/ 60 h 60"/>
                  <a:gd name="T2" fmla="*/ 0 w 22"/>
                  <a:gd name="T3" fmla="*/ 55 h 60"/>
                  <a:gd name="T4" fmla="*/ 0 w 22"/>
                  <a:gd name="T5" fmla="*/ 0 h 60"/>
                  <a:gd name="T6" fmla="*/ 22 w 22"/>
                  <a:gd name="T7" fmla="*/ 5 h 60"/>
                  <a:gd name="T8" fmla="*/ 22 w 22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0"/>
                  <a:gd name="T17" fmla="*/ 22 w 2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0">
                    <a:moveTo>
                      <a:pt x="22" y="60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22" y="5"/>
                    </a:lnTo>
                    <a:lnTo>
                      <a:pt x="22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7" name="Freeform 154"/>
              <p:cNvSpPr>
                <a:spLocks/>
              </p:cNvSpPr>
              <p:nvPr/>
            </p:nvSpPr>
            <p:spPr bwMode="auto">
              <a:xfrm>
                <a:off x="1580" y="942"/>
                <a:ext cx="22" cy="275"/>
              </a:xfrm>
              <a:custGeom>
                <a:avLst/>
                <a:gdLst>
                  <a:gd name="T0" fmla="*/ 22 w 22"/>
                  <a:gd name="T1" fmla="*/ 275 h 275"/>
                  <a:gd name="T2" fmla="*/ 0 w 22"/>
                  <a:gd name="T3" fmla="*/ 270 h 275"/>
                  <a:gd name="T4" fmla="*/ 5 w 22"/>
                  <a:gd name="T5" fmla="*/ 0 h 275"/>
                  <a:gd name="T6" fmla="*/ 22 w 22"/>
                  <a:gd name="T7" fmla="*/ 0 h 275"/>
                  <a:gd name="T8" fmla="*/ 22 w 22"/>
                  <a:gd name="T9" fmla="*/ 275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75"/>
                  <a:gd name="T17" fmla="*/ 22 w 22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75">
                    <a:moveTo>
                      <a:pt x="22" y="275"/>
                    </a:moveTo>
                    <a:lnTo>
                      <a:pt x="0" y="270"/>
                    </a:lnTo>
                    <a:lnTo>
                      <a:pt x="5" y="0"/>
                    </a:lnTo>
                    <a:lnTo>
                      <a:pt x="22" y="0"/>
                    </a:lnTo>
                    <a:lnTo>
                      <a:pt x="22" y="27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8" name="Freeform 155"/>
              <p:cNvSpPr>
                <a:spLocks/>
              </p:cNvSpPr>
              <p:nvPr/>
            </p:nvSpPr>
            <p:spPr bwMode="auto">
              <a:xfrm>
                <a:off x="1572" y="1886"/>
                <a:ext cx="39" cy="59"/>
              </a:xfrm>
              <a:custGeom>
                <a:avLst/>
                <a:gdLst>
                  <a:gd name="T0" fmla="*/ 4 w 39"/>
                  <a:gd name="T1" fmla="*/ 0 h 59"/>
                  <a:gd name="T2" fmla="*/ 0 w 39"/>
                  <a:gd name="T3" fmla="*/ 54 h 59"/>
                  <a:gd name="T4" fmla="*/ 34 w 39"/>
                  <a:gd name="T5" fmla="*/ 59 h 59"/>
                  <a:gd name="T6" fmla="*/ 39 w 39"/>
                  <a:gd name="T7" fmla="*/ 4 h 59"/>
                  <a:gd name="T8" fmla="*/ 4 w 3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9"/>
                  <a:gd name="T17" fmla="*/ 39 w 3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9">
                    <a:moveTo>
                      <a:pt x="4" y="0"/>
                    </a:moveTo>
                    <a:lnTo>
                      <a:pt x="0" y="54"/>
                    </a:lnTo>
                    <a:lnTo>
                      <a:pt x="34" y="59"/>
                    </a:lnTo>
                    <a:lnTo>
                      <a:pt x="39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29" name="Freeform 156"/>
              <p:cNvSpPr>
                <a:spLocks/>
              </p:cNvSpPr>
              <p:nvPr/>
            </p:nvSpPr>
            <p:spPr bwMode="auto">
              <a:xfrm>
                <a:off x="1559" y="1881"/>
                <a:ext cx="52" cy="73"/>
              </a:xfrm>
              <a:custGeom>
                <a:avLst/>
                <a:gdLst>
                  <a:gd name="T0" fmla="*/ 0 w 52"/>
                  <a:gd name="T1" fmla="*/ 0 h 73"/>
                  <a:gd name="T2" fmla="*/ 52 w 52"/>
                  <a:gd name="T3" fmla="*/ 9 h 73"/>
                  <a:gd name="T4" fmla="*/ 52 w 52"/>
                  <a:gd name="T5" fmla="*/ 73 h 73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73"/>
                  <a:gd name="T11" fmla="*/ 52 w 52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73">
                    <a:moveTo>
                      <a:pt x="0" y="0"/>
                    </a:moveTo>
                    <a:lnTo>
                      <a:pt x="52" y="9"/>
                    </a:lnTo>
                    <a:lnTo>
                      <a:pt x="52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0" name="Freeform 157"/>
              <p:cNvSpPr>
                <a:spLocks/>
              </p:cNvSpPr>
              <p:nvPr/>
            </p:nvSpPr>
            <p:spPr bwMode="auto">
              <a:xfrm>
                <a:off x="1563" y="1803"/>
                <a:ext cx="43" cy="69"/>
              </a:xfrm>
              <a:custGeom>
                <a:avLst/>
                <a:gdLst>
                  <a:gd name="T0" fmla="*/ 0 w 43"/>
                  <a:gd name="T1" fmla="*/ 0 h 69"/>
                  <a:gd name="T2" fmla="*/ 43 w 43"/>
                  <a:gd name="T3" fmla="*/ 5 h 69"/>
                  <a:gd name="T4" fmla="*/ 43 w 43"/>
                  <a:gd name="T5" fmla="*/ 69 h 69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69"/>
                  <a:gd name="T11" fmla="*/ 43 w 43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69">
                    <a:moveTo>
                      <a:pt x="0" y="0"/>
                    </a:moveTo>
                    <a:lnTo>
                      <a:pt x="43" y="5"/>
                    </a:lnTo>
                    <a:lnTo>
                      <a:pt x="43" y="6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1" name="Freeform 158"/>
              <p:cNvSpPr>
                <a:spLocks/>
              </p:cNvSpPr>
              <p:nvPr/>
            </p:nvSpPr>
            <p:spPr bwMode="auto">
              <a:xfrm>
                <a:off x="1563" y="1721"/>
                <a:ext cx="43" cy="68"/>
              </a:xfrm>
              <a:custGeom>
                <a:avLst/>
                <a:gdLst>
                  <a:gd name="T0" fmla="*/ 0 w 43"/>
                  <a:gd name="T1" fmla="*/ 0 h 68"/>
                  <a:gd name="T2" fmla="*/ 43 w 43"/>
                  <a:gd name="T3" fmla="*/ 4 h 68"/>
                  <a:gd name="T4" fmla="*/ 43 w 43"/>
                  <a:gd name="T5" fmla="*/ 68 h 68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68"/>
                  <a:gd name="T11" fmla="*/ 43 w 43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68">
                    <a:moveTo>
                      <a:pt x="0" y="0"/>
                    </a:moveTo>
                    <a:lnTo>
                      <a:pt x="43" y="4"/>
                    </a:lnTo>
                    <a:lnTo>
                      <a:pt x="43" y="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2" name="Freeform 159"/>
              <p:cNvSpPr>
                <a:spLocks/>
              </p:cNvSpPr>
              <p:nvPr/>
            </p:nvSpPr>
            <p:spPr bwMode="auto">
              <a:xfrm>
                <a:off x="1563" y="1638"/>
                <a:ext cx="43" cy="69"/>
              </a:xfrm>
              <a:custGeom>
                <a:avLst/>
                <a:gdLst>
                  <a:gd name="T0" fmla="*/ 0 w 43"/>
                  <a:gd name="T1" fmla="*/ 0 h 69"/>
                  <a:gd name="T2" fmla="*/ 43 w 43"/>
                  <a:gd name="T3" fmla="*/ 9 h 69"/>
                  <a:gd name="T4" fmla="*/ 43 w 43"/>
                  <a:gd name="T5" fmla="*/ 69 h 69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69"/>
                  <a:gd name="T11" fmla="*/ 43 w 43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69">
                    <a:moveTo>
                      <a:pt x="0" y="0"/>
                    </a:moveTo>
                    <a:lnTo>
                      <a:pt x="43" y="9"/>
                    </a:lnTo>
                    <a:lnTo>
                      <a:pt x="43" y="6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3" name="Freeform 160"/>
              <p:cNvSpPr>
                <a:spLocks/>
              </p:cNvSpPr>
              <p:nvPr/>
            </p:nvSpPr>
            <p:spPr bwMode="auto">
              <a:xfrm>
                <a:off x="1567" y="1560"/>
                <a:ext cx="39" cy="64"/>
              </a:xfrm>
              <a:custGeom>
                <a:avLst/>
                <a:gdLst>
                  <a:gd name="T0" fmla="*/ 0 w 39"/>
                  <a:gd name="T1" fmla="*/ 0 h 64"/>
                  <a:gd name="T2" fmla="*/ 39 w 39"/>
                  <a:gd name="T3" fmla="*/ 5 h 64"/>
                  <a:gd name="T4" fmla="*/ 39 w 39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64"/>
                  <a:gd name="T11" fmla="*/ 39 w 3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64">
                    <a:moveTo>
                      <a:pt x="0" y="0"/>
                    </a:moveTo>
                    <a:lnTo>
                      <a:pt x="39" y="5"/>
                    </a:lnTo>
                    <a:lnTo>
                      <a:pt x="39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4" name="Freeform 161"/>
              <p:cNvSpPr>
                <a:spLocks/>
              </p:cNvSpPr>
              <p:nvPr/>
            </p:nvSpPr>
            <p:spPr bwMode="auto">
              <a:xfrm>
                <a:off x="1567" y="1478"/>
                <a:ext cx="39" cy="64"/>
              </a:xfrm>
              <a:custGeom>
                <a:avLst/>
                <a:gdLst>
                  <a:gd name="T0" fmla="*/ 0 w 39"/>
                  <a:gd name="T1" fmla="*/ 0 h 64"/>
                  <a:gd name="T2" fmla="*/ 35 w 39"/>
                  <a:gd name="T3" fmla="*/ 4 h 64"/>
                  <a:gd name="T4" fmla="*/ 39 w 39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64"/>
                  <a:gd name="T11" fmla="*/ 39 w 3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64">
                    <a:moveTo>
                      <a:pt x="0" y="0"/>
                    </a:moveTo>
                    <a:lnTo>
                      <a:pt x="35" y="4"/>
                    </a:lnTo>
                    <a:lnTo>
                      <a:pt x="39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5" name="Freeform 162"/>
              <p:cNvSpPr>
                <a:spLocks/>
              </p:cNvSpPr>
              <p:nvPr/>
            </p:nvSpPr>
            <p:spPr bwMode="auto">
              <a:xfrm>
                <a:off x="1572" y="1395"/>
                <a:ext cx="30" cy="65"/>
              </a:xfrm>
              <a:custGeom>
                <a:avLst/>
                <a:gdLst>
                  <a:gd name="T0" fmla="*/ 0 w 30"/>
                  <a:gd name="T1" fmla="*/ 0 h 65"/>
                  <a:gd name="T2" fmla="*/ 30 w 30"/>
                  <a:gd name="T3" fmla="*/ 5 h 65"/>
                  <a:gd name="T4" fmla="*/ 30 w 30"/>
                  <a:gd name="T5" fmla="*/ 65 h 65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5"/>
                  <a:gd name="T11" fmla="*/ 30 w 30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5">
                    <a:moveTo>
                      <a:pt x="0" y="0"/>
                    </a:moveTo>
                    <a:lnTo>
                      <a:pt x="30" y="5"/>
                    </a:lnTo>
                    <a:lnTo>
                      <a:pt x="30" y="6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6" name="Freeform 163"/>
              <p:cNvSpPr>
                <a:spLocks/>
              </p:cNvSpPr>
              <p:nvPr/>
            </p:nvSpPr>
            <p:spPr bwMode="auto">
              <a:xfrm>
                <a:off x="1572" y="1318"/>
                <a:ext cx="30" cy="64"/>
              </a:xfrm>
              <a:custGeom>
                <a:avLst/>
                <a:gdLst>
                  <a:gd name="T0" fmla="*/ 0 w 30"/>
                  <a:gd name="T1" fmla="*/ 0 h 64"/>
                  <a:gd name="T2" fmla="*/ 30 w 30"/>
                  <a:gd name="T3" fmla="*/ 0 h 64"/>
                  <a:gd name="T4" fmla="*/ 30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0" y="0"/>
                    </a:moveTo>
                    <a:lnTo>
                      <a:pt x="30" y="0"/>
                    </a:lnTo>
                    <a:lnTo>
                      <a:pt x="30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7" name="Freeform 164"/>
              <p:cNvSpPr>
                <a:spLocks/>
              </p:cNvSpPr>
              <p:nvPr/>
            </p:nvSpPr>
            <p:spPr bwMode="auto">
              <a:xfrm>
                <a:off x="1576" y="1235"/>
                <a:ext cx="26" cy="64"/>
              </a:xfrm>
              <a:custGeom>
                <a:avLst/>
                <a:gdLst>
                  <a:gd name="T0" fmla="*/ 0 w 26"/>
                  <a:gd name="T1" fmla="*/ 0 h 64"/>
                  <a:gd name="T2" fmla="*/ 26 w 26"/>
                  <a:gd name="T3" fmla="*/ 5 h 64"/>
                  <a:gd name="T4" fmla="*/ 26 w 26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0"/>
                    </a:moveTo>
                    <a:lnTo>
                      <a:pt x="26" y="5"/>
                    </a:lnTo>
                    <a:lnTo>
                      <a:pt x="26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8" name="Freeform 165"/>
              <p:cNvSpPr>
                <a:spLocks/>
              </p:cNvSpPr>
              <p:nvPr/>
            </p:nvSpPr>
            <p:spPr bwMode="auto">
              <a:xfrm>
                <a:off x="1567" y="1395"/>
                <a:ext cx="35" cy="65"/>
              </a:xfrm>
              <a:custGeom>
                <a:avLst/>
                <a:gdLst>
                  <a:gd name="T0" fmla="*/ 5 w 35"/>
                  <a:gd name="T1" fmla="*/ 0 h 65"/>
                  <a:gd name="T2" fmla="*/ 0 w 35"/>
                  <a:gd name="T3" fmla="*/ 60 h 65"/>
                  <a:gd name="T4" fmla="*/ 35 w 35"/>
                  <a:gd name="T5" fmla="*/ 65 h 65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65"/>
                  <a:gd name="T11" fmla="*/ 35 w 35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65">
                    <a:moveTo>
                      <a:pt x="5" y="0"/>
                    </a:moveTo>
                    <a:lnTo>
                      <a:pt x="0" y="60"/>
                    </a:lnTo>
                    <a:lnTo>
                      <a:pt x="35" y="6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39" name="Freeform 166"/>
              <p:cNvSpPr>
                <a:spLocks/>
              </p:cNvSpPr>
              <p:nvPr/>
            </p:nvSpPr>
            <p:spPr bwMode="auto">
              <a:xfrm>
                <a:off x="1576" y="1478"/>
                <a:ext cx="26" cy="59"/>
              </a:xfrm>
              <a:custGeom>
                <a:avLst/>
                <a:gdLst>
                  <a:gd name="T0" fmla="*/ 0 w 26"/>
                  <a:gd name="T1" fmla="*/ 0 h 59"/>
                  <a:gd name="T2" fmla="*/ 0 w 26"/>
                  <a:gd name="T3" fmla="*/ 59 h 59"/>
                  <a:gd name="T4" fmla="*/ 26 w 26"/>
                  <a:gd name="T5" fmla="*/ 59 h 59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59"/>
                  <a:gd name="T11" fmla="*/ 26 w 26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59">
                    <a:moveTo>
                      <a:pt x="0" y="0"/>
                    </a:moveTo>
                    <a:lnTo>
                      <a:pt x="0" y="59"/>
                    </a:lnTo>
                    <a:lnTo>
                      <a:pt x="26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40" name="Line 167"/>
              <p:cNvSpPr>
                <a:spLocks noChangeShapeType="1"/>
              </p:cNvSpPr>
              <p:nvPr/>
            </p:nvSpPr>
            <p:spPr bwMode="auto">
              <a:xfrm flipV="1">
                <a:off x="1559" y="1940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1" name="Line 168"/>
              <p:cNvSpPr>
                <a:spLocks noChangeShapeType="1"/>
              </p:cNvSpPr>
              <p:nvPr/>
            </p:nvSpPr>
            <p:spPr bwMode="auto">
              <a:xfrm flipV="1">
                <a:off x="1559" y="1858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2" name="Line 169"/>
              <p:cNvSpPr>
                <a:spLocks noChangeShapeType="1"/>
              </p:cNvSpPr>
              <p:nvPr/>
            </p:nvSpPr>
            <p:spPr bwMode="auto">
              <a:xfrm flipV="1">
                <a:off x="1563" y="1780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3" name="Line 170"/>
              <p:cNvSpPr>
                <a:spLocks noChangeShapeType="1"/>
              </p:cNvSpPr>
              <p:nvPr/>
            </p:nvSpPr>
            <p:spPr bwMode="auto">
              <a:xfrm flipV="1">
                <a:off x="1563" y="1698"/>
                <a:ext cx="1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4" name="Line 171"/>
              <p:cNvSpPr>
                <a:spLocks noChangeShapeType="1"/>
              </p:cNvSpPr>
              <p:nvPr/>
            </p:nvSpPr>
            <p:spPr bwMode="auto">
              <a:xfrm flipV="1">
                <a:off x="1567" y="1615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5" name="Line 172"/>
              <p:cNvSpPr>
                <a:spLocks noChangeShapeType="1"/>
              </p:cNvSpPr>
              <p:nvPr/>
            </p:nvSpPr>
            <p:spPr bwMode="auto">
              <a:xfrm>
                <a:off x="1567" y="1537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6" name="Freeform 173"/>
              <p:cNvSpPr>
                <a:spLocks/>
              </p:cNvSpPr>
              <p:nvPr/>
            </p:nvSpPr>
            <p:spPr bwMode="auto">
              <a:xfrm>
                <a:off x="1580" y="942"/>
                <a:ext cx="22" cy="279"/>
              </a:xfrm>
              <a:custGeom>
                <a:avLst/>
                <a:gdLst>
                  <a:gd name="T0" fmla="*/ 0 w 22"/>
                  <a:gd name="T1" fmla="*/ 0 h 279"/>
                  <a:gd name="T2" fmla="*/ 22 w 22"/>
                  <a:gd name="T3" fmla="*/ 0 h 279"/>
                  <a:gd name="T4" fmla="*/ 22 w 22"/>
                  <a:gd name="T5" fmla="*/ 279 h 279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79"/>
                  <a:gd name="T11" fmla="*/ 22 w 22"/>
                  <a:gd name="T12" fmla="*/ 279 h 2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79">
                    <a:moveTo>
                      <a:pt x="0" y="0"/>
                    </a:moveTo>
                    <a:lnTo>
                      <a:pt x="22" y="0"/>
                    </a:lnTo>
                    <a:lnTo>
                      <a:pt x="22" y="27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47" name="Line 174"/>
              <p:cNvSpPr>
                <a:spLocks noChangeShapeType="1"/>
              </p:cNvSpPr>
              <p:nvPr/>
            </p:nvSpPr>
            <p:spPr bwMode="auto">
              <a:xfrm flipH="1" flipV="1">
                <a:off x="1572" y="928"/>
                <a:ext cx="3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8" name="Line 175"/>
              <p:cNvSpPr>
                <a:spLocks noChangeShapeType="1"/>
              </p:cNvSpPr>
              <p:nvPr/>
            </p:nvSpPr>
            <p:spPr bwMode="auto">
              <a:xfrm flipV="1">
                <a:off x="1619" y="1908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9" name="Line 176"/>
              <p:cNvSpPr>
                <a:spLocks noChangeShapeType="1"/>
              </p:cNvSpPr>
              <p:nvPr/>
            </p:nvSpPr>
            <p:spPr bwMode="auto">
              <a:xfrm flipH="1" flipV="1">
                <a:off x="1615" y="1679"/>
                <a:ext cx="4" cy="1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0" name="Line 177"/>
              <p:cNvSpPr>
                <a:spLocks noChangeShapeType="1"/>
              </p:cNvSpPr>
              <p:nvPr/>
            </p:nvSpPr>
            <p:spPr bwMode="auto">
              <a:xfrm flipV="1">
                <a:off x="1615" y="1464"/>
                <a:ext cx="1" cy="1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1" name="Line 178"/>
              <p:cNvSpPr>
                <a:spLocks noChangeShapeType="1"/>
              </p:cNvSpPr>
              <p:nvPr/>
            </p:nvSpPr>
            <p:spPr bwMode="auto">
              <a:xfrm flipV="1">
                <a:off x="1611" y="1189"/>
                <a:ext cx="1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2" name="Freeform 179"/>
              <p:cNvSpPr>
                <a:spLocks/>
              </p:cNvSpPr>
              <p:nvPr/>
            </p:nvSpPr>
            <p:spPr bwMode="auto">
              <a:xfrm>
                <a:off x="1611" y="928"/>
                <a:ext cx="17" cy="243"/>
              </a:xfrm>
              <a:custGeom>
                <a:avLst/>
                <a:gdLst>
                  <a:gd name="T0" fmla="*/ 0 w 17"/>
                  <a:gd name="T1" fmla="*/ 243 h 243"/>
                  <a:gd name="T2" fmla="*/ 0 w 17"/>
                  <a:gd name="T3" fmla="*/ 5 h 243"/>
                  <a:gd name="T4" fmla="*/ 17 w 17"/>
                  <a:gd name="T5" fmla="*/ 0 h 24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3"/>
                  <a:gd name="T11" fmla="*/ 17 w 17"/>
                  <a:gd name="T12" fmla="*/ 243 h 2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3">
                    <a:moveTo>
                      <a:pt x="0" y="243"/>
                    </a:moveTo>
                    <a:lnTo>
                      <a:pt x="0" y="5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53" name="Freeform 180"/>
              <p:cNvSpPr>
                <a:spLocks/>
              </p:cNvSpPr>
              <p:nvPr/>
            </p:nvSpPr>
            <p:spPr bwMode="auto">
              <a:xfrm>
                <a:off x="1559" y="1886"/>
                <a:ext cx="21" cy="64"/>
              </a:xfrm>
              <a:custGeom>
                <a:avLst/>
                <a:gdLst>
                  <a:gd name="T0" fmla="*/ 21 w 21"/>
                  <a:gd name="T1" fmla="*/ 64 h 64"/>
                  <a:gd name="T2" fmla="*/ 0 w 21"/>
                  <a:gd name="T3" fmla="*/ 64 h 64"/>
                  <a:gd name="T4" fmla="*/ 0 w 2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64"/>
                  <a:gd name="T11" fmla="*/ 21 w 2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64">
                    <a:moveTo>
                      <a:pt x="21" y="64"/>
                    </a:move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54" name="Line 181"/>
              <p:cNvSpPr>
                <a:spLocks noChangeShapeType="1"/>
              </p:cNvSpPr>
              <p:nvPr/>
            </p:nvSpPr>
            <p:spPr bwMode="auto">
              <a:xfrm flipH="1">
                <a:off x="1598" y="1954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5" name="Freeform 182"/>
              <p:cNvSpPr>
                <a:spLocks/>
              </p:cNvSpPr>
              <p:nvPr/>
            </p:nvSpPr>
            <p:spPr bwMode="auto">
              <a:xfrm>
                <a:off x="1572" y="1922"/>
                <a:ext cx="34" cy="23"/>
              </a:xfrm>
              <a:custGeom>
                <a:avLst/>
                <a:gdLst>
                  <a:gd name="T0" fmla="*/ 34 w 34"/>
                  <a:gd name="T1" fmla="*/ 23 h 23"/>
                  <a:gd name="T2" fmla="*/ 0 w 34"/>
                  <a:gd name="T3" fmla="*/ 18 h 23"/>
                  <a:gd name="T4" fmla="*/ 0 w 34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3"/>
                  <a:gd name="T11" fmla="*/ 34 w 3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3">
                    <a:moveTo>
                      <a:pt x="34" y="23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56" name="Line 183"/>
              <p:cNvSpPr>
                <a:spLocks noChangeShapeType="1"/>
              </p:cNvSpPr>
              <p:nvPr/>
            </p:nvSpPr>
            <p:spPr bwMode="auto">
              <a:xfrm flipV="1">
                <a:off x="1572" y="1886"/>
                <a:ext cx="4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7" name="Freeform 184"/>
              <p:cNvSpPr>
                <a:spLocks/>
              </p:cNvSpPr>
              <p:nvPr/>
            </p:nvSpPr>
            <p:spPr bwMode="auto">
              <a:xfrm>
                <a:off x="1559" y="1844"/>
                <a:ext cx="47" cy="28"/>
              </a:xfrm>
              <a:custGeom>
                <a:avLst/>
                <a:gdLst>
                  <a:gd name="T0" fmla="*/ 0 w 47"/>
                  <a:gd name="T1" fmla="*/ 0 h 28"/>
                  <a:gd name="T2" fmla="*/ 0 w 47"/>
                  <a:gd name="T3" fmla="*/ 23 h 28"/>
                  <a:gd name="T4" fmla="*/ 47 w 47"/>
                  <a:gd name="T5" fmla="*/ 28 h 28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28"/>
                  <a:gd name="T11" fmla="*/ 47 w 47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28">
                    <a:moveTo>
                      <a:pt x="0" y="0"/>
                    </a:moveTo>
                    <a:lnTo>
                      <a:pt x="0" y="23"/>
                    </a:lnTo>
                    <a:lnTo>
                      <a:pt x="47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58" name="Line 185"/>
              <p:cNvSpPr>
                <a:spLocks noChangeShapeType="1"/>
              </p:cNvSpPr>
              <p:nvPr/>
            </p:nvSpPr>
            <p:spPr bwMode="auto">
              <a:xfrm flipH="1">
                <a:off x="1559" y="1803"/>
                <a:ext cx="4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9" name="Line 186"/>
              <p:cNvSpPr>
                <a:spLocks noChangeShapeType="1"/>
              </p:cNvSpPr>
              <p:nvPr/>
            </p:nvSpPr>
            <p:spPr bwMode="auto">
              <a:xfrm>
                <a:off x="1593" y="1863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0" name="Freeform 187"/>
              <p:cNvSpPr>
                <a:spLocks/>
              </p:cNvSpPr>
              <p:nvPr/>
            </p:nvSpPr>
            <p:spPr bwMode="auto">
              <a:xfrm>
                <a:off x="1572" y="1826"/>
                <a:ext cx="13" cy="37"/>
              </a:xfrm>
              <a:custGeom>
                <a:avLst/>
                <a:gdLst>
                  <a:gd name="T0" fmla="*/ 4 w 13"/>
                  <a:gd name="T1" fmla="*/ 0 h 37"/>
                  <a:gd name="T2" fmla="*/ 0 w 13"/>
                  <a:gd name="T3" fmla="*/ 32 h 37"/>
                  <a:gd name="T4" fmla="*/ 13 w 13"/>
                  <a:gd name="T5" fmla="*/ 37 h 3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7"/>
                  <a:gd name="T11" fmla="*/ 13 w 13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7">
                    <a:moveTo>
                      <a:pt x="4" y="0"/>
                    </a:moveTo>
                    <a:lnTo>
                      <a:pt x="0" y="32"/>
                    </a:lnTo>
                    <a:lnTo>
                      <a:pt x="13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61" name="Line 188"/>
              <p:cNvSpPr>
                <a:spLocks noChangeShapeType="1"/>
              </p:cNvSpPr>
              <p:nvPr/>
            </p:nvSpPr>
            <p:spPr bwMode="auto">
              <a:xfrm>
                <a:off x="1576" y="1808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2" name="Freeform 189"/>
              <p:cNvSpPr>
                <a:spLocks/>
              </p:cNvSpPr>
              <p:nvPr/>
            </p:nvSpPr>
            <p:spPr bwMode="auto">
              <a:xfrm>
                <a:off x="1572" y="1730"/>
                <a:ext cx="13" cy="50"/>
              </a:xfrm>
              <a:custGeom>
                <a:avLst/>
                <a:gdLst>
                  <a:gd name="T0" fmla="*/ 4 w 13"/>
                  <a:gd name="T1" fmla="*/ 0 h 50"/>
                  <a:gd name="T2" fmla="*/ 0 w 13"/>
                  <a:gd name="T3" fmla="*/ 50 h 50"/>
                  <a:gd name="T4" fmla="*/ 13 w 13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50"/>
                  <a:gd name="T11" fmla="*/ 13 w 13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50">
                    <a:moveTo>
                      <a:pt x="4" y="0"/>
                    </a:moveTo>
                    <a:lnTo>
                      <a:pt x="0" y="50"/>
                    </a:lnTo>
                    <a:lnTo>
                      <a:pt x="13" y="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63" name="Line 190"/>
              <p:cNvSpPr>
                <a:spLocks noChangeShapeType="1"/>
              </p:cNvSpPr>
              <p:nvPr/>
            </p:nvSpPr>
            <p:spPr bwMode="auto">
              <a:xfrm>
                <a:off x="1593" y="1780"/>
                <a:ext cx="1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4" name="Line 191"/>
              <p:cNvSpPr>
                <a:spLocks noChangeShapeType="1"/>
              </p:cNvSpPr>
              <p:nvPr/>
            </p:nvSpPr>
            <p:spPr bwMode="auto">
              <a:xfrm>
                <a:off x="1563" y="1721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5" name="Freeform 192"/>
              <p:cNvSpPr>
                <a:spLocks/>
              </p:cNvSpPr>
              <p:nvPr/>
            </p:nvSpPr>
            <p:spPr bwMode="auto">
              <a:xfrm>
                <a:off x="1563" y="1776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0 w 35"/>
                  <a:gd name="T3" fmla="*/ 9 h 13"/>
                  <a:gd name="T4" fmla="*/ 35 w 35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3"/>
                  <a:gd name="T11" fmla="*/ 35 w 35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3">
                    <a:moveTo>
                      <a:pt x="0" y="0"/>
                    </a:moveTo>
                    <a:lnTo>
                      <a:pt x="0" y="9"/>
                    </a:lnTo>
                    <a:lnTo>
                      <a:pt x="35" y="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66" name="Line 193"/>
              <p:cNvSpPr>
                <a:spLocks noChangeShapeType="1"/>
              </p:cNvSpPr>
              <p:nvPr/>
            </p:nvSpPr>
            <p:spPr bwMode="auto">
              <a:xfrm>
                <a:off x="1576" y="1643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7" name="Line 194"/>
              <p:cNvSpPr>
                <a:spLocks noChangeShapeType="1"/>
              </p:cNvSpPr>
              <p:nvPr/>
            </p:nvSpPr>
            <p:spPr bwMode="auto">
              <a:xfrm>
                <a:off x="1576" y="1698"/>
                <a:ext cx="3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8" name="Freeform 195"/>
              <p:cNvSpPr>
                <a:spLocks/>
              </p:cNvSpPr>
              <p:nvPr/>
            </p:nvSpPr>
            <p:spPr bwMode="auto">
              <a:xfrm>
                <a:off x="1563" y="1679"/>
                <a:ext cx="43" cy="28"/>
              </a:xfrm>
              <a:custGeom>
                <a:avLst/>
                <a:gdLst>
                  <a:gd name="T0" fmla="*/ 0 w 43"/>
                  <a:gd name="T1" fmla="*/ 0 h 28"/>
                  <a:gd name="T2" fmla="*/ 0 w 43"/>
                  <a:gd name="T3" fmla="*/ 23 h 28"/>
                  <a:gd name="T4" fmla="*/ 43 w 43"/>
                  <a:gd name="T5" fmla="*/ 28 h 28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28"/>
                  <a:gd name="T11" fmla="*/ 43 w 43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28">
                    <a:moveTo>
                      <a:pt x="0" y="0"/>
                    </a:moveTo>
                    <a:lnTo>
                      <a:pt x="0" y="23"/>
                    </a:lnTo>
                    <a:lnTo>
                      <a:pt x="43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69" name="Line 196"/>
              <p:cNvSpPr>
                <a:spLocks noChangeShapeType="1"/>
              </p:cNvSpPr>
              <p:nvPr/>
            </p:nvSpPr>
            <p:spPr bwMode="auto">
              <a:xfrm>
                <a:off x="1563" y="1643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0" name="Line 197"/>
              <p:cNvSpPr>
                <a:spLocks noChangeShapeType="1"/>
              </p:cNvSpPr>
              <p:nvPr/>
            </p:nvSpPr>
            <p:spPr bwMode="auto">
              <a:xfrm>
                <a:off x="1576" y="1560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1" name="Freeform 198"/>
              <p:cNvSpPr>
                <a:spLocks/>
              </p:cNvSpPr>
              <p:nvPr/>
            </p:nvSpPr>
            <p:spPr bwMode="auto">
              <a:xfrm>
                <a:off x="1576" y="1592"/>
                <a:ext cx="26" cy="28"/>
              </a:xfrm>
              <a:custGeom>
                <a:avLst/>
                <a:gdLst>
                  <a:gd name="T0" fmla="*/ 0 w 26"/>
                  <a:gd name="T1" fmla="*/ 0 h 28"/>
                  <a:gd name="T2" fmla="*/ 0 w 26"/>
                  <a:gd name="T3" fmla="*/ 23 h 28"/>
                  <a:gd name="T4" fmla="*/ 26 w 26"/>
                  <a:gd name="T5" fmla="*/ 28 h 28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28"/>
                  <a:gd name="T11" fmla="*/ 26 w 26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28">
                    <a:moveTo>
                      <a:pt x="0" y="0"/>
                    </a:moveTo>
                    <a:lnTo>
                      <a:pt x="0" y="23"/>
                    </a:lnTo>
                    <a:lnTo>
                      <a:pt x="26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72" name="Line 199"/>
              <p:cNvSpPr>
                <a:spLocks noChangeShapeType="1"/>
              </p:cNvSpPr>
              <p:nvPr/>
            </p:nvSpPr>
            <p:spPr bwMode="auto">
              <a:xfrm>
                <a:off x="1593" y="1624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3" name="Freeform 200"/>
              <p:cNvSpPr>
                <a:spLocks/>
              </p:cNvSpPr>
              <p:nvPr/>
            </p:nvSpPr>
            <p:spPr bwMode="auto">
              <a:xfrm>
                <a:off x="1567" y="1611"/>
                <a:ext cx="18" cy="13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9 h 13"/>
                  <a:gd name="T4" fmla="*/ 18 w 18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3"/>
                  <a:gd name="T11" fmla="*/ 18 w 1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3">
                    <a:moveTo>
                      <a:pt x="0" y="0"/>
                    </a:moveTo>
                    <a:lnTo>
                      <a:pt x="0" y="9"/>
                    </a:lnTo>
                    <a:lnTo>
                      <a:pt x="18" y="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74" name="Line 201"/>
              <p:cNvSpPr>
                <a:spLocks noChangeShapeType="1"/>
              </p:cNvSpPr>
              <p:nvPr/>
            </p:nvSpPr>
            <p:spPr bwMode="auto">
              <a:xfrm>
                <a:off x="1567" y="1560"/>
                <a:ext cx="1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5" name="Freeform 202"/>
              <p:cNvSpPr>
                <a:spLocks/>
              </p:cNvSpPr>
              <p:nvPr/>
            </p:nvSpPr>
            <p:spPr bwMode="auto">
              <a:xfrm>
                <a:off x="1567" y="1514"/>
                <a:ext cx="39" cy="28"/>
              </a:xfrm>
              <a:custGeom>
                <a:avLst/>
                <a:gdLst>
                  <a:gd name="T0" fmla="*/ 0 w 39"/>
                  <a:gd name="T1" fmla="*/ 0 h 28"/>
                  <a:gd name="T2" fmla="*/ 0 w 39"/>
                  <a:gd name="T3" fmla="*/ 23 h 28"/>
                  <a:gd name="T4" fmla="*/ 39 w 39"/>
                  <a:gd name="T5" fmla="*/ 28 h 28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8"/>
                  <a:gd name="T11" fmla="*/ 39 w 39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8">
                    <a:moveTo>
                      <a:pt x="0" y="0"/>
                    </a:moveTo>
                    <a:lnTo>
                      <a:pt x="0" y="23"/>
                    </a:lnTo>
                    <a:lnTo>
                      <a:pt x="39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76" name="Line 203"/>
              <p:cNvSpPr>
                <a:spLocks noChangeShapeType="1"/>
              </p:cNvSpPr>
              <p:nvPr/>
            </p:nvSpPr>
            <p:spPr bwMode="auto">
              <a:xfrm>
                <a:off x="1567" y="1478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7" name="Freeform 204"/>
              <p:cNvSpPr>
                <a:spLocks/>
              </p:cNvSpPr>
              <p:nvPr/>
            </p:nvSpPr>
            <p:spPr bwMode="auto">
              <a:xfrm>
                <a:off x="1576" y="1432"/>
                <a:ext cx="17" cy="23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23 h 23"/>
                  <a:gd name="T4" fmla="*/ 17 w 17"/>
                  <a:gd name="T5" fmla="*/ 23 h 2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3"/>
                  <a:gd name="T11" fmla="*/ 17 w 17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3">
                    <a:moveTo>
                      <a:pt x="0" y="0"/>
                    </a:moveTo>
                    <a:lnTo>
                      <a:pt x="0" y="23"/>
                    </a:lnTo>
                    <a:lnTo>
                      <a:pt x="17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78" name="Line 205"/>
              <p:cNvSpPr>
                <a:spLocks noChangeShapeType="1"/>
              </p:cNvSpPr>
              <p:nvPr/>
            </p:nvSpPr>
            <p:spPr bwMode="auto">
              <a:xfrm flipH="1">
                <a:off x="1576" y="1400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9" name="Line 206"/>
              <p:cNvSpPr>
                <a:spLocks noChangeShapeType="1"/>
              </p:cNvSpPr>
              <p:nvPr/>
            </p:nvSpPr>
            <p:spPr bwMode="auto">
              <a:xfrm>
                <a:off x="1580" y="1322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80" name="Freeform 207"/>
              <p:cNvSpPr>
                <a:spLocks/>
              </p:cNvSpPr>
              <p:nvPr/>
            </p:nvSpPr>
            <p:spPr bwMode="auto">
              <a:xfrm>
                <a:off x="1576" y="1354"/>
                <a:ext cx="22" cy="23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18 h 23"/>
                  <a:gd name="T4" fmla="*/ 22 w 22"/>
                  <a:gd name="T5" fmla="*/ 23 h 2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3"/>
                  <a:gd name="T11" fmla="*/ 22 w 22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3">
                    <a:moveTo>
                      <a:pt x="0" y="0"/>
                    </a:moveTo>
                    <a:lnTo>
                      <a:pt x="0" y="18"/>
                    </a:lnTo>
                    <a:lnTo>
                      <a:pt x="22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881" name="Freeform 208"/>
              <p:cNvSpPr>
                <a:spLocks/>
              </p:cNvSpPr>
              <p:nvPr/>
            </p:nvSpPr>
            <p:spPr bwMode="auto">
              <a:xfrm>
                <a:off x="1572" y="1354"/>
                <a:ext cx="30" cy="28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23 h 28"/>
                  <a:gd name="T4" fmla="*/ 30 w 30"/>
                  <a:gd name="T5" fmla="*/ 28 h 28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8"/>
                  <a:gd name="T11" fmla="*/ 30 w 30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8">
                    <a:moveTo>
                      <a:pt x="0" y="0"/>
                    </a:moveTo>
                    <a:lnTo>
                      <a:pt x="0" y="23"/>
                    </a:lnTo>
                    <a:lnTo>
                      <a:pt x="3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22640" name="Line 210"/>
            <p:cNvSpPr>
              <a:spLocks noChangeShapeType="1"/>
            </p:cNvSpPr>
            <p:nvPr/>
          </p:nvSpPr>
          <p:spPr bwMode="auto">
            <a:xfrm>
              <a:off x="2918126" y="2307116"/>
              <a:ext cx="1857" cy="384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1" name="Line 211"/>
            <p:cNvSpPr>
              <a:spLocks noChangeShapeType="1"/>
            </p:cNvSpPr>
            <p:nvPr/>
          </p:nvSpPr>
          <p:spPr bwMode="auto">
            <a:xfrm flipV="1">
              <a:off x="2932981" y="2161876"/>
              <a:ext cx="1857" cy="244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2" name="Freeform 212"/>
            <p:cNvSpPr>
              <a:spLocks/>
            </p:cNvSpPr>
            <p:nvPr/>
          </p:nvSpPr>
          <p:spPr bwMode="auto">
            <a:xfrm>
              <a:off x="2932981" y="2210873"/>
              <a:ext cx="40851" cy="55996"/>
            </a:xfrm>
            <a:custGeom>
              <a:avLst/>
              <a:gdLst>
                <a:gd name="T0" fmla="*/ 2147483647 w 22"/>
                <a:gd name="T1" fmla="*/ 2147483647 h 32"/>
                <a:gd name="T2" fmla="*/ 0 w 22"/>
                <a:gd name="T3" fmla="*/ 2147483647 h 32"/>
                <a:gd name="T4" fmla="*/ 0 w 22"/>
                <a:gd name="T5" fmla="*/ 0 h 32"/>
                <a:gd name="T6" fmla="*/ 0 60000 65536"/>
                <a:gd name="T7" fmla="*/ 0 60000 65536"/>
                <a:gd name="T8" fmla="*/ 0 60000 65536"/>
                <a:gd name="T9" fmla="*/ 0 w 22"/>
                <a:gd name="T10" fmla="*/ 0 h 32"/>
                <a:gd name="T11" fmla="*/ 22 w 22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2">
                  <a:moveTo>
                    <a:pt x="22" y="32"/>
                  </a:move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3" name="Line 213"/>
            <p:cNvSpPr>
              <a:spLocks noChangeShapeType="1"/>
            </p:cNvSpPr>
            <p:nvPr/>
          </p:nvSpPr>
          <p:spPr bwMode="auto">
            <a:xfrm flipV="1">
              <a:off x="2918126" y="2161876"/>
              <a:ext cx="7427" cy="804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4" name="Line 214"/>
            <p:cNvSpPr>
              <a:spLocks noChangeShapeType="1"/>
            </p:cNvSpPr>
            <p:nvPr/>
          </p:nvSpPr>
          <p:spPr bwMode="auto">
            <a:xfrm flipH="1" flipV="1">
              <a:off x="2918126" y="2266869"/>
              <a:ext cx="55706" cy="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5" name="Freeform 215"/>
            <p:cNvSpPr>
              <a:spLocks/>
            </p:cNvSpPr>
            <p:nvPr/>
          </p:nvSpPr>
          <p:spPr bwMode="auto">
            <a:xfrm>
              <a:off x="2932981" y="2000887"/>
              <a:ext cx="40851" cy="129491"/>
            </a:xfrm>
            <a:custGeom>
              <a:avLst/>
              <a:gdLst>
                <a:gd name="T0" fmla="*/ 2147483647 w 22"/>
                <a:gd name="T1" fmla="*/ 2147483647 h 74"/>
                <a:gd name="T2" fmla="*/ 0 w 22"/>
                <a:gd name="T3" fmla="*/ 2147483647 h 74"/>
                <a:gd name="T4" fmla="*/ 0 w 22"/>
                <a:gd name="T5" fmla="*/ 0 h 74"/>
                <a:gd name="T6" fmla="*/ 0 60000 65536"/>
                <a:gd name="T7" fmla="*/ 0 60000 65536"/>
                <a:gd name="T8" fmla="*/ 0 60000 65536"/>
                <a:gd name="T9" fmla="*/ 0 w 22"/>
                <a:gd name="T10" fmla="*/ 0 h 74"/>
                <a:gd name="T11" fmla="*/ 22 w 2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74">
                  <a:moveTo>
                    <a:pt x="22" y="74"/>
                  </a:move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6" name="Line 216"/>
            <p:cNvSpPr>
              <a:spLocks noChangeShapeType="1"/>
            </p:cNvSpPr>
            <p:nvPr/>
          </p:nvSpPr>
          <p:spPr bwMode="auto">
            <a:xfrm flipV="1">
              <a:off x="2932981" y="1745404"/>
              <a:ext cx="9284" cy="183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7" name="Line 217"/>
            <p:cNvSpPr>
              <a:spLocks noChangeShapeType="1"/>
            </p:cNvSpPr>
            <p:nvPr/>
          </p:nvSpPr>
          <p:spPr bwMode="auto">
            <a:xfrm flipV="1">
              <a:off x="2942265" y="1649161"/>
              <a:ext cx="1857" cy="804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8" name="Line 218"/>
            <p:cNvSpPr>
              <a:spLocks noChangeShapeType="1"/>
            </p:cNvSpPr>
            <p:nvPr/>
          </p:nvSpPr>
          <p:spPr bwMode="auto">
            <a:xfrm flipV="1">
              <a:off x="2925553" y="1649161"/>
              <a:ext cx="7427" cy="2082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9" name="Line 219"/>
            <p:cNvSpPr>
              <a:spLocks noChangeShapeType="1"/>
            </p:cNvSpPr>
            <p:nvPr/>
          </p:nvSpPr>
          <p:spPr bwMode="auto">
            <a:xfrm flipV="1">
              <a:off x="2925553" y="1897644"/>
              <a:ext cx="1857" cy="176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0" name="Freeform 220"/>
            <p:cNvSpPr>
              <a:spLocks/>
            </p:cNvSpPr>
            <p:nvPr/>
          </p:nvSpPr>
          <p:spPr bwMode="auto">
            <a:xfrm>
              <a:off x="2925553" y="2097130"/>
              <a:ext cx="48278" cy="40247"/>
            </a:xfrm>
            <a:custGeom>
              <a:avLst/>
              <a:gdLst>
                <a:gd name="T0" fmla="*/ 2147483647 w 26"/>
                <a:gd name="T1" fmla="*/ 2147483647 h 23"/>
                <a:gd name="T2" fmla="*/ 0 w 26"/>
                <a:gd name="T3" fmla="*/ 2147483647 h 23"/>
                <a:gd name="T4" fmla="*/ 0 w 26"/>
                <a:gd name="T5" fmla="*/ 0 h 23"/>
                <a:gd name="T6" fmla="*/ 0 60000 65536"/>
                <a:gd name="T7" fmla="*/ 0 60000 65536"/>
                <a:gd name="T8" fmla="*/ 0 60000 65536"/>
                <a:gd name="T9" fmla="*/ 0 w 26"/>
                <a:gd name="T10" fmla="*/ 0 h 23"/>
                <a:gd name="T11" fmla="*/ 26 w 2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3">
                  <a:moveTo>
                    <a:pt x="26" y="23"/>
                  </a:move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1" name="Freeform 221"/>
            <p:cNvSpPr>
              <a:spLocks/>
            </p:cNvSpPr>
            <p:nvPr/>
          </p:nvSpPr>
          <p:spPr bwMode="auto">
            <a:xfrm>
              <a:off x="2997971" y="1656160"/>
              <a:ext cx="135551" cy="33248"/>
            </a:xfrm>
            <a:custGeom>
              <a:avLst/>
              <a:gdLst>
                <a:gd name="T0" fmla="*/ 0 w 73"/>
                <a:gd name="T1" fmla="*/ 0 h 19"/>
                <a:gd name="T2" fmla="*/ 0 w 73"/>
                <a:gd name="T3" fmla="*/ 2147483647 h 19"/>
                <a:gd name="T4" fmla="*/ 2147483647 w 73"/>
                <a:gd name="T5" fmla="*/ 2147483647 h 19"/>
                <a:gd name="T6" fmla="*/ 2147483647 w 73"/>
                <a:gd name="T7" fmla="*/ 2147483647 h 19"/>
                <a:gd name="T8" fmla="*/ 2147483647 w 73"/>
                <a:gd name="T9" fmla="*/ 0 h 19"/>
                <a:gd name="T10" fmla="*/ 0 w 73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9"/>
                <a:gd name="T20" fmla="*/ 73 w 7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9">
                  <a:moveTo>
                    <a:pt x="0" y="0"/>
                  </a:moveTo>
                  <a:lnTo>
                    <a:pt x="0" y="14"/>
                  </a:lnTo>
                  <a:lnTo>
                    <a:pt x="69" y="19"/>
                  </a:lnTo>
                  <a:lnTo>
                    <a:pt x="73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2" name="Line 222"/>
            <p:cNvSpPr>
              <a:spLocks noChangeShapeType="1"/>
            </p:cNvSpPr>
            <p:nvPr/>
          </p:nvSpPr>
          <p:spPr bwMode="auto">
            <a:xfrm>
              <a:off x="2997971" y="1664910"/>
              <a:ext cx="128123" cy="157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3" name="Freeform 223"/>
            <p:cNvSpPr>
              <a:spLocks/>
            </p:cNvSpPr>
            <p:nvPr/>
          </p:nvSpPr>
          <p:spPr bwMode="auto">
            <a:xfrm>
              <a:off x="3005398" y="1913393"/>
              <a:ext cx="137407" cy="24498"/>
            </a:xfrm>
            <a:custGeom>
              <a:avLst/>
              <a:gdLst>
                <a:gd name="T0" fmla="*/ 0 w 74"/>
                <a:gd name="T1" fmla="*/ 0 h 14"/>
                <a:gd name="T2" fmla="*/ 0 w 74"/>
                <a:gd name="T3" fmla="*/ 2147483647 h 14"/>
                <a:gd name="T4" fmla="*/ 2147483647 w 74"/>
                <a:gd name="T5" fmla="*/ 2147483647 h 14"/>
                <a:gd name="T6" fmla="*/ 2147483647 w 74"/>
                <a:gd name="T7" fmla="*/ 2147483647 h 14"/>
                <a:gd name="T8" fmla="*/ 2147483647 w 74"/>
                <a:gd name="T9" fmla="*/ 0 h 14"/>
                <a:gd name="T10" fmla="*/ 0 w 7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4"/>
                <a:gd name="T20" fmla="*/ 74 w 7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4">
                  <a:moveTo>
                    <a:pt x="0" y="0"/>
                  </a:moveTo>
                  <a:lnTo>
                    <a:pt x="0" y="9"/>
                  </a:lnTo>
                  <a:lnTo>
                    <a:pt x="65" y="14"/>
                  </a:lnTo>
                  <a:lnTo>
                    <a:pt x="74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4" name="Line 224"/>
            <p:cNvSpPr>
              <a:spLocks noChangeShapeType="1"/>
            </p:cNvSpPr>
            <p:nvPr/>
          </p:nvSpPr>
          <p:spPr bwMode="auto">
            <a:xfrm>
              <a:off x="3005398" y="1922142"/>
              <a:ext cx="128123" cy="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5" name="Freeform 225"/>
            <p:cNvSpPr>
              <a:spLocks/>
            </p:cNvSpPr>
            <p:nvPr/>
          </p:nvSpPr>
          <p:spPr bwMode="auto">
            <a:xfrm>
              <a:off x="3118666" y="1617663"/>
              <a:ext cx="103984" cy="367475"/>
            </a:xfrm>
            <a:custGeom>
              <a:avLst/>
              <a:gdLst>
                <a:gd name="T0" fmla="*/ 0 w 56"/>
                <a:gd name="T1" fmla="*/ 0 h 210"/>
                <a:gd name="T2" fmla="*/ 0 w 56"/>
                <a:gd name="T3" fmla="*/ 2147483647 h 210"/>
                <a:gd name="T4" fmla="*/ 2147483647 w 56"/>
                <a:gd name="T5" fmla="*/ 2147483647 h 210"/>
                <a:gd name="T6" fmla="*/ 2147483647 w 56"/>
                <a:gd name="T7" fmla="*/ 2147483647 h 210"/>
                <a:gd name="T8" fmla="*/ 2147483647 w 56"/>
                <a:gd name="T9" fmla="*/ 2147483647 h 210"/>
                <a:gd name="T10" fmla="*/ 2147483647 w 56"/>
                <a:gd name="T11" fmla="*/ 2147483647 h 210"/>
                <a:gd name="T12" fmla="*/ 2147483647 w 56"/>
                <a:gd name="T13" fmla="*/ 2147483647 h 210"/>
                <a:gd name="T14" fmla="*/ 2147483647 w 56"/>
                <a:gd name="T15" fmla="*/ 2147483647 h 210"/>
                <a:gd name="T16" fmla="*/ 2147483647 w 56"/>
                <a:gd name="T17" fmla="*/ 2147483647 h 210"/>
                <a:gd name="T18" fmla="*/ 2147483647 w 56"/>
                <a:gd name="T19" fmla="*/ 2147483647 h 210"/>
                <a:gd name="T20" fmla="*/ 2147483647 w 56"/>
                <a:gd name="T21" fmla="*/ 2147483647 h 210"/>
                <a:gd name="T22" fmla="*/ 2147483647 w 56"/>
                <a:gd name="T23" fmla="*/ 2147483647 h 210"/>
                <a:gd name="T24" fmla="*/ 2147483647 w 56"/>
                <a:gd name="T25" fmla="*/ 2147483647 h 210"/>
                <a:gd name="T26" fmla="*/ 2147483647 w 56"/>
                <a:gd name="T27" fmla="*/ 2147483647 h 210"/>
                <a:gd name="T28" fmla="*/ 2147483647 w 56"/>
                <a:gd name="T29" fmla="*/ 2147483647 h 210"/>
                <a:gd name="T30" fmla="*/ 2147483647 w 56"/>
                <a:gd name="T31" fmla="*/ 0 h 210"/>
                <a:gd name="T32" fmla="*/ 0 w 56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10"/>
                <a:gd name="T53" fmla="*/ 56 w 56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10">
                  <a:moveTo>
                    <a:pt x="0" y="0"/>
                  </a:moveTo>
                  <a:lnTo>
                    <a:pt x="0" y="206"/>
                  </a:lnTo>
                  <a:lnTo>
                    <a:pt x="51" y="210"/>
                  </a:lnTo>
                  <a:lnTo>
                    <a:pt x="56" y="210"/>
                  </a:lnTo>
                  <a:lnTo>
                    <a:pt x="56" y="197"/>
                  </a:lnTo>
                  <a:lnTo>
                    <a:pt x="13" y="192"/>
                  </a:lnTo>
                  <a:lnTo>
                    <a:pt x="13" y="110"/>
                  </a:lnTo>
                  <a:lnTo>
                    <a:pt x="51" y="114"/>
                  </a:lnTo>
                  <a:lnTo>
                    <a:pt x="56" y="110"/>
                  </a:lnTo>
                  <a:lnTo>
                    <a:pt x="56" y="96"/>
                  </a:lnTo>
                  <a:lnTo>
                    <a:pt x="13" y="91"/>
                  </a:lnTo>
                  <a:lnTo>
                    <a:pt x="13" y="13"/>
                  </a:lnTo>
                  <a:lnTo>
                    <a:pt x="51" y="13"/>
                  </a:lnTo>
                  <a:lnTo>
                    <a:pt x="56" y="13"/>
                  </a:lnTo>
                  <a:lnTo>
                    <a:pt x="56" y="4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6" name="Freeform 226"/>
            <p:cNvSpPr>
              <a:spLocks/>
            </p:cNvSpPr>
            <p:nvPr/>
          </p:nvSpPr>
          <p:spPr bwMode="auto">
            <a:xfrm>
              <a:off x="3213366" y="1624663"/>
              <a:ext cx="9284" cy="15749"/>
            </a:xfrm>
            <a:custGeom>
              <a:avLst/>
              <a:gdLst>
                <a:gd name="T0" fmla="*/ 2147483647 w 5"/>
                <a:gd name="T1" fmla="*/ 0 h 9"/>
                <a:gd name="T2" fmla="*/ 0 w 5"/>
                <a:gd name="T3" fmla="*/ 0 h 9"/>
                <a:gd name="T4" fmla="*/ 0 w 5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5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7" name="Line 227"/>
            <p:cNvSpPr>
              <a:spLocks noChangeShapeType="1"/>
            </p:cNvSpPr>
            <p:nvPr/>
          </p:nvSpPr>
          <p:spPr bwMode="auto">
            <a:xfrm flipH="1" flipV="1">
              <a:off x="3126094" y="1617663"/>
              <a:ext cx="87272" cy="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8" name="Freeform 228"/>
            <p:cNvSpPr>
              <a:spLocks/>
            </p:cNvSpPr>
            <p:nvPr/>
          </p:nvSpPr>
          <p:spPr bwMode="auto">
            <a:xfrm>
              <a:off x="3213366" y="1969389"/>
              <a:ext cx="9284" cy="15749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0 h 9"/>
                <a:gd name="T4" fmla="*/ 2147483647 w 5"/>
                <a:gd name="T5" fmla="*/ 0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9" name="Freeform 229"/>
            <p:cNvSpPr>
              <a:spLocks/>
            </p:cNvSpPr>
            <p:nvPr/>
          </p:nvSpPr>
          <p:spPr bwMode="auto">
            <a:xfrm>
              <a:off x="3133521" y="1785652"/>
              <a:ext cx="79845" cy="24498"/>
            </a:xfrm>
            <a:custGeom>
              <a:avLst/>
              <a:gdLst>
                <a:gd name="T0" fmla="*/ 0 w 43"/>
                <a:gd name="T1" fmla="*/ 0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0 60000 65536"/>
                <a:gd name="T7" fmla="*/ 0 60000 65536"/>
                <a:gd name="T8" fmla="*/ 0 60000 65536"/>
                <a:gd name="T9" fmla="*/ 0 w 43"/>
                <a:gd name="T10" fmla="*/ 0 h 14"/>
                <a:gd name="T11" fmla="*/ 43 w 4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14">
                  <a:moveTo>
                    <a:pt x="0" y="0"/>
                  </a:moveTo>
                  <a:lnTo>
                    <a:pt x="43" y="4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0" name="Line 230"/>
            <p:cNvSpPr>
              <a:spLocks noChangeShapeType="1"/>
            </p:cNvSpPr>
            <p:nvPr/>
          </p:nvSpPr>
          <p:spPr bwMode="auto">
            <a:xfrm>
              <a:off x="3213366" y="1792651"/>
              <a:ext cx="9284" cy="1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61" name="Freeform 231"/>
            <p:cNvSpPr>
              <a:spLocks/>
            </p:cNvSpPr>
            <p:nvPr/>
          </p:nvSpPr>
          <p:spPr bwMode="auto">
            <a:xfrm>
              <a:off x="3133521" y="1937891"/>
              <a:ext cx="72417" cy="31498"/>
            </a:xfrm>
            <a:custGeom>
              <a:avLst/>
              <a:gdLst>
                <a:gd name="T0" fmla="*/ 2147483647 w 39"/>
                <a:gd name="T1" fmla="*/ 2147483647 h 18"/>
                <a:gd name="T2" fmla="*/ 0 w 39"/>
                <a:gd name="T3" fmla="*/ 2147483647 h 18"/>
                <a:gd name="T4" fmla="*/ 0 w 39"/>
                <a:gd name="T5" fmla="*/ 0 h 18"/>
                <a:gd name="T6" fmla="*/ 0 60000 65536"/>
                <a:gd name="T7" fmla="*/ 0 60000 65536"/>
                <a:gd name="T8" fmla="*/ 0 60000 65536"/>
                <a:gd name="T9" fmla="*/ 0 w 39"/>
                <a:gd name="T10" fmla="*/ 0 h 18"/>
                <a:gd name="T11" fmla="*/ 39 w 3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8">
                  <a:moveTo>
                    <a:pt x="39" y="18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2" name="Line 232"/>
            <p:cNvSpPr>
              <a:spLocks noChangeShapeType="1"/>
            </p:cNvSpPr>
            <p:nvPr/>
          </p:nvSpPr>
          <p:spPr bwMode="auto">
            <a:xfrm flipV="1">
              <a:off x="3133521" y="1713906"/>
              <a:ext cx="1857" cy="1749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63" name="Freeform 233"/>
            <p:cNvSpPr>
              <a:spLocks/>
            </p:cNvSpPr>
            <p:nvPr/>
          </p:nvSpPr>
          <p:spPr bwMode="auto">
            <a:xfrm>
              <a:off x="3133521" y="1640411"/>
              <a:ext cx="16712" cy="40247"/>
            </a:xfrm>
            <a:custGeom>
              <a:avLst/>
              <a:gdLst>
                <a:gd name="T0" fmla="*/ 0 w 9"/>
                <a:gd name="T1" fmla="*/ 2147483647 h 23"/>
                <a:gd name="T2" fmla="*/ 0 w 9"/>
                <a:gd name="T3" fmla="*/ 0 h 23"/>
                <a:gd name="T4" fmla="*/ 2147483647 w 9"/>
                <a:gd name="T5" fmla="*/ 0 h 23"/>
                <a:gd name="T6" fmla="*/ 0 60000 65536"/>
                <a:gd name="T7" fmla="*/ 0 60000 65536"/>
                <a:gd name="T8" fmla="*/ 0 60000 65536"/>
                <a:gd name="T9" fmla="*/ 0 w 9"/>
                <a:gd name="T10" fmla="*/ 0 h 23"/>
                <a:gd name="T11" fmla="*/ 9 w 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3">
                  <a:moveTo>
                    <a:pt x="0" y="23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4" name="Freeform 234"/>
            <p:cNvSpPr>
              <a:spLocks/>
            </p:cNvSpPr>
            <p:nvPr/>
          </p:nvSpPr>
          <p:spPr bwMode="auto">
            <a:xfrm>
              <a:off x="3198511" y="1640411"/>
              <a:ext cx="31567" cy="48997"/>
            </a:xfrm>
            <a:custGeom>
              <a:avLst/>
              <a:gdLst>
                <a:gd name="T0" fmla="*/ 2147483647 w 17"/>
                <a:gd name="T1" fmla="*/ 2147483647 h 28"/>
                <a:gd name="T2" fmla="*/ 0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2147483647 h 28"/>
                <a:gd name="T8" fmla="*/ 2147483647 w 17"/>
                <a:gd name="T9" fmla="*/ 0 h 28"/>
                <a:gd name="T10" fmla="*/ 2147483647 w 17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8"/>
                <a:gd name="T20" fmla="*/ 17 w 1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8">
                  <a:moveTo>
                    <a:pt x="4" y="5"/>
                  </a:moveTo>
                  <a:lnTo>
                    <a:pt x="0" y="23"/>
                  </a:lnTo>
                  <a:lnTo>
                    <a:pt x="8" y="28"/>
                  </a:lnTo>
                  <a:lnTo>
                    <a:pt x="17" y="23"/>
                  </a:lnTo>
                  <a:lnTo>
                    <a:pt x="13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8AA7AE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5" name="Freeform 235"/>
            <p:cNvSpPr>
              <a:spLocks/>
            </p:cNvSpPr>
            <p:nvPr/>
          </p:nvSpPr>
          <p:spPr bwMode="auto">
            <a:xfrm>
              <a:off x="3198511" y="1817149"/>
              <a:ext cx="31567" cy="40247"/>
            </a:xfrm>
            <a:custGeom>
              <a:avLst/>
              <a:gdLst>
                <a:gd name="T0" fmla="*/ 2147483647 w 17"/>
                <a:gd name="T1" fmla="*/ 0 h 23"/>
                <a:gd name="T2" fmla="*/ 0 w 17"/>
                <a:gd name="T3" fmla="*/ 2147483647 h 23"/>
                <a:gd name="T4" fmla="*/ 2147483647 w 17"/>
                <a:gd name="T5" fmla="*/ 2147483647 h 23"/>
                <a:gd name="T6" fmla="*/ 2147483647 w 17"/>
                <a:gd name="T7" fmla="*/ 2147483647 h 23"/>
                <a:gd name="T8" fmla="*/ 2147483647 w 17"/>
                <a:gd name="T9" fmla="*/ 0 h 23"/>
                <a:gd name="T10" fmla="*/ 2147483647 w 1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3"/>
                <a:gd name="T20" fmla="*/ 17 w 1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3">
                  <a:moveTo>
                    <a:pt x="4" y="0"/>
                  </a:moveTo>
                  <a:lnTo>
                    <a:pt x="0" y="18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AA7AE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6" name="Freeform 236"/>
            <p:cNvSpPr>
              <a:spLocks/>
            </p:cNvSpPr>
            <p:nvPr/>
          </p:nvSpPr>
          <p:spPr bwMode="auto">
            <a:xfrm>
              <a:off x="3198511" y="1985138"/>
              <a:ext cx="31567" cy="40247"/>
            </a:xfrm>
            <a:custGeom>
              <a:avLst/>
              <a:gdLst>
                <a:gd name="T0" fmla="*/ 2147483647 w 17"/>
                <a:gd name="T1" fmla="*/ 0 h 23"/>
                <a:gd name="T2" fmla="*/ 0 w 17"/>
                <a:gd name="T3" fmla="*/ 2147483647 h 23"/>
                <a:gd name="T4" fmla="*/ 2147483647 w 17"/>
                <a:gd name="T5" fmla="*/ 2147483647 h 23"/>
                <a:gd name="T6" fmla="*/ 2147483647 w 17"/>
                <a:gd name="T7" fmla="*/ 2147483647 h 23"/>
                <a:gd name="T8" fmla="*/ 2147483647 w 17"/>
                <a:gd name="T9" fmla="*/ 0 h 23"/>
                <a:gd name="T10" fmla="*/ 2147483647 w 1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3"/>
                <a:gd name="T20" fmla="*/ 17 w 1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3">
                  <a:moveTo>
                    <a:pt x="4" y="0"/>
                  </a:moveTo>
                  <a:lnTo>
                    <a:pt x="0" y="19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AA7AE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7" name="Freeform 237"/>
            <p:cNvSpPr>
              <a:spLocks/>
            </p:cNvSpPr>
            <p:nvPr/>
          </p:nvSpPr>
          <p:spPr bwMode="auto">
            <a:xfrm>
              <a:off x="639763" y="1680659"/>
              <a:ext cx="2679444" cy="297480"/>
            </a:xfrm>
            <a:custGeom>
              <a:avLst/>
              <a:gdLst>
                <a:gd name="T0" fmla="*/ 2147483647 w 1443"/>
                <a:gd name="T1" fmla="*/ 2147483647 h 170"/>
                <a:gd name="T2" fmla="*/ 2147483647 w 1443"/>
                <a:gd name="T3" fmla="*/ 0 h 170"/>
                <a:gd name="T4" fmla="*/ 2147483647 w 1443"/>
                <a:gd name="T5" fmla="*/ 2147483647 h 170"/>
                <a:gd name="T6" fmla="*/ 2147483647 w 1443"/>
                <a:gd name="T7" fmla="*/ 2147483647 h 170"/>
                <a:gd name="T8" fmla="*/ 2147483647 w 1443"/>
                <a:gd name="T9" fmla="*/ 2147483647 h 170"/>
                <a:gd name="T10" fmla="*/ 2147483647 w 1443"/>
                <a:gd name="T11" fmla="*/ 2147483647 h 170"/>
                <a:gd name="T12" fmla="*/ 0 w 1443"/>
                <a:gd name="T13" fmla="*/ 2147483647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3"/>
                <a:gd name="T22" fmla="*/ 0 h 170"/>
                <a:gd name="T23" fmla="*/ 1443 w 1443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3" h="170">
                  <a:moveTo>
                    <a:pt x="1443" y="5"/>
                  </a:moveTo>
                  <a:lnTo>
                    <a:pt x="1382" y="0"/>
                  </a:lnTo>
                  <a:lnTo>
                    <a:pt x="1184" y="32"/>
                  </a:lnTo>
                  <a:lnTo>
                    <a:pt x="985" y="60"/>
                  </a:lnTo>
                  <a:lnTo>
                    <a:pt x="626" y="96"/>
                  </a:lnTo>
                  <a:lnTo>
                    <a:pt x="264" y="115"/>
                  </a:lnTo>
                  <a:lnTo>
                    <a:pt x="0" y="1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8" name="Freeform 238"/>
            <p:cNvSpPr>
              <a:spLocks/>
            </p:cNvSpPr>
            <p:nvPr/>
          </p:nvSpPr>
          <p:spPr bwMode="auto">
            <a:xfrm>
              <a:off x="639763" y="2025385"/>
              <a:ext cx="2679444" cy="328978"/>
            </a:xfrm>
            <a:custGeom>
              <a:avLst/>
              <a:gdLst>
                <a:gd name="T0" fmla="*/ 2147483647 w 1443"/>
                <a:gd name="T1" fmla="*/ 2147483647 h 188"/>
                <a:gd name="T2" fmla="*/ 2147483647 w 1443"/>
                <a:gd name="T3" fmla="*/ 0 h 188"/>
                <a:gd name="T4" fmla="*/ 2147483647 w 1443"/>
                <a:gd name="T5" fmla="*/ 2147483647 h 188"/>
                <a:gd name="T6" fmla="*/ 2147483647 w 1443"/>
                <a:gd name="T7" fmla="*/ 2147483647 h 188"/>
                <a:gd name="T8" fmla="*/ 2147483647 w 1443"/>
                <a:gd name="T9" fmla="*/ 2147483647 h 188"/>
                <a:gd name="T10" fmla="*/ 2147483647 w 1443"/>
                <a:gd name="T11" fmla="*/ 2147483647 h 188"/>
                <a:gd name="T12" fmla="*/ 0 w 1443"/>
                <a:gd name="T13" fmla="*/ 2147483647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3"/>
                <a:gd name="T22" fmla="*/ 0 h 188"/>
                <a:gd name="T23" fmla="*/ 1443 w 1443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3" h="188">
                  <a:moveTo>
                    <a:pt x="1443" y="5"/>
                  </a:moveTo>
                  <a:lnTo>
                    <a:pt x="1382" y="0"/>
                  </a:lnTo>
                  <a:lnTo>
                    <a:pt x="1184" y="37"/>
                  </a:lnTo>
                  <a:lnTo>
                    <a:pt x="985" y="64"/>
                  </a:lnTo>
                  <a:lnTo>
                    <a:pt x="626" y="106"/>
                  </a:lnTo>
                  <a:lnTo>
                    <a:pt x="264" y="133"/>
                  </a:lnTo>
                  <a:lnTo>
                    <a:pt x="0" y="1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69" name="Freeform 239"/>
            <p:cNvSpPr>
              <a:spLocks/>
            </p:cNvSpPr>
            <p:nvPr/>
          </p:nvSpPr>
          <p:spPr bwMode="auto">
            <a:xfrm>
              <a:off x="639763" y="1857397"/>
              <a:ext cx="2679444" cy="304479"/>
            </a:xfrm>
            <a:custGeom>
              <a:avLst/>
              <a:gdLst>
                <a:gd name="T0" fmla="*/ 2147483647 w 1443"/>
                <a:gd name="T1" fmla="*/ 2147483647 h 174"/>
                <a:gd name="T2" fmla="*/ 2147483647 w 1443"/>
                <a:gd name="T3" fmla="*/ 0 h 174"/>
                <a:gd name="T4" fmla="*/ 2147483647 w 1443"/>
                <a:gd name="T5" fmla="*/ 2147483647 h 174"/>
                <a:gd name="T6" fmla="*/ 2147483647 w 1443"/>
                <a:gd name="T7" fmla="*/ 2147483647 h 174"/>
                <a:gd name="T8" fmla="*/ 2147483647 w 1443"/>
                <a:gd name="T9" fmla="*/ 2147483647 h 174"/>
                <a:gd name="T10" fmla="*/ 2147483647 w 1443"/>
                <a:gd name="T11" fmla="*/ 2147483647 h 174"/>
                <a:gd name="T12" fmla="*/ 2147483647 w 1443"/>
                <a:gd name="T13" fmla="*/ 2147483647 h 174"/>
                <a:gd name="T14" fmla="*/ 0 w 1443"/>
                <a:gd name="T15" fmla="*/ 2147483647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3"/>
                <a:gd name="T25" fmla="*/ 0 h 174"/>
                <a:gd name="T26" fmla="*/ 1443 w 1443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3" h="174">
                  <a:moveTo>
                    <a:pt x="1443" y="5"/>
                  </a:moveTo>
                  <a:lnTo>
                    <a:pt x="1382" y="0"/>
                  </a:lnTo>
                  <a:lnTo>
                    <a:pt x="1184" y="37"/>
                  </a:lnTo>
                  <a:lnTo>
                    <a:pt x="985" y="64"/>
                  </a:lnTo>
                  <a:lnTo>
                    <a:pt x="799" y="82"/>
                  </a:lnTo>
                  <a:lnTo>
                    <a:pt x="626" y="101"/>
                  </a:lnTo>
                  <a:lnTo>
                    <a:pt x="264" y="119"/>
                  </a:lnTo>
                  <a:lnTo>
                    <a:pt x="0" y="1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0" name="Freeform 240"/>
            <p:cNvSpPr>
              <a:spLocks/>
            </p:cNvSpPr>
            <p:nvPr/>
          </p:nvSpPr>
          <p:spPr bwMode="auto">
            <a:xfrm>
              <a:off x="1946990" y="2699090"/>
              <a:ext cx="96557" cy="40247"/>
            </a:xfrm>
            <a:custGeom>
              <a:avLst/>
              <a:gdLst>
                <a:gd name="T0" fmla="*/ 0 w 52"/>
                <a:gd name="T1" fmla="*/ 2147483647 h 23"/>
                <a:gd name="T2" fmla="*/ 2147483647 w 52"/>
                <a:gd name="T3" fmla="*/ 2147483647 h 23"/>
                <a:gd name="T4" fmla="*/ 2147483647 w 52"/>
                <a:gd name="T5" fmla="*/ 2147483647 h 23"/>
                <a:gd name="T6" fmla="*/ 2147483647 w 52"/>
                <a:gd name="T7" fmla="*/ 2147483647 h 23"/>
                <a:gd name="T8" fmla="*/ 2147483647 w 5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3"/>
                <a:gd name="T17" fmla="*/ 52 w 5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3">
                  <a:moveTo>
                    <a:pt x="0" y="5"/>
                  </a:moveTo>
                  <a:lnTo>
                    <a:pt x="13" y="18"/>
                  </a:lnTo>
                  <a:lnTo>
                    <a:pt x="22" y="23"/>
                  </a:lnTo>
                  <a:lnTo>
                    <a:pt x="39" y="18"/>
                  </a:lnTo>
                  <a:lnTo>
                    <a:pt x="5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22671" name="Picture 24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155" y="3525034"/>
              <a:ext cx="193113" cy="1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72" name="Freeform 242"/>
            <p:cNvSpPr>
              <a:spLocks/>
            </p:cNvSpPr>
            <p:nvPr/>
          </p:nvSpPr>
          <p:spPr bwMode="auto">
            <a:xfrm>
              <a:off x="1802155" y="3516284"/>
              <a:ext cx="193113" cy="129491"/>
            </a:xfrm>
            <a:custGeom>
              <a:avLst/>
              <a:gdLst>
                <a:gd name="T0" fmla="*/ 0 w 104"/>
                <a:gd name="T1" fmla="*/ 2147483647 h 74"/>
                <a:gd name="T2" fmla="*/ 2147483647 w 104"/>
                <a:gd name="T3" fmla="*/ 2147483647 h 74"/>
                <a:gd name="T4" fmla="*/ 2147483647 w 104"/>
                <a:gd name="T5" fmla="*/ 2147483647 h 74"/>
                <a:gd name="T6" fmla="*/ 2147483647 w 104"/>
                <a:gd name="T7" fmla="*/ 2147483647 h 74"/>
                <a:gd name="T8" fmla="*/ 2147483647 w 104"/>
                <a:gd name="T9" fmla="*/ 0 h 74"/>
                <a:gd name="T10" fmla="*/ 2147483647 w 104"/>
                <a:gd name="T11" fmla="*/ 2147483647 h 74"/>
                <a:gd name="T12" fmla="*/ 2147483647 w 104"/>
                <a:gd name="T13" fmla="*/ 2147483647 h 74"/>
                <a:gd name="T14" fmla="*/ 2147483647 w 104"/>
                <a:gd name="T15" fmla="*/ 2147483647 h 74"/>
                <a:gd name="T16" fmla="*/ 2147483647 w 104"/>
                <a:gd name="T17" fmla="*/ 2147483647 h 74"/>
                <a:gd name="T18" fmla="*/ 2147483647 w 104"/>
                <a:gd name="T19" fmla="*/ 2147483647 h 74"/>
                <a:gd name="T20" fmla="*/ 2147483647 w 104"/>
                <a:gd name="T21" fmla="*/ 2147483647 h 74"/>
                <a:gd name="T22" fmla="*/ 2147483647 w 104"/>
                <a:gd name="T23" fmla="*/ 2147483647 h 74"/>
                <a:gd name="T24" fmla="*/ 2147483647 w 104"/>
                <a:gd name="T25" fmla="*/ 2147483647 h 74"/>
                <a:gd name="T26" fmla="*/ 0 w 104"/>
                <a:gd name="T27" fmla="*/ 2147483647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74"/>
                <a:gd name="T44" fmla="*/ 104 w 104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74">
                  <a:moveTo>
                    <a:pt x="0" y="46"/>
                  </a:moveTo>
                  <a:lnTo>
                    <a:pt x="9" y="23"/>
                  </a:lnTo>
                  <a:lnTo>
                    <a:pt x="26" y="14"/>
                  </a:lnTo>
                  <a:lnTo>
                    <a:pt x="70" y="9"/>
                  </a:lnTo>
                  <a:lnTo>
                    <a:pt x="70" y="0"/>
                  </a:lnTo>
                  <a:lnTo>
                    <a:pt x="95" y="9"/>
                  </a:lnTo>
                  <a:lnTo>
                    <a:pt x="104" y="28"/>
                  </a:lnTo>
                  <a:lnTo>
                    <a:pt x="100" y="46"/>
                  </a:lnTo>
                  <a:lnTo>
                    <a:pt x="87" y="60"/>
                  </a:lnTo>
                  <a:lnTo>
                    <a:pt x="78" y="60"/>
                  </a:lnTo>
                  <a:lnTo>
                    <a:pt x="52" y="74"/>
                  </a:lnTo>
                  <a:lnTo>
                    <a:pt x="13" y="74"/>
                  </a:lnTo>
                  <a:lnTo>
                    <a:pt x="5" y="60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22673" name="Picture 24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423" y="2490854"/>
              <a:ext cx="183829" cy="27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74" name="Freeform 244"/>
            <p:cNvSpPr>
              <a:spLocks/>
            </p:cNvSpPr>
            <p:nvPr/>
          </p:nvSpPr>
          <p:spPr bwMode="auto">
            <a:xfrm>
              <a:off x="1915423" y="2490854"/>
              <a:ext cx="183829" cy="279981"/>
            </a:xfrm>
            <a:custGeom>
              <a:avLst/>
              <a:gdLst>
                <a:gd name="T0" fmla="*/ 2147483647 w 99"/>
                <a:gd name="T1" fmla="*/ 0 h 160"/>
                <a:gd name="T2" fmla="*/ 2147483647 w 99"/>
                <a:gd name="T3" fmla="*/ 0 h 160"/>
                <a:gd name="T4" fmla="*/ 2147483647 w 99"/>
                <a:gd name="T5" fmla="*/ 2147483647 h 160"/>
                <a:gd name="T6" fmla="*/ 2147483647 w 99"/>
                <a:gd name="T7" fmla="*/ 2147483647 h 160"/>
                <a:gd name="T8" fmla="*/ 2147483647 w 99"/>
                <a:gd name="T9" fmla="*/ 2147483647 h 160"/>
                <a:gd name="T10" fmla="*/ 2147483647 w 99"/>
                <a:gd name="T11" fmla="*/ 2147483647 h 160"/>
                <a:gd name="T12" fmla="*/ 2147483647 w 99"/>
                <a:gd name="T13" fmla="*/ 2147483647 h 160"/>
                <a:gd name="T14" fmla="*/ 2147483647 w 99"/>
                <a:gd name="T15" fmla="*/ 2147483647 h 160"/>
                <a:gd name="T16" fmla="*/ 2147483647 w 99"/>
                <a:gd name="T17" fmla="*/ 2147483647 h 160"/>
                <a:gd name="T18" fmla="*/ 2147483647 w 99"/>
                <a:gd name="T19" fmla="*/ 2147483647 h 160"/>
                <a:gd name="T20" fmla="*/ 2147483647 w 99"/>
                <a:gd name="T21" fmla="*/ 2147483647 h 160"/>
                <a:gd name="T22" fmla="*/ 2147483647 w 99"/>
                <a:gd name="T23" fmla="*/ 2147483647 h 160"/>
                <a:gd name="T24" fmla="*/ 0 w 99"/>
                <a:gd name="T25" fmla="*/ 2147483647 h 160"/>
                <a:gd name="T26" fmla="*/ 0 w 99"/>
                <a:gd name="T27" fmla="*/ 2147483647 h 160"/>
                <a:gd name="T28" fmla="*/ 2147483647 w 99"/>
                <a:gd name="T29" fmla="*/ 2147483647 h 160"/>
                <a:gd name="T30" fmla="*/ 2147483647 w 99"/>
                <a:gd name="T31" fmla="*/ 0 h 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160"/>
                <a:gd name="T50" fmla="*/ 99 w 99"/>
                <a:gd name="T51" fmla="*/ 160 h 1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160">
                  <a:moveTo>
                    <a:pt x="34" y="0"/>
                  </a:moveTo>
                  <a:lnTo>
                    <a:pt x="56" y="0"/>
                  </a:lnTo>
                  <a:lnTo>
                    <a:pt x="78" y="9"/>
                  </a:lnTo>
                  <a:lnTo>
                    <a:pt x="91" y="32"/>
                  </a:lnTo>
                  <a:lnTo>
                    <a:pt x="99" y="59"/>
                  </a:lnTo>
                  <a:lnTo>
                    <a:pt x="99" y="119"/>
                  </a:lnTo>
                  <a:lnTo>
                    <a:pt x="95" y="133"/>
                  </a:lnTo>
                  <a:lnTo>
                    <a:pt x="86" y="142"/>
                  </a:lnTo>
                  <a:lnTo>
                    <a:pt x="69" y="160"/>
                  </a:lnTo>
                  <a:lnTo>
                    <a:pt x="43" y="160"/>
                  </a:lnTo>
                  <a:lnTo>
                    <a:pt x="22" y="151"/>
                  </a:lnTo>
                  <a:lnTo>
                    <a:pt x="9" y="128"/>
                  </a:lnTo>
                  <a:lnTo>
                    <a:pt x="0" y="101"/>
                  </a:lnTo>
                  <a:lnTo>
                    <a:pt x="0" y="37"/>
                  </a:lnTo>
                  <a:lnTo>
                    <a:pt x="13" y="14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5" name="Freeform 245"/>
            <p:cNvSpPr>
              <a:spLocks/>
            </p:cNvSpPr>
            <p:nvPr/>
          </p:nvSpPr>
          <p:spPr bwMode="auto">
            <a:xfrm>
              <a:off x="2019407" y="2770835"/>
              <a:ext cx="159690" cy="754199"/>
            </a:xfrm>
            <a:custGeom>
              <a:avLst/>
              <a:gdLst>
                <a:gd name="T0" fmla="*/ 0 w 86"/>
                <a:gd name="T1" fmla="*/ 0 h 431"/>
                <a:gd name="T2" fmla="*/ 2147483647 w 86"/>
                <a:gd name="T3" fmla="*/ 2147483647 h 431"/>
                <a:gd name="T4" fmla="*/ 2147483647 w 86"/>
                <a:gd name="T5" fmla="*/ 2147483647 h 431"/>
                <a:gd name="T6" fmla="*/ 2147483647 w 86"/>
                <a:gd name="T7" fmla="*/ 2147483647 h 431"/>
                <a:gd name="T8" fmla="*/ 2147483647 w 86"/>
                <a:gd name="T9" fmla="*/ 2147483647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431"/>
                <a:gd name="T17" fmla="*/ 86 w 86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431">
                  <a:moveTo>
                    <a:pt x="0" y="0"/>
                  </a:moveTo>
                  <a:lnTo>
                    <a:pt x="9" y="119"/>
                  </a:lnTo>
                  <a:lnTo>
                    <a:pt x="35" y="238"/>
                  </a:lnTo>
                  <a:lnTo>
                    <a:pt x="61" y="348"/>
                  </a:lnTo>
                  <a:lnTo>
                    <a:pt x="86" y="43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6" name="Freeform 246"/>
            <p:cNvSpPr>
              <a:spLocks/>
            </p:cNvSpPr>
            <p:nvPr/>
          </p:nvSpPr>
          <p:spPr bwMode="auto">
            <a:xfrm>
              <a:off x="1932135" y="3187307"/>
              <a:ext cx="152262" cy="344727"/>
            </a:xfrm>
            <a:custGeom>
              <a:avLst/>
              <a:gdLst>
                <a:gd name="T0" fmla="*/ 0 w 82"/>
                <a:gd name="T1" fmla="*/ 2147483647 h 197"/>
                <a:gd name="T2" fmla="*/ 2147483647 w 82"/>
                <a:gd name="T3" fmla="*/ 2147483647 h 197"/>
                <a:gd name="T4" fmla="*/ 2147483647 w 82"/>
                <a:gd name="T5" fmla="*/ 0 h 197"/>
                <a:gd name="T6" fmla="*/ 0 60000 65536"/>
                <a:gd name="T7" fmla="*/ 0 60000 65536"/>
                <a:gd name="T8" fmla="*/ 0 60000 65536"/>
                <a:gd name="T9" fmla="*/ 0 w 82"/>
                <a:gd name="T10" fmla="*/ 0 h 197"/>
                <a:gd name="T11" fmla="*/ 82 w 82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97">
                  <a:moveTo>
                    <a:pt x="0" y="197"/>
                  </a:moveTo>
                  <a:lnTo>
                    <a:pt x="21" y="110"/>
                  </a:lnTo>
                  <a:lnTo>
                    <a:pt x="8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7" name="Freeform 247"/>
            <p:cNvSpPr>
              <a:spLocks/>
            </p:cNvSpPr>
            <p:nvPr/>
          </p:nvSpPr>
          <p:spPr bwMode="auto">
            <a:xfrm>
              <a:off x="2140103" y="3525034"/>
              <a:ext cx="191256" cy="136491"/>
            </a:xfrm>
            <a:custGeom>
              <a:avLst/>
              <a:gdLst>
                <a:gd name="T0" fmla="*/ 2147483647 w 103"/>
                <a:gd name="T1" fmla="*/ 2147483647 h 78"/>
                <a:gd name="T2" fmla="*/ 2147483647 w 103"/>
                <a:gd name="T3" fmla="*/ 2147483647 h 78"/>
                <a:gd name="T4" fmla="*/ 2147483647 w 103"/>
                <a:gd name="T5" fmla="*/ 2147483647 h 78"/>
                <a:gd name="T6" fmla="*/ 2147483647 w 103"/>
                <a:gd name="T7" fmla="*/ 2147483647 h 78"/>
                <a:gd name="T8" fmla="*/ 2147483647 w 103"/>
                <a:gd name="T9" fmla="*/ 0 h 78"/>
                <a:gd name="T10" fmla="*/ 2147483647 w 103"/>
                <a:gd name="T11" fmla="*/ 2147483647 h 78"/>
                <a:gd name="T12" fmla="*/ 0 w 103"/>
                <a:gd name="T13" fmla="*/ 2147483647 h 78"/>
                <a:gd name="T14" fmla="*/ 0 w 103"/>
                <a:gd name="T15" fmla="*/ 2147483647 h 78"/>
                <a:gd name="T16" fmla="*/ 2147483647 w 103"/>
                <a:gd name="T17" fmla="*/ 2147483647 h 78"/>
                <a:gd name="T18" fmla="*/ 2147483647 w 103"/>
                <a:gd name="T19" fmla="*/ 2147483647 h 78"/>
                <a:gd name="T20" fmla="*/ 2147483647 w 103"/>
                <a:gd name="T21" fmla="*/ 2147483647 h 78"/>
                <a:gd name="T22" fmla="*/ 2147483647 w 103"/>
                <a:gd name="T23" fmla="*/ 2147483647 h 78"/>
                <a:gd name="T24" fmla="*/ 2147483647 w 103"/>
                <a:gd name="T25" fmla="*/ 2147483647 h 78"/>
                <a:gd name="T26" fmla="*/ 2147483647 w 103"/>
                <a:gd name="T27" fmla="*/ 2147483647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78"/>
                <a:gd name="T44" fmla="*/ 103 w 103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78">
                  <a:moveTo>
                    <a:pt x="103" y="55"/>
                  </a:moveTo>
                  <a:lnTo>
                    <a:pt x="95" y="27"/>
                  </a:lnTo>
                  <a:lnTo>
                    <a:pt x="82" y="18"/>
                  </a:lnTo>
                  <a:lnTo>
                    <a:pt x="30" y="9"/>
                  </a:lnTo>
                  <a:lnTo>
                    <a:pt x="21" y="0"/>
                  </a:lnTo>
                  <a:lnTo>
                    <a:pt x="4" y="9"/>
                  </a:lnTo>
                  <a:lnTo>
                    <a:pt x="0" y="27"/>
                  </a:lnTo>
                  <a:lnTo>
                    <a:pt x="0" y="46"/>
                  </a:lnTo>
                  <a:lnTo>
                    <a:pt x="13" y="59"/>
                  </a:lnTo>
                  <a:lnTo>
                    <a:pt x="21" y="59"/>
                  </a:lnTo>
                  <a:lnTo>
                    <a:pt x="60" y="78"/>
                  </a:lnTo>
                  <a:lnTo>
                    <a:pt x="91" y="78"/>
                  </a:lnTo>
                  <a:lnTo>
                    <a:pt x="99" y="69"/>
                  </a:lnTo>
                  <a:lnTo>
                    <a:pt x="103" y="55"/>
                  </a:lnTo>
                  <a:close/>
                </a:path>
              </a:pathLst>
            </a:custGeom>
            <a:solidFill>
              <a:srgbClr val="B182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8" name="Freeform 248"/>
            <p:cNvSpPr>
              <a:spLocks/>
            </p:cNvSpPr>
            <p:nvPr/>
          </p:nvSpPr>
          <p:spPr bwMode="auto">
            <a:xfrm>
              <a:off x="2147531" y="3115561"/>
              <a:ext cx="113268" cy="145240"/>
            </a:xfrm>
            <a:custGeom>
              <a:avLst/>
              <a:gdLst>
                <a:gd name="T0" fmla="*/ 2147483647 w 61"/>
                <a:gd name="T1" fmla="*/ 2147483647 h 83"/>
                <a:gd name="T2" fmla="*/ 0 w 61"/>
                <a:gd name="T3" fmla="*/ 2147483647 h 83"/>
                <a:gd name="T4" fmla="*/ 2147483647 w 61"/>
                <a:gd name="T5" fmla="*/ 2147483647 h 83"/>
                <a:gd name="T6" fmla="*/ 2147483647 w 61"/>
                <a:gd name="T7" fmla="*/ 2147483647 h 83"/>
                <a:gd name="T8" fmla="*/ 2147483647 w 61"/>
                <a:gd name="T9" fmla="*/ 2147483647 h 83"/>
                <a:gd name="T10" fmla="*/ 2147483647 w 61"/>
                <a:gd name="T11" fmla="*/ 2147483647 h 83"/>
                <a:gd name="T12" fmla="*/ 2147483647 w 61"/>
                <a:gd name="T13" fmla="*/ 2147483647 h 83"/>
                <a:gd name="T14" fmla="*/ 2147483647 w 61"/>
                <a:gd name="T15" fmla="*/ 2147483647 h 83"/>
                <a:gd name="T16" fmla="*/ 2147483647 w 61"/>
                <a:gd name="T17" fmla="*/ 2147483647 h 83"/>
                <a:gd name="T18" fmla="*/ 2147483647 w 61"/>
                <a:gd name="T19" fmla="*/ 2147483647 h 83"/>
                <a:gd name="T20" fmla="*/ 2147483647 w 61"/>
                <a:gd name="T21" fmla="*/ 2147483647 h 83"/>
                <a:gd name="T22" fmla="*/ 2147483647 w 61"/>
                <a:gd name="T23" fmla="*/ 0 h 83"/>
                <a:gd name="T24" fmla="*/ 2147483647 w 61"/>
                <a:gd name="T25" fmla="*/ 0 h 83"/>
                <a:gd name="T26" fmla="*/ 2147483647 w 61"/>
                <a:gd name="T27" fmla="*/ 2147483647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83"/>
                <a:gd name="T44" fmla="*/ 61 w 61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83">
                  <a:moveTo>
                    <a:pt x="22" y="5"/>
                  </a:moveTo>
                  <a:lnTo>
                    <a:pt x="0" y="41"/>
                  </a:lnTo>
                  <a:lnTo>
                    <a:pt x="9" y="51"/>
                  </a:lnTo>
                  <a:lnTo>
                    <a:pt x="22" y="32"/>
                  </a:lnTo>
                  <a:lnTo>
                    <a:pt x="26" y="41"/>
                  </a:lnTo>
                  <a:lnTo>
                    <a:pt x="26" y="69"/>
                  </a:lnTo>
                  <a:lnTo>
                    <a:pt x="35" y="83"/>
                  </a:lnTo>
                  <a:lnTo>
                    <a:pt x="52" y="83"/>
                  </a:lnTo>
                  <a:lnTo>
                    <a:pt x="61" y="69"/>
                  </a:lnTo>
                  <a:lnTo>
                    <a:pt x="61" y="46"/>
                  </a:lnTo>
                  <a:lnTo>
                    <a:pt x="56" y="9"/>
                  </a:lnTo>
                  <a:lnTo>
                    <a:pt x="48" y="0"/>
                  </a:lnTo>
                  <a:lnTo>
                    <a:pt x="3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EAB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9" name="Freeform 249"/>
            <p:cNvSpPr>
              <a:spLocks/>
            </p:cNvSpPr>
            <p:nvPr/>
          </p:nvSpPr>
          <p:spPr bwMode="auto">
            <a:xfrm>
              <a:off x="2002696" y="2835580"/>
              <a:ext cx="72417" cy="232734"/>
            </a:xfrm>
            <a:custGeom>
              <a:avLst/>
              <a:gdLst>
                <a:gd name="T0" fmla="*/ 0 w 39"/>
                <a:gd name="T1" fmla="*/ 0 h 133"/>
                <a:gd name="T2" fmla="*/ 0 w 39"/>
                <a:gd name="T3" fmla="*/ 2147483647 h 133"/>
                <a:gd name="T4" fmla="*/ 2147483647 w 39"/>
                <a:gd name="T5" fmla="*/ 2147483647 h 133"/>
                <a:gd name="T6" fmla="*/ 2147483647 w 39"/>
                <a:gd name="T7" fmla="*/ 2147483647 h 133"/>
                <a:gd name="T8" fmla="*/ 2147483647 w 39"/>
                <a:gd name="T9" fmla="*/ 2147483647 h 133"/>
                <a:gd name="T10" fmla="*/ 2147483647 w 39"/>
                <a:gd name="T11" fmla="*/ 2147483647 h 133"/>
                <a:gd name="T12" fmla="*/ 0 w 39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133"/>
                <a:gd name="T23" fmla="*/ 39 w 39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133">
                  <a:moveTo>
                    <a:pt x="0" y="0"/>
                  </a:moveTo>
                  <a:lnTo>
                    <a:pt x="0" y="91"/>
                  </a:lnTo>
                  <a:lnTo>
                    <a:pt x="22" y="133"/>
                  </a:lnTo>
                  <a:lnTo>
                    <a:pt x="39" y="101"/>
                  </a:lnTo>
                  <a:lnTo>
                    <a:pt x="22" y="36"/>
                  </a:lnTo>
                  <a:lnTo>
                    <a:pt x="1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CE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80" name="Freeform 250"/>
            <p:cNvSpPr>
              <a:spLocks/>
            </p:cNvSpPr>
            <p:nvPr/>
          </p:nvSpPr>
          <p:spPr bwMode="auto">
            <a:xfrm>
              <a:off x="1995268" y="2779584"/>
              <a:ext cx="48278" cy="71745"/>
            </a:xfrm>
            <a:custGeom>
              <a:avLst/>
              <a:gdLst>
                <a:gd name="T0" fmla="*/ 0 w 26"/>
                <a:gd name="T1" fmla="*/ 0 h 41"/>
                <a:gd name="T2" fmla="*/ 2147483647 w 26"/>
                <a:gd name="T3" fmla="*/ 2147483647 h 41"/>
                <a:gd name="T4" fmla="*/ 2147483647 w 26"/>
                <a:gd name="T5" fmla="*/ 2147483647 h 41"/>
                <a:gd name="T6" fmla="*/ 2147483647 w 26"/>
                <a:gd name="T7" fmla="*/ 2147483647 h 41"/>
                <a:gd name="T8" fmla="*/ 2147483647 w 26"/>
                <a:gd name="T9" fmla="*/ 2147483647 h 41"/>
                <a:gd name="T10" fmla="*/ 0 w 26"/>
                <a:gd name="T11" fmla="*/ 2147483647 h 41"/>
                <a:gd name="T12" fmla="*/ 0 w 2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41"/>
                <a:gd name="T23" fmla="*/ 26 w 26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41">
                  <a:moveTo>
                    <a:pt x="0" y="0"/>
                  </a:moveTo>
                  <a:lnTo>
                    <a:pt x="13" y="9"/>
                  </a:lnTo>
                  <a:lnTo>
                    <a:pt x="17" y="4"/>
                  </a:lnTo>
                  <a:lnTo>
                    <a:pt x="26" y="41"/>
                  </a:lnTo>
                  <a:lnTo>
                    <a:pt x="9" y="36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CE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81" name="Freeform 251"/>
            <p:cNvSpPr>
              <a:spLocks/>
            </p:cNvSpPr>
            <p:nvPr/>
          </p:nvSpPr>
          <p:spPr bwMode="auto">
            <a:xfrm>
              <a:off x="1722310" y="2611596"/>
              <a:ext cx="103984" cy="71745"/>
            </a:xfrm>
            <a:custGeom>
              <a:avLst/>
              <a:gdLst>
                <a:gd name="T0" fmla="*/ 2147483647 w 56"/>
                <a:gd name="T1" fmla="*/ 2147483647 h 41"/>
                <a:gd name="T2" fmla="*/ 2147483647 w 56"/>
                <a:gd name="T3" fmla="*/ 2147483647 h 41"/>
                <a:gd name="T4" fmla="*/ 0 w 56"/>
                <a:gd name="T5" fmla="*/ 2147483647 h 41"/>
                <a:gd name="T6" fmla="*/ 0 w 56"/>
                <a:gd name="T7" fmla="*/ 2147483647 h 41"/>
                <a:gd name="T8" fmla="*/ 2147483647 w 56"/>
                <a:gd name="T9" fmla="*/ 2147483647 h 41"/>
                <a:gd name="T10" fmla="*/ 2147483647 w 56"/>
                <a:gd name="T11" fmla="*/ 0 h 41"/>
                <a:gd name="T12" fmla="*/ 2147483647 w 56"/>
                <a:gd name="T13" fmla="*/ 2147483647 h 41"/>
                <a:gd name="T14" fmla="*/ 2147483647 w 56"/>
                <a:gd name="T15" fmla="*/ 2147483647 h 41"/>
                <a:gd name="T16" fmla="*/ 2147483647 w 56"/>
                <a:gd name="T17" fmla="*/ 2147483647 h 41"/>
                <a:gd name="T18" fmla="*/ 2147483647 w 56"/>
                <a:gd name="T19" fmla="*/ 2147483647 h 41"/>
                <a:gd name="T20" fmla="*/ 2147483647 w 56"/>
                <a:gd name="T21" fmla="*/ 2147483647 h 41"/>
                <a:gd name="T22" fmla="*/ 2147483647 w 56"/>
                <a:gd name="T23" fmla="*/ 2147483647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41"/>
                <a:gd name="T38" fmla="*/ 56 w 56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41">
                  <a:moveTo>
                    <a:pt x="18" y="41"/>
                  </a:moveTo>
                  <a:lnTo>
                    <a:pt x="5" y="36"/>
                  </a:lnTo>
                  <a:lnTo>
                    <a:pt x="0" y="32"/>
                  </a:lnTo>
                  <a:lnTo>
                    <a:pt x="0" y="13"/>
                  </a:lnTo>
                  <a:lnTo>
                    <a:pt x="18" y="9"/>
                  </a:lnTo>
                  <a:lnTo>
                    <a:pt x="39" y="0"/>
                  </a:lnTo>
                  <a:lnTo>
                    <a:pt x="48" y="4"/>
                  </a:lnTo>
                  <a:lnTo>
                    <a:pt x="52" y="9"/>
                  </a:lnTo>
                  <a:lnTo>
                    <a:pt x="56" y="13"/>
                  </a:lnTo>
                  <a:lnTo>
                    <a:pt x="56" y="27"/>
                  </a:lnTo>
                  <a:lnTo>
                    <a:pt x="48" y="36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FFEAB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2532" name="Groupe 463"/>
          <p:cNvGrpSpPr>
            <a:grpSpLocks/>
          </p:cNvGrpSpPr>
          <p:nvPr/>
        </p:nvGrpSpPr>
        <p:grpSpPr bwMode="auto">
          <a:xfrm>
            <a:off x="612113" y="1994808"/>
            <a:ext cx="3661996" cy="1589087"/>
            <a:chOff x="573085" y="1765300"/>
            <a:chExt cx="3967165" cy="1589088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1025522" y="1765300"/>
              <a:ext cx="3514728" cy="10033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marL="179388" indent="-179388" defTabSz="912813"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fr-FR" sz="1700" b="1" dirty="0"/>
                <a:t>  L’isolation </a:t>
              </a:r>
              <a:r>
                <a:rPr lang="fr-FR" sz="1700" dirty="0"/>
                <a:t>:</a:t>
              </a:r>
            </a:p>
            <a:p>
              <a:pPr marL="600075" lvl="1" indent="-179388" defTabSz="912813">
                <a:spcBef>
                  <a:spcPct val="20000"/>
                </a:spcBef>
                <a:buClr>
                  <a:schemeClr val="bg2"/>
                </a:buClr>
                <a:buSzPct val="85000"/>
                <a:buFont typeface="Arial" pitchFamily="34" charset="0"/>
                <a:buChar char="•"/>
                <a:defRPr/>
              </a:pPr>
              <a:r>
                <a:rPr lang="fr-FR" sz="1700" dirty="0"/>
                <a:t>des conducteurs actifs</a:t>
              </a:r>
            </a:p>
            <a:p>
              <a:pPr marL="600075" lvl="1" indent="-179388" defTabSz="912813">
                <a:spcBef>
                  <a:spcPct val="20000"/>
                </a:spcBef>
                <a:buClr>
                  <a:schemeClr val="bg2"/>
                </a:buClr>
                <a:buSzPct val="85000"/>
                <a:buFont typeface="Arial" pitchFamily="34" charset="0"/>
                <a:buChar char="•"/>
                <a:defRPr/>
              </a:pPr>
              <a:r>
                <a:rPr lang="fr-FR" sz="1700" dirty="0"/>
                <a:t>des personnels exposés</a:t>
              </a:r>
            </a:p>
          </p:txBody>
        </p:sp>
        <p:grpSp>
          <p:nvGrpSpPr>
            <p:cNvPr id="22615" name="Groupe 437"/>
            <p:cNvGrpSpPr>
              <a:grpSpLocks noChangeAspect="1"/>
            </p:cNvGrpSpPr>
            <p:nvPr/>
          </p:nvGrpSpPr>
          <p:grpSpPr bwMode="auto">
            <a:xfrm>
              <a:off x="573085" y="2208213"/>
              <a:ext cx="733562" cy="1146175"/>
              <a:chOff x="3614447" y="1792651"/>
              <a:chExt cx="922858" cy="1475151"/>
            </a:xfrm>
          </p:grpSpPr>
          <p:sp>
            <p:nvSpPr>
              <p:cNvPr id="22616" name="Freeform 253"/>
              <p:cNvSpPr>
                <a:spLocks/>
              </p:cNvSpPr>
              <p:nvPr/>
            </p:nvSpPr>
            <p:spPr bwMode="auto">
              <a:xfrm>
                <a:off x="3735143" y="1817149"/>
                <a:ext cx="802162" cy="1322909"/>
              </a:xfrm>
              <a:custGeom>
                <a:avLst/>
                <a:gdLst>
                  <a:gd name="T0" fmla="*/ 0 w 432"/>
                  <a:gd name="T1" fmla="*/ 2147483647 h 756"/>
                  <a:gd name="T2" fmla="*/ 2147483647 w 432"/>
                  <a:gd name="T3" fmla="*/ 0 h 756"/>
                  <a:gd name="T4" fmla="*/ 2147483647 w 432"/>
                  <a:gd name="T5" fmla="*/ 2147483647 h 756"/>
                  <a:gd name="T6" fmla="*/ 2147483647 w 432"/>
                  <a:gd name="T7" fmla="*/ 2147483647 h 756"/>
                  <a:gd name="T8" fmla="*/ 2147483647 w 432"/>
                  <a:gd name="T9" fmla="*/ 2147483647 h 756"/>
                  <a:gd name="T10" fmla="*/ 0 w 432"/>
                  <a:gd name="T11" fmla="*/ 2147483647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756"/>
                  <a:gd name="T20" fmla="*/ 432 w 432"/>
                  <a:gd name="T21" fmla="*/ 756 h 7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756">
                    <a:moveTo>
                      <a:pt x="0" y="110"/>
                    </a:moveTo>
                    <a:lnTo>
                      <a:pt x="432" y="0"/>
                    </a:lnTo>
                    <a:lnTo>
                      <a:pt x="432" y="660"/>
                    </a:lnTo>
                    <a:lnTo>
                      <a:pt x="74" y="756"/>
                    </a:lnTo>
                    <a:lnTo>
                      <a:pt x="69" y="151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D0D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17" name="Line 254"/>
              <p:cNvSpPr>
                <a:spLocks noChangeShapeType="1"/>
              </p:cNvSpPr>
              <p:nvPr/>
            </p:nvSpPr>
            <p:spPr bwMode="auto">
              <a:xfrm>
                <a:off x="3863266" y="1969389"/>
                <a:ext cx="1857" cy="152240"/>
              </a:xfrm>
              <a:prstGeom prst="line">
                <a:avLst/>
              </a:prstGeom>
              <a:noFill/>
              <a:ln w="20638">
                <a:solidFill>
                  <a:srgbClr val="D0D0C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8" name="Line 255"/>
              <p:cNvSpPr>
                <a:spLocks noChangeShapeType="1"/>
              </p:cNvSpPr>
              <p:nvPr/>
            </p:nvSpPr>
            <p:spPr bwMode="auto">
              <a:xfrm>
                <a:off x="3855839" y="1969389"/>
                <a:ext cx="1857" cy="145240"/>
              </a:xfrm>
              <a:prstGeom prst="line">
                <a:avLst/>
              </a:prstGeom>
              <a:noFill/>
              <a:ln w="20638">
                <a:solidFill>
                  <a:srgbClr val="CACAB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9" name="Line 256"/>
              <p:cNvSpPr>
                <a:spLocks noChangeShapeType="1"/>
              </p:cNvSpPr>
              <p:nvPr/>
            </p:nvSpPr>
            <p:spPr bwMode="auto">
              <a:xfrm>
                <a:off x="3839127" y="1969389"/>
                <a:ext cx="1857" cy="136491"/>
              </a:xfrm>
              <a:prstGeom prst="line">
                <a:avLst/>
              </a:prstGeom>
              <a:noFill/>
              <a:ln w="20638">
                <a:solidFill>
                  <a:srgbClr val="C5C5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0" name="Line 257"/>
              <p:cNvSpPr>
                <a:spLocks noChangeShapeType="1"/>
              </p:cNvSpPr>
              <p:nvPr/>
            </p:nvSpPr>
            <p:spPr bwMode="auto">
              <a:xfrm>
                <a:off x="3831699" y="1969389"/>
                <a:ext cx="1857" cy="136491"/>
              </a:xfrm>
              <a:prstGeom prst="line">
                <a:avLst/>
              </a:prstGeom>
              <a:noFill/>
              <a:ln w="20638">
                <a:solidFill>
                  <a:srgbClr val="BFBFA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1" name="Line 258"/>
              <p:cNvSpPr>
                <a:spLocks noChangeShapeType="1"/>
              </p:cNvSpPr>
              <p:nvPr/>
            </p:nvSpPr>
            <p:spPr bwMode="auto">
              <a:xfrm>
                <a:off x="3824272" y="1978139"/>
                <a:ext cx="1857" cy="118992"/>
              </a:xfrm>
              <a:prstGeom prst="line">
                <a:avLst/>
              </a:prstGeom>
              <a:noFill/>
              <a:ln w="20638">
                <a:solidFill>
                  <a:srgbClr val="B9B9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2" name="Line 259"/>
              <p:cNvSpPr>
                <a:spLocks noChangeShapeType="1"/>
              </p:cNvSpPr>
              <p:nvPr/>
            </p:nvSpPr>
            <p:spPr bwMode="auto">
              <a:xfrm>
                <a:off x="3814988" y="1978139"/>
                <a:ext cx="1857" cy="111992"/>
              </a:xfrm>
              <a:prstGeom prst="line">
                <a:avLst/>
              </a:prstGeom>
              <a:noFill/>
              <a:ln w="20638">
                <a:solidFill>
                  <a:srgbClr val="B4B4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3" name="Line 260"/>
              <p:cNvSpPr>
                <a:spLocks noChangeShapeType="1"/>
              </p:cNvSpPr>
              <p:nvPr/>
            </p:nvSpPr>
            <p:spPr bwMode="auto">
              <a:xfrm>
                <a:off x="3807560" y="1978139"/>
                <a:ext cx="1857" cy="103243"/>
              </a:xfrm>
              <a:prstGeom prst="line">
                <a:avLst/>
              </a:prstGeom>
              <a:noFill/>
              <a:ln w="20638">
                <a:solidFill>
                  <a:srgbClr val="AEAE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4" name="Line 261"/>
              <p:cNvSpPr>
                <a:spLocks noChangeShapeType="1"/>
              </p:cNvSpPr>
              <p:nvPr/>
            </p:nvSpPr>
            <p:spPr bwMode="auto">
              <a:xfrm>
                <a:off x="3790849" y="1978139"/>
                <a:ext cx="1857" cy="96243"/>
              </a:xfrm>
              <a:prstGeom prst="line">
                <a:avLst/>
              </a:prstGeom>
              <a:noFill/>
              <a:ln w="20638">
                <a:solidFill>
                  <a:srgbClr val="A8A8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5" name="Line 262"/>
              <p:cNvSpPr>
                <a:spLocks noChangeShapeType="1"/>
              </p:cNvSpPr>
              <p:nvPr/>
            </p:nvSpPr>
            <p:spPr bwMode="auto">
              <a:xfrm>
                <a:off x="3783421" y="1985138"/>
                <a:ext cx="1857" cy="80495"/>
              </a:xfrm>
              <a:prstGeom prst="line">
                <a:avLst/>
              </a:prstGeom>
              <a:noFill/>
              <a:ln w="20638">
                <a:solidFill>
                  <a:srgbClr val="A3A3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6" name="Line 263"/>
              <p:cNvSpPr>
                <a:spLocks noChangeShapeType="1"/>
              </p:cNvSpPr>
              <p:nvPr/>
            </p:nvSpPr>
            <p:spPr bwMode="auto">
              <a:xfrm>
                <a:off x="3775994" y="1985138"/>
                <a:ext cx="1857" cy="80495"/>
              </a:xfrm>
              <a:prstGeom prst="line">
                <a:avLst/>
              </a:prstGeom>
              <a:noFill/>
              <a:ln w="20638">
                <a:solidFill>
                  <a:srgbClr val="9D9D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7" name="Line 264"/>
              <p:cNvSpPr>
                <a:spLocks noChangeShapeType="1"/>
              </p:cNvSpPr>
              <p:nvPr/>
            </p:nvSpPr>
            <p:spPr bwMode="auto">
              <a:xfrm>
                <a:off x="3766709" y="1985138"/>
                <a:ext cx="1857" cy="73495"/>
              </a:xfrm>
              <a:prstGeom prst="line">
                <a:avLst/>
              </a:prstGeom>
              <a:noFill/>
              <a:ln w="20638">
                <a:solidFill>
                  <a:srgbClr val="9797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8" name="Line 265"/>
              <p:cNvSpPr>
                <a:spLocks noChangeShapeType="1"/>
              </p:cNvSpPr>
              <p:nvPr/>
            </p:nvSpPr>
            <p:spPr bwMode="auto">
              <a:xfrm>
                <a:off x="3751855" y="1985138"/>
                <a:ext cx="1857" cy="64746"/>
              </a:xfrm>
              <a:prstGeom prst="line">
                <a:avLst/>
              </a:prstGeom>
              <a:noFill/>
              <a:ln w="20638">
                <a:solidFill>
                  <a:srgbClr val="9191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9" name="Freeform 268"/>
              <p:cNvSpPr>
                <a:spLocks/>
              </p:cNvSpPr>
              <p:nvPr/>
            </p:nvSpPr>
            <p:spPr bwMode="auto">
              <a:xfrm>
                <a:off x="3623731" y="1792651"/>
                <a:ext cx="913573" cy="304479"/>
              </a:xfrm>
              <a:custGeom>
                <a:avLst/>
                <a:gdLst>
                  <a:gd name="T0" fmla="*/ 2147483647 w 492"/>
                  <a:gd name="T1" fmla="*/ 2147483647 h 174"/>
                  <a:gd name="T2" fmla="*/ 0 w 492"/>
                  <a:gd name="T3" fmla="*/ 2147483647 h 174"/>
                  <a:gd name="T4" fmla="*/ 2147483647 w 492"/>
                  <a:gd name="T5" fmla="*/ 0 h 174"/>
                  <a:gd name="T6" fmla="*/ 2147483647 w 492"/>
                  <a:gd name="T7" fmla="*/ 2147483647 h 174"/>
                  <a:gd name="T8" fmla="*/ 2147483647 w 492"/>
                  <a:gd name="T9" fmla="*/ 2147483647 h 174"/>
                  <a:gd name="T10" fmla="*/ 2147483647 w 492"/>
                  <a:gd name="T11" fmla="*/ 2147483647 h 174"/>
                  <a:gd name="T12" fmla="*/ 2147483647 w 492"/>
                  <a:gd name="T13" fmla="*/ 2147483647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2"/>
                  <a:gd name="T22" fmla="*/ 0 h 174"/>
                  <a:gd name="T23" fmla="*/ 492 w 492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2" h="174">
                    <a:moveTo>
                      <a:pt x="99" y="174"/>
                    </a:moveTo>
                    <a:lnTo>
                      <a:pt x="0" y="115"/>
                    </a:lnTo>
                    <a:lnTo>
                      <a:pt x="462" y="0"/>
                    </a:lnTo>
                    <a:lnTo>
                      <a:pt x="492" y="14"/>
                    </a:lnTo>
                    <a:lnTo>
                      <a:pt x="60" y="119"/>
                    </a:lnTo>
                    <a:lnTo>
                      <a:pt x="129" y="165"/>
                    </a:lnTo>
                    <a:lnTo>
                      <a:pt x="99" y="174"/>
                    </a:lnTo>
                    <a:close/>
                  </a:path>
                </a:pathLst>
              </a:custGeom>
              <a:solidFill>
                <a:srgbClr val="9191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30" name="Freeform 269"/>
              <p:cNvSpPr>
                <a:spLocks/>
              </p:cNvSpPr>
              <p:nvPr/>
            </p:nvSpPr>
            <p:spPr bwMode="auto">
              <a:xfrm>
                <a:off x="3807560" y="2081382"/>
                <a:ext cx="64990" cy="1186420"/>
              </a:xfrm>
              <a:custGeom>
                <a:avLst/>
                <a:gdLst>
                  <a:gd name="T0" fmla="*/ 2147483647 w 35"/>
                  <a:gd name="T1" fmla="*/ 0 h 678"/>
                  <a:gd name="T2" fmla="*/ 0 w 35"/>
                  <a:gd name="T3" fmla="*/ 2147483647 h 678"/>
                  <a:gd name="T4" fmla="*/ 0 w 35"/>
                  <a:gd name="T5" fmla="*/ 2147483647 h 678"/>
                  <a:gd name="T6" fmla="*/ 2147483647 w 35"/>
                  <a:gd name="T7" fmla="*/ 2147483647 h 678"/>
                  <a:gd name="T8" fmla="*/ 2147483647 w 35"/>
                  <a:gd name="T9" fmla="*/ 0 h 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78"/>
                  <a:gd name="T17" fmla="*/ 35 w 35"/>
                  <a:gd name="T18" fmla="*/ 678 h 6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78">
                    <a:moveTo>
                      <a:pt x="30" y="0"/>
                    </a:moveTo>
                    <a:lnTo>
                      <a:pt x="0" y="9"/>
                    </a:lnTo>
                    <a:lnTo>
                      <a:pt x="0" y="678"/>
                    </a:lnTo>
                    <a:lnTo>
                      <a:pt x="35" y="66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0D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31" name="Freeform 270"/>
              <p:cNvSpPr>
                <a:spLocks/>
              </p:cNvSpPr>
              <p:nvPr/>
            </p:nvSpPr>
            <p:spPr bwMode="auto">
              <a:xfrm>
                <a:off x="3621593" y="2008524"/>
                <a:ext cx="181006" cy="1254764"/>
              </a:xfrm>
              <a:custGeom>
                <a:avLst/>
                <a:gdLst>
                  <a:gd name="T0" fmla="*/ 0 w 104"/>
                  <a:gd name="T1" fmla="*/ 0 h 724"/>
                  <a:gd name="T2" fmla="*/ 2147483647 w 104"/>
                  <a:gd name="T3" fmla="*/ 2147483647 h 724"/>
                  <a:gd name="T4" fmla="*/ 2147483647 w 104"/>
                  <a:gd name="T5" fmla="*/ 2147483647 h 724"/>
                  <a:gd name="T6" fmla="*/ 0 w 104"/>
                  <a:gd name="T7" fmla="*/ 2147483647 h 724"/>
                  <a:gd name="T8" fmla="*/ 0 w 104"/>
                  <a:gd name="T9" fmla="*/ 0 h 7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24"/>
                  <a:gd name="T17" fmla="*/ 104 w 104"/>
                  <a:gd name="T18" fmla="*/ 724 h 7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24">
                    <a:moveTo>
                      <a:pt x="0" y="0"/>
                    </a:moveTo>
                    <a:lnTo>
                      <a:pt x="104" y="55"/>
                    </a:lnTo>
                    <a:lnTo>
                      <a:pt x="104" y="724"/>
                    </a:lnTo>
                    <a:lnTo>
                      <a:pt x="0" y="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B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32" name="Freeform 271"/>
              <p:cNvSpPr>
                <a:spLocks/>
              </p:cNvSpPr>
              <p:nvPr/>
            </p:nvSpPr>
            <p:spPr bwMode="auto">
              <a:xfrm>
                <a:off x="3727715" y="2009636"/>
                <a:ext cx="135551" cy="1242416"/>
              </a:xfrm>
              <a:custGeom>
                <a:avLst/>
                <a:gdLst>
                  <a:gd name="T0" fmla="*/ 0 w 73"/>
                  <a:gd name="T1" fmla="*/ 0 h 710"/>
                  <a:gd name="T2" fmla="*/ 2147483647 w 73"/>
                  <a:gd name="T3" fmla="*/ 2147483647 h 710"/>
                  <a:gd name="T4" fmla="*/ 2147483647 w 73"/>
                  <a:gd name="T5" fmla="*/ 2147483647 h 710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710"/>
                  <a:gd name="T11" fmla="*/ 73 w 73"/>
                  <a:gd name="T12" fmla="*/ 710 h 7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710">
                    <a:moveTo>
                      <a:pt x="0" y="0"/>
                    </a:moveTo>
                    <a:lnTo>
                      <a:pt x="73" y="41"/>
                    </a:lnTo>
                    <a:lnTo>
                      <a:pt x="73" y="7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33" name="Line 272"/>
              <p:cNvSpPr>
                <a:spLocks noChangeShapeType="1"/>
              </p:cNvSpPr>
              <p:nvPr/>
            </p:nvSpPr>
            <p:spPr bwMode="auto">
              <a:xfrm flipV="1">
                <a:off x="3807560" y="2081382"/>
                <a:ext cx="64990" cy="157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34" name="Freeform 273"/>
              <p:cNvSpPr>
                <a:spLocks/>
              </p:cNvSpPr>
              <p:nvPr/>
            </p:nvSpPr>
            <p:spPr bwMode="auto">
              <a:xfrm>
                <a:off x="3623731" y="2000887"/>
                <a:ext cx="183829" cy="1266914"/>
              </a:xfrm>
              <a:custGeom>
                <a:avLst/>
                <a:gdLst>
                  <a:gd name="T0" fmla="*/ 0 w 99"/>
                  <a:gd name="T1" fmla="*/ 0 h 724"/>
                  <a:gd name="T2" fmla="*/ 2147483647 w 99"/>
                  <a:gd name="T3" fmla="*/ 2147483647 h 724"/>
                  <a:gd name="T4" fmla="*/ 2147483647 w 99"/>
                  <a:gd name="T5" fmla="*/ 2147483647 h 724"/>
                  <a:gd name="T6" fmla="*/ 0 60000 65536"/>
                  <a:gd name="T7" fmla="*/ 0 60000 65536"/>
                  <a:gd name="T8" fmla="*/ 0 60000 65536"/>
                  <a:gd name="T9" fmla="*/ 0 w 99"/>
                  <a:gd name="T10" fmla="*/ 0 h 724"/>
                  <a:gd name="T11" fmla="*/ 99 w 99"/>
                  <a:gd name="T12" fmla="*/ 724 h 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" h="724">
                    <a:moveTo>
                      <a:pt x="0" y="0"/>
                    </a:moveTo>
                    <a:lnTo>
                      <a:pt x="99" y="55"/>
                    </a:lnTo>
                    <a:lnTo>
                      <a:pt x="99" y="7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35" name="Freeform 274"/>
              <p:cNvSpPr>
                <a:spLocks/>
              </p:cNvSpPr>
              <p:nvPr/>
            </p:nvSpPr>
            <p:spPr bwMode="auto">
              <a:xfrm>
                <a:off x="3614447" y="3155809"/>
                <a:ext cx="248819" cy="111992"/>
              </a:xfrm>
              <a:custGeom>
                <a:avLst/>
                <a:gdLst>
                  <a:gd name="T0" fmla="*/ 0 w 134"/>
                  <a:gd name="T1" fmla="*/ 0 h 64"/>
                  <a:gd name="T2" fmla="*/ 2147483647 w 134"/>
                  <a:gd name="T3" fmla="*/ 2147483647 h 64"/>
                  <a:gd name="T4" fmla="*/ 2147483647 w 134"/>
                  <a:gd name="T5" fmla="*/ 2147483647 h 6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64"/>
                  <a:gd name="T11" fmla="*/ 134 w 134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64">
                    <a:moveTo>
                      <a:pt x="0" y="0"/>
                    </a:moveTo>
                    <a:lnTo>
                      <a:pt x="104" y="64"/>
                    </a:lnTo>
                    <a:lnTo>
                      <a:pt x="134" y="5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36" name="Line 275"/>
              <p:cNvSpPr>
                <a:spLocks noChangeShapeType="1"/>
              </p:cNvSpPr>
              <p:nvPr/>
            </p:nvSpPr>
            <p:spPr bwMode="auto">
              <a:xfrm flipH="1">
                <a:off x="3872550" y="2972071"/>
                <a:ext cx="664755" cy="1679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37" name="Line 276"/>
              <p:cNvSpPr>
                <a:spLocks noChangeShapeType="1"/>
              </p:cNvSpPr>
              <p:nvPr/>
            </p:nvSpPr>
            <p:spPr bwMode="auto">
              <a:xfrm flipV="1">
                <a:off x="3727715" y="1817149"/>
                <a:ext cx="809589" cy="1924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38" name="Freeform 277"/>
              <p:cNvSpPr>
                <a:spLocks/>
              </p:cNvSpPr>
              <p:nvPr/>
            </p:nvSpPr>
            <p:spPr bwMode="auto">
              <a:xfrm>
                <a:off x="3614447" y="1792651"/>
                <a:ext cx="922858" cy="1363158"/>
              </a:xfrm>
              <a:custGeom>
                <a:avLst/>
                <a:gdLst>
                  <a:gd name="T0" fmla="*/ 2147483647 w 497"/>
                  <a:gd name="T1" fmla="*/ 2147483647 h 779"/>
                  <a:gd name="T2" fmla="*/ 2147483647 w 497"/>
                  <a:gd name="T3" fmla="*/ 2147483647 h 779"/>
                  <a:gd name="T4" fmla="*/ 2147483647 w 497"/>
                  <a:gd name="T5" fmla="*/ 0 h 779"/>
                  <a:gd name="T6" fmla="*/ 0 w 497"/>
                  <a:gd name="T7" fmla="*/ 2147483647 h 779"/>
                  <a:gd name="T8" fmla="*/ 0 w 497"/>
                  <a:gd name="T9" fmla="*/ 2147483647 h 7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7"/>
                  <a:gd name="T16" fmla="*/ 0 h 779"/>
                  <a:gd name="T17" fmla="*/ 497 w 497"/>
                  <a:gd name="T18" fmla="*/ 779 h 7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7" h="779">
                    <a:moveTo>
                      <a:pt x="497" y="674"/>
                    </a:moveTo>
                    <a:lnTo>
                      <a:pt x="497" y="14"/>
                    </a:lnTo>
                    <a:lnTo>
                      <a:pt x="467" y="0"/>
                    </a:lnTo>
                    <a:lnTo>
                      <a:pt x="0" y="115"/>
                    </a:lnTo>
                    <a:lnTo>
                      <a:pt x="0" y="779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22533" name="Line 358"/>
          <p:cNvSpPr>
            <a:spLocks noChangeShapeType="1"/>
          </p:cNvSpPr>
          <p:nvPr/>
        </p:nvSpPr>
        <p:spPr bwMode="auto">
          <a:xfrm>
            <a:off x="1802423" y="3786189"/>
            <a:ext cx="1466" cy="9429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534" name="Groupe 441"/>
          <p:cNvGrpSpPr>
            <a:grpSpLocks/>
          </p:cNvGrpSpPr>
          <p:nvPr/>
        </p:nvGrpSpPr>
        <p:grpSpPr bwMode="auto">
          <a:xfrm>
            <a:off x="593568" y="4343689"/>
            <a:ext cx="696057" cy="1244600"/>
            <a:chOff x="699773" y="4275138"/>
            <a:chExt cx="754301" cy="1245122"/>
          </a:xfrm>
        </p:grpSpPr>
        <p:sp>
          <p:nvSpPr>
            <p:cNvPr id="22555" name="Line 302"/>
            <p:cNvSpPr>
              <a:spLocks noChangeShapeType="1"/>
            </p:cNvSpPr>
            <p:nvPr/>
          </p:nvSpPr>
          <p:spPr bwMode="auto">
            <a:xfrm flipV="1">
              <a:off x="705915" y="4282278"/>
              <a:ext cx="663411" cy="1499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6" name="Line 303"/>
            <p:cNvSpPr>
              <a:spLocks noChangeShapeType="1"/>
            </p:cNvSpPr>
            <p:nvPr/>
          </p:nvSpPr>
          <p:spPr bwMode="auto">
            <a:xfrm flipH="1">
              <a:off x="705915" y="4315124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7" name="Line 304"/>
            <p:cNvSpPr>
              <a:spLocks noChangeShapeType="1"/>
            </p:cNvSpPr>
            <p:nvPr/>
          </p:nvSpPr>
          <p:spPr bwMode="auto">
            <a:xfrm flipH="1">
              <a:off x="705915" y="4353683"/>
              <a:ext cx="663411" cy="1513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8" name="Line 305"/>
            <p:cNvSpPr>
              <a:spLocks noChangeShapeType="1"/>
            </p:cNvSpPr>
            <p:nvPr/>
          </p:nvSpPr>
          <p:spPr bwMode="auto">
            <a:xfrm flipH="1">
              <a:off x="705915" y="4386529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9" name="Line 306"/>
            <p:cNvSpPr>
              <a:spLocks noChangeShapeType="1"/>
            </p:cNvSpPr>
            <p:nvPr/>
          </p:nvSpPr>
          <p:spPr bwMode="auto">
            <a:xfrm flipH="1">
              <a:off x="705915" y="4426515"/>
              <a:ext cx="663411" cy="1499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0" name="Line 307"/>
            <p:cNvSpPr>
              <a:spLocks noChangeShapeType="1"/>
            </p:cNvSpPr>
            <p:nvPr/>
          </p:nvSpPr>
          <p:spPr bwMode="auto">
            <a:xfrm flipH="1">
              <a:off x="705915" y="4459361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1" name="Line 308"/>
            <p:cNvSpPr>
              <a:spLocks noChangeShapeType="1"/>
            </p:cNvSpPr>
            <p:nvPr/>
          </p:nvSpPr>
          <p:spPr bwMode="auto">
            <a:xfrm flipH="1">
              <a:off x="705915" y="4497920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2" name="Line 309"/>
            <p:cNvSpPr>
              <a:spLocks noChangeShapeType="1"/>
            </p:cNvSpPr>
            <p:nvPr/>
          </p:nvSpPr>
          <p:spPr bwMode="auto">
            <a:xfrm flipH="1">
              <a:off x="705915" y="4530766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3" name="Line 310"/>
            <p:cNvSpPr>
              <a:spLocks noChangeShapeType="1"/>
            </p:cNvSpPr>
            <p:nvPr/>
          </p:nvSpPr>
          <p:spPr bwMode="auto">
            <a:xfrm flipH="1">
              <a:off x="705915" y="4570753"/>
              <a:ext cx="663411" cy="155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4" name="Line 311"/>
            <p:cNvSpPr>
              <a:spLocks noChangeShapeType="1"/>
            </p:cNvSpPr>
            <p:nvPr/>
          </p:nvSpPr>
          <p:spPr bwMode="auto">
            <a:xfrm flipH="1">
              <a:off x="705915" y="4609311"/>
              <a:ext cx="663411" cy="1499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5" name="Line 312"/>
            <p:cNvSpPr>
              <a:spLocks noChangeShapeType="1"/>
            </p:cNvSpPr>
            <p:nvPr/>
          </p:nvSpPr>
          <p:spPr bwMode="auto">
            <a:xfrm flipH="1">
              <a:off x="705915" y="4642157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6" name="Line 313"/>
            <p:cNvSpPr>
              <a:spLocks noChangeShapeType="1"/>
            </p:cNvSpPr>
            <p:nvPr/>
          </p:nvSpPr>
          <p:spPr bwMode="auto">
            <a:xfrm flipH="1">
              <a:off x="705915" y="4680716"/>
              <a:ext cx="663411" cy="1513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7" name="Line 314"/>
            <p:cNvSpPr>
              <a:spLocks noChangeShapeType="1"/>
            </p:cNvSpPr>
            <p:nvPr/>
          </p:nvSpPr>
          <p:spPr bwMode="auto">
            <a:xfrm flipH="1">
              <a:off x="705915" y="4713562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8" name="Line 315"/>
            <p:cNvSpPr>
              <a:spLocks noChangeShapeType="1"/>
            </p:cNvSpPr>
            <p:nvPr/>
          </p:nvSpPr>
          <p:spPr bwMode="auto">
            <a:xfrm flipH="1">
              <a:off x="705915" y="4753548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9" name="Line 316"/>
            <p:cNvSpPr>
              <a:spLocks noChangeShapeType="1"/>
            </p:cNvSpPr>
            <p:nvPr/>
          </p:nvSpPr>
          <p:spPr bwMode="auto">
            <a:xfrm flipH="1">
              <a:off x="705915" y="4786394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0" name="Line 317"/>
            <p:cNvSpPr>
              <a:spLocks noChangeShapeType="1"/>
            </p:cNvSpPr>
            <p:nvPr/>
          </p:nvSpPr>
          <p:spPr bwMode="auto">
            <a:xfrm flipH="1">
              <a:off x="705915" y="4824953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1" name="Line 318"/>
            <p:cNvSpPr>
              <a:spLocks noChangeShapeType="1"/>
            </p:cNvSpPr>
            <p:nvPr/>
          </p:nvSpPr>
          <p:spPr bwMode="auto">
            <a:xfrm flipH="1">
              <a:off x="705915" y="4857799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2" name="Line 319"/>
            <p:cNvSpPr>
              <a:spLocks noChangeShapeType="1"/>
            </p:cNvSpPr>
            <p:nvPr/>
          </p:nvSpPr>
          <p:spPr bwMode="auto">
            <a:xfrm flipH="1">
              <a:off x="705915" y="4897786"/>
              <a:ext cx="663411" cy="155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3" name="Line 320"/>
            <p:cNvSpPr>
              <a:spLocks noChangeShapeType="1"/>
            </p:cNvSpPr>
            <p:nvPr/>
          </p:nvSpPr>
          <p:spPr bwMode="auto">
            <a:xfrm flipH="1">
              <a:off x="705915" y="4929203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4" name="Line 321"/>
            <p:cNvSpPr>
              <a:spLocks noChangeShapeType="1"/>
            </p:cNvSpPr>
            <p:nvPr/>
          </p:nvSpPr>
          <p:spPr bwMode="auto">
            <a:xfrm flipH="1">
              <a:off x="705915" y="4969190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5" name="Line 322"/>
            <p:cNvSpPr>
              <a:spLocks noChangeShapeType="1"/>
            </p:cNvSpPr>
            <p:nvPr/>
          </p:nvSpPr>
          <p:spPr bwMode="auto">
            <a:xfrm flipH="1">
              <a:off x="705915" y="5002036"/>
              <a:ext cx="663411" cy="1628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6" name="Line 323"/>
            <p:cNvSpPr>
              <a:spLocks noChangeShapeType="1"/>
            </p:cNvSpPr>
            <p:nvPr/>
          </p:nvSpPr>
          <p:spPr bwMode="auto">
            <a:xfrm flipH="1">
              <a:off x="705915" y="5040595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7" name="Line 324"/>
            <p:cNvSpPr>
              <a:spLocks noChangeShapeType="1"/>
            </p:cNvSpPr>
            <p:nvPr/>
          </p:nvSpPr>
          <p:spPr bwMode="auto">
            <a:xfrm flipH="1">
              <a:off x="705915" y="5073440"/>
              <a:ext cx="663411" cy="1642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8" name="Line 325"/>
            <p:cNvSpPr>
              <a:spLocks noChangeShapeType="1"/>
            </p:cNvSpPr>
            <p:nvPr/>
          </p:nvSpPr>
          <p:spPr bwMode="auto">
            <a:xfrm flipH="1">
              <a:off x="705915" y="5113427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9" name="Line 326"/>
            <p:cNvSpPr>
              <a:spLocks noChangeShapeType="1"/>
            </p:cNvSpPr>
            <p:nvPr/>
          </p:nvSpPr>
          <p:spPr bwMode="auto">
            <a:xfrm flipH="1">
              <a:off x="705915" y="5146273"/>
              <a:ext cx="663411" cy="1628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0" name="Line 327"/>
            <p:cNvSpPr>
              <a:spLocks noChangeShapeType="1"/>
            </p:cNvSpPr>
            <p:nvPr/>
          </p:nvSpPr>
          <p:spPr bwMode="auto">
            <a:xfrm flipH="1">
              <a:off x="705915" y="5184832"/>
              <a:ext cx="663411" cy="1570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1" name="Line 328"/>
            <p:cNvSpPr>
              <a:spLocks noChangeShapeType="1"/>
            </p:cNvSpPr>
            <p:nvPr/>
          </p:nvSpPr>
          <p:spPr bwMode="auto">
            <a:xfrm flipV="1">
              <a:off x="705915" y="5217678"/>
              <a:ext cx="663411" cy="1642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2" name="Line 329"/>
            <p:cNvSpPr>
              <a:spLocks noChangeShapeType="1"/>
            </p:cNvSpPr>
            <p:nvPr/>
          </p:nvSpPr>
          <p:spPr bwMode="auto">
            <a:xfrm flipV="1">
              <a:off x="699773" y="4432228"/>
              <a:ext cx="1536" cy="9496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3" name="Line 330"/>
            <p:cNvSpPr>
              <a:spLocks noChangeShapeType="1"/>
            </p:cNvSpPr>
            <p:nvPr/>
          </p:nvSpPr>
          <p:spPr bwMode="auto">
            <a:xfrm>
              <a:off x="745843" y="4426515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4" name="Line 331"/>
            <p:cNvSpPr>
              <a:spLocks noChangeShapeType="1"/>
            </p:cNvSpPr>
            <p:nvPr/>
          </p:nvSpPr>
          <p:spPr bwMode="auto">
            <a:xfrm>
              <a:off x="785770" y="4413662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5" name="Line 332"/>
            <p:cNvSpPr>
              <a:spLocks noChangeShapeType="1"/>
            </p:cNvSpPr>
            <p:nvPr/>
          </p:nvSpPr>
          <p:spPr bwMode="auto">
            <a:xfrm>
              <a:off x="825698" y="4406522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6" name="Line 333"/>
            <p:cNvSpPr>
              <a:spLocks noChangeShapeType="1"/>
            </p:cNvSpPr>
            <p:nvPr/>
          </p:nvSpPr>
          <p:spPr bwMode="auto">
            <a:xfrm>
              <a:off x="871768" y="4393669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7" name="Line 334"/>
            <p:cNvSpPr>
              <a:spLocks noChangeShapeType="1"/>
            </p:cNvSpPr>
            <p:nvPr/>
          </p:nvSpPr>
          <p:spPr bwMode="auto">
            <a:xfrm>
              <a:off x="911695" y="4386529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8" name="Line 335"/>
            <p:cNvSpPr>
              <a:spLocks noChangeShapeType="1"/>
            </p:cNvSpPr>
            <p:nvPr/>
          </p:nvSpPr>
          <p:spPr bwMode="auto">
            <a:xfrm>
              <a:off x="951623" y="4373676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9" name="Line 336"/>
            <p:cNvSpPr>
              <a:spLocks noChangeShapeType="1"/>
            </p:cNvSpPr>
            <p:nvPr/>
          </p:nvSpPr>
          <p:spPr bwMode="auto">
            <a:xfrm>
              <a:off x="991551" y="4367964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0" name="Line 337"/>
            <p:cNvSpPr>
              <a:spLocks noChangeShapeType="1"/>
            </p:cNvSpPr>
            <p:nvPr/>
          </p:nvSpPr>
          <p:spPr bwMode="auto">
            <a:xfrm>
              <a:off x="1037620" y="4353683"/>
              <a:ext cx="1536" cy="9496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1" name="Line 338"/>
            <p:cNvSpPr>
              <a:spLocks noChangeShapeType="1"/>
            </p:cNvSpPr>
            <p:nvPr/>
          </p:nvSpPr>
          <p:spPr bwMode="auto">
            <a:xfrm>
              <a:off x="1077549" y="4347971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2" name="Line 339"/>
            <p:cNvSpPr>
              <a:spLocks noChangeShapeType="1"/>
            </p:cNvSpPr>
            <p:nvPr/>
          </p:nvSpPr>
          <p:spPr bwMode="auto">
            <a:xfrm>
              <a:off x="1117476" y="4335118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3" name="Line 340"/>
            <p:cNvSpPr>
              <a:spLocks noChangeShapeType="1"/>
            </p:cNvSpPr>
            <p:nvPr/>
          </p:nvSpPr>
          <p:spPr bwMode="auto">
            <a:xfrm>
              <a:off x="1163546" y="4327977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4" name="Line 341"/>
            <p:cNvSpPr>
              <a:spLocks noChangeShapeType="1"/>
            </p:cNvSpPr>
            <p:nvPr/>
          </p:nvSpPr>
          <p:spPr bwMode="auto">
            <a:xfrm>
              <a:off x="1203474" y="4315124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5" name="Line 342"/>
            <p:cNvSpPr>
              <a:spLocks noChangeShapeType="1"/>
            </p:cNvSpPr>
            <p:nvPr/>
          </p:nvSpPr>
          <p:spPr bwMode="auto">
            <a:xfrm>
              <a:off x="1243401" y="4307984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6" name="Line 343"/>
            <p:cNvSpPr>
              <a:spLocks noChangeShapeType="1"/>
            </p:cNvSpPr>
            <p:nvPr/>
          </p:nvSpPr>
          <p:spPr bwMode="auto">
            <a:xfrm>
              <a:off x="1289471" y="4295131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7" name="Line 344"/>
            <p:cNvSpPr>
              <a:spLocks noChangeShapeType="1"/>
            </p:cNvSpPr>
            <p:nvPr/>
          </p:nvSpPr>
          <p:spPr bwMode="auto">
            <a:xfrm>
              <a:off x="1329399" y="4289418"/>
              <a:ext cx="1536" cy="948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8" name="Line 345"/>
            <p:cNvSpPr>
              <a:spLocks noChangeShapeType="1"/>
            </p:cNvSpPr>
            <p:nvPr/>
          </p:nvSpPr>
          <p:spPr bwMode="auto">
            <a:xfrm flipV="1">
              <a:off x="1369326" y="4275138"/>
              <a:ext cx="1536" cy="9496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9" name="Line 346"/>
            <p:cNvSpPr>
              <a:spLocks noChangeShapeType="1"/>
            </p:cNvSpPr>
            <p:nvPr/>
          </p:nvSpPr>
          <p:spPr bwMode="auto">
            <a:xfrm>
              <a:off x="745843" y="4426515"/>
              <a:ext cx="1536" cy="94111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0" name="Line 347"/>
            <p:cNvSpPr>
              <a:spLocks noChangeShapeType="1"/>
            </p:cNvSpPr>
            <p:nvPr/>
          </p:nvSpPr>
          <p:spPr bwMode="auto">
            <a:xfrm>
              <a:off x="785770" y="4413662"/>
              <a:ext cx="1536" cy="9482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1" name="Line 348"/>
            <p:cNvSpPr>
              <a:spLocks noChangeShapeType="1"/>
            </p:cNvSpPr>
            <p:nvPr/>
          </p:nvSpPr>
          <p:spPr bwMode="auto">
            <a:xfrm>
              <a:off x="831841" y="4406522"/>
              <a:ext cx="1536" cy="94254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2" name="Line 349"/>
            <p:cNvSpPr>
              <a:spLocks noChangeShapeType="1"/>
            </p:cNvSpPr>
            <p:nvPr/>
          </p:nvSpPr>
          <p:spPr bwMode="auto">
            <a:xfrm>
              <a:off x="871768" y="4393669"/>
              <a:ext cx="1536" cy="9482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3" name="Line 350"/>
            <p:cNvSpPr>
              <a:spLocks noChangeShapeType="1"/>
            </p:cNvSpPr>
            <p:nvPr/>
          </p:nvSpPr>
          <p:spPr bwMode="auto">
            <a:xfrm>
              <a:off x="911695" y="4386529"/>
              <a:ext cx="1536" cy="94254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4" name="Line 351"/>
            <p:cNvSpPr>
              <a:spLocks noChangeShapeType="1"/>
            </p:cNvSpPr>
            <p:nvPr/>
          </p:nvSpPr>
          <p:spPr bwMode="auto">
            <a:xfrm>
              <a:off x="959302" y="4373676"/>
              <a:ext cx="1536" cy="9482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5" name="Line 352"/>
            <p:cNvSpPr>
              <a:spLocks noChangeShapeType="1"/>
            </p:cNvSpPr>
            <p:nvPr/>
          </p:nvSpPr>
          <p:spPr bwMode="auto">
            <a:xfrm>
              <a:off x="997693" y="4367964"/>
              <a:ext cx="1536" cy="94111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6" name="Line 353"/>
            <p:cNvSpPr>
              <a:spLocks noChangeShapeType="1"/>
            </p:cNvSpPr>
            <p:nvPr/>
          </p:nvSpPr>
          <p:spPr bwMode="auto">
            <a:xfrm>
              <a:off x="1037620" y="4353683"/>
              <a:ext cx="1536" cy="94968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7" name="Line 355"/>
            <p:cNvSpPr>
              <a:spLocks noChangeShapeType="1"/>
            </p:cNvSpPr>
            <p:nvPr/>
          </p:nvSpPr>
          <p:spPr bwMode="auto">
            <a:xfrm>
              <a:off x="1123618" y="4335118"/>
              <a:ext cx="1536" cy="9482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8" name="Line 356"/>
            <p:cNvSpPr>
              <a:spLocks noChangeShapeType="1"/>
            </p:cNvSpPr>
            <p:nvPr/>
          </p:nvSpPr>
          <p:spPr bwMode="auto">
            <a:xfrm>
              <a:off x="1163546" y="4327977"/>
              <a:ext cx="1536" cy="94254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9" name="Line 357"/>
            <p:cNvSpPr>
              <a:spLocks noChangeShapeType="1"/>
            </p:cNvSpPr>
            <p:nvPr/>
          </p:nvSpPr>
          <p:spPr bwMode="auto">
            <a:xfrm>
              <a:off x="1452538" y="4572008"/>
              <a:ext cx="1536" cy="9482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10" name="Line 359"/>
            <p:cNvSpPr>
              <a:spLocks noChangeShapeType="1"/>
            </p:cNvSpPr>
            <p:nvPr/>
          </p:nvSpPr>
          <p:spPr bwMode="auto">
            <a:xfrm>
              <a:off x="1289471" y="4295131"/>
              <a:ext cx="1536" cy="9482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11" name="Line 360"/>
            <p:cNvSpPr>
              <a:spLocks noChangeShapeType="1"/>
            </p:cNvSpPr>
            <p:nvPr/>
          </p:nvSpPr>
          <p:spPr bwMode="auto">
            <a:xfrm>
              <a:off x="1329399" y="4289418"/>
              <a:ext cx="1536" cy="94111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12" name="Freeform 361"/>
            <p:cNvSpPr>
              <a:spLocks/>
            </p:cNvSpPr>
            <p:nvPr/>
          </p:nvSpPr>
          <p:spPr bwMode="auto">
            <a:xfrm>
              <a:off x="738158" y="4275138"/>
              <a:ext cx="669553" cy="1106771"/>
            </a:xfrm>
            <a:custGeom>
              <a:avLst/>
              <a:gdLst>
                <a:gd name="T0" fmla="*/ 0 w 436"/>
                <a:gd name="T1" fmla="*/ 2147483647 h 775"/>
                <a:gd name="T2" fmla="*/ 0 w 436"/>
                <a:gd name="T3" fmla="*/ 2147483647 h 775"/>
                <a:gd name="T4" fmla="*/ 2147483647 w 436"/>
                <a:gd name="T5" fmla="*/ 0 h 775"/>
                <a:gd name="T6" fmla="*/ 2147483647 w 436"/>
                <a:gd name="T7" fmla="*/ 2147483647 h 775"/>
                <a:gd name="T8" fmla="*/ 0 w 436"/>
                <a:gd name="T9" fmla="*/ 2147483647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"/>
                <a:gd name="T16" fmla="*/ 0 h 775"/>
                <a:gd name="T17" fmla="*/ 436 w 43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" h="775">
                  <a:moveTo>
                    <a:pt x="0" y="775"/>
                  </a:moveTo>
                  <a:lnTo>
                    <a:pt x="0" y="110"/>
                  </a:lnTo>
                  <a:lnTo>
                    <a:pt x="436" y="0"/>
                  </a:lnTo>
                  <a:lnTo>
                    <a:pt x="436" y="660"/>
                  </a:lnTo>
                  <a:lnTo>
                    <a:pt x="0" y="77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3" name="Freeform 379"/>
            <p:cNvSpPr>
              <a:spLocks/>
            </p:cNvSpPr>
            <p:nvPr/>
          </p:nvSpPr>
          <p:spPr bwMode="auto">
            <a:xfrm>
              <a:off x="1263365" y="4452221"/>
              <a:ext cx="13821" cy="1428"/>
            </a:xfrm>
            <a:custGeom>
              <a:avLst/>
              <a:gdLst>
                <a:gd name="T0" fmla="*/ 0 w 9"/>
                <a:gd name="T1" fmla="*/ 0 h 1"/>
                <a:gd name="T2" fmla="*/ 2147483647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441" name="ZoneTexte 440"/>
          <p:cNvSpPr txBox="1"/>
          <p:nvPr/>
        </p:nvSpPr>
        <p:spPr>
          <a:xfrm>
            <a:off x="4970584" y="3000375"/>
            <a:ext cx="3777880" cy="660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3969" tIns="41985" rIns="83969" bIns="41985">
            <a:spAutoFit/>
          </a:bodyPr>
          <a:lstStyle/>
          <a:p>
            <a:pPr marL="120998" indent="-180767" defTabSz="914042">
              <a:spcBef>
                <a:spcPct val="20000"/>
              </a:spcBef>
              <a:buClr>
                <a:schemeClr val="bg2"/>
              </a:buClr>
              <a:defRPr/>
            </a:pPr>
            <a:r>
              <a:rPr lang="fr-FR" sz="1700" b="1" dirty="0"/>
              <a:t>L’éloignement </a:t>
            </a:r>
            <a:r>
              <a:rPr lang="fr-FR" sz="1700" dirty="0"/>
              <a:t>des parties actives.</a:t>
            </a:r>
          </a:p>
          <a:p>
            <a:pPr marL="120998" indent="-180767" algn="ctr" defTabSz="914042">
              <a:spcBef>
                <a:spcPct val="20000"/>
              </a:spcBef>
              <a:buClr>
                <a:schemeClr val="bg2"/>
              </a:buClr>
              <a:defRPr/>
            </a:pPr>
            <a:r>
              <a:rPr lang="fr-FR" sz="1700" dirty="0"/>
              <a:t>Zone d’environnement</a:t>
            </a:r>
            <a:endParaRPr lang="fr-FR" dirty="0"/>
          </a:p>
        </p:txBody>
      </p:sp>
      <p:sp>
        <p:nvSpPr>
          <p:cNvPr id="22538" name="Rectangle 441"/>
          <p:cNvSpPr>
            <a:spLocks noChangeArrowheads="1"/>
          </p:cNvSpPr>
          <p:nvPr/>
        </p:nvSpPr>
        <p:spPr bwMode="auto">
          <a:xfrm>
            <a:off x="461214" y="5676976"/>
            <a:ext cx="3755371" cy="660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3969" tIns="41985" rIns="83969" bIns="41985">
            <a:spAutoFit/>
          </a:bodyPr>
          <a:lstStyle/>
          <a:p>
            <a:pPr marL="179388" indent="-179388" defTabSz="912813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1700" b="1" dirty="0"/>
              <a:t>Les écrans </a:t>
            </a:r>
            <a:r>
              <a:rPr lang="fr-FR" sz="1600" b="1" dirty="0"/>
              <a:t>IP2X en BT, 3X en HT</a:t>
            </a:r>
          </a:p>
          <a:p>
            <a:pPr marL="600075" lvl="1" indent="-179388" defTabSz="912813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fr-FR" sz="1700" dirty="0"/>
              <a:t>coffrets, armoires, tableaux.</a:t>
            </a:r>
          </a:p>
        </p:txBody>
      </p:sp>
      <p:sp>
        <p:nvSpPr>
          <p:cNvPr id="22539" name="Rectangle 442"/>
          <p:cNvSpPr>
            <a:spLocks noChangeArrowheads="1"/>
          </p:cNvSpPr>
          <p:nvPr/>
        </p:nvSpPr>
        <p:spPr bwMode="auto">
          <a:xfrm>
            <a:off x="4954466" y="4483100"/>
            <a:ext cx="3793998" cy="66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3969" tIns="41985" rIns="83969" bIns="41985">
            <a:spAutoFit/>
          </a:bodyPr>
          <a:lstStyle/>
          <a:p>
            <a:pPr marL="60325" indent="-82550" defTabSz="912813">
              <a:spcBef>
                <a:spcPct val="20000"/>
              </a:spcBef>
              <a:buClr>
                <a:schemeClr val="bg2"/>
              </a:buClr>
              <a:buSzPct val="65000"/>
              <a:defRPr/>
            </a:pPr>
            <a:r>
              <a:rPr lang="fr-FR" sz="1700" b="1" dirty="0"/>
              <a:t>Les protections particulières</a:t>
            </a:r>
          </a:p>
          <a:p>
            <a:pPr marL="539750" lvl="1" indent="-179388" defTabSz="912813">
              <a:spcBef>
                <a:spcPct val="20000"/>
              </a:spcBef>
              <a:buClr>
                <a:schemeClr val="bg2"/>
              </a:buClr>
              <a:defRPr/>
            </a:pPr>
            <a:r>
              <a:rPr lang="fr-FR" sz="1700" dirty="0"/>
              <a:t>utilisation de la TBT S ou P.</a:t>
            </a:r>
          </a:p>
        </p:txBody>
      </p:sp>
      <p:grpSp>
        <p:nvGrpSpPr>
          <p:cNvPr id="3" name="Groupe 447"/>
          <p:cNvGrpSpPr>
            <a:grpSpLocks/>
          </p:cNvGrpSpPr>
          <p:nvPr/>
        </p:nvGrpSpPr>
        <p:grpSpPr bwMode="auto">
          <a:xfrm>
            <a:off x="3187212" y="3795713"/>
            <a:ext cx="1384788" cy="919162"/>
            <a:chOff x="4092575" y="5000636"/>
            <a:chExt cx="1139825" cy="919152"/>
          </a:xfrm>
        </p:grpSpPr>
        <p:sp>
          <p:nvSpPr>
            <p:cNvPr id="22551" name="Rectangle 434"/>
            <p:cNvSpPr>
              <a:spLocks noChangeArrowheads="1"/>
            </p:cNvSpPr>
            <p:nvPr/>
          </p:nvSpPr>
          <p:spPr bwMode="auto">
            <a:xfrm>
              <a:off x="4605613" y="5566847"/>
              <a:ext cx="225066" cy="2304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 b="1"/>
            </a:p>
          </p:txBody>
        </p:sp>
        <p:grpSp>
          <p:nvGrpSpPr>
            <p:cNvPr id="22552" name="Groupe 446"/>
            <p:cNvGrpSpPr>
              <a:grpSpLocks/>
            </p:cNvGrpSpPr>
            <p:nvPr/>
          </p:nvGrpSpPr>
          <p:grpSpPr bwMode="auto">
            <a:xfrm>
              <a:off x="4092575" y="5000636"/>
              <a:ext cx="1139825" cy="919152"/>
              <a:chOff x="4092575" y="5000636"/>
              <a:chExt cx="1139825" cy="919152"/>
            </a:xfrm>
          </p:grpSpPr>
          <p:sp>
            <p:nvSpPr>
              <p:cNvPr id="22541" name="Text Box 436"/>
              <p:cNvSpPr txBox="1">
                <a:spLocks noChangeArrowheads="1"/>
              </p:cNvSpPr>
              <p:nvPr/>
            </p:nvSpPr>
            <p:spPr bwMode="auto">
              <a:xfrm>
                <a:off x="4092575" y="5000636"/>
                <a:ext cx="1139825" cy="35400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912813" eaLnBrk="0" hangingPunct="0">
                  <a:defRPr/>
                </a:pPr>
                <a:r>
                  <a:rPr lang="fr-FR" sz="1700" b="1" dirty="0"/>
                  <a:t>Classe II</a:t>
                </a:r>
              </a:p>
            </p:txBody>
          </p:sp>
          <p:sp>
            <p:nvSpPr>
              <p:cNvPr id="22554" name="Rectangle 435"/>
              <p:cNvSpPr>
                <a:spLocks noChangeArrowheads="1"/>
              </p:cNvSpPr>
              <p:nvPr/>
            </p:nvSpPr>
            <p:spPr bwMode="auto">
              <a:xfrm>
                <a:off x="4486461" y="5444398"/>
                <a:ext cx="432337" cy="4753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grpSp>
        <p:nvGrpSpPr>
          <p:cNvPr id="4" name="Groupe 461"/>
          <p:cNvGrpSpPr>
            <a:grpSpLocks/>
          </p:cNvGrpSpPr>
          <p:nvPr/>
        </p:nvGrpSpPr>
        <p:grpSpPr bwMode="auto">
          <a:xfrm>
            <a:off x="5725258" y="5160964"/>
            <a:ext cx="1352550" cy="625475"/>
            <a:chOff x="5978535" y="5214950"/>
            <a:chExt cx="1464838" cy="625475"/>
          </a:xfrm>
        </p:grpSpPr>
        <p:grpSp>
          <p:nvGrpSpPr>
            <p:cNvPr id="22540" name="Group 1089"/>
            <p:cNvGrpSpPr>
              <a:grpSpLocks/>
            </p:cNvGrpSpPr>
            <p:nvPr/>
          </p:nvGrpSpPr>
          <p:grpSpPr bwMode="auto">
            <a:xfrm>
              <a:off x="7096140" y="5214950"/>
              <a:ext cx="266700" cy="625475"/>
              <a:chOff x="3651" y="2024"/>
              <a:chExt cx="168" cy="394"/>
            </a:xfrm>
          </p:grpSpPr>
          <p:sp>
            <p:nvSpPr>
              <p:cNvPr id="22547" name="Oval 1083"/>
              <p:cNvSpPr>
                <a:spLocks noChangeArrowheads="1"/>
              </p:cNvSpPr>
              <p:nvPr/>
            </p:nvSpPr>
            <p:spPr bwMode="auto">
              <a:xfrm>
                <a:off x="3651" y="2067"/>
                <a:ext cx="168" cy="168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b="1"/>
              </a:p>
            </p:txBody>
          </p:sp>
          <p:sp>
            <p:nvSpPr>
              <p:cNvPr id="22548" name="Oval 1084"/>
              <p:cNvSpPr>
                <a:spLocks noChangeArrowheads="1"/>
              </p:cNvSpPr>
              <p:nvPr/>
            </p:nvSpPr>
            <p:spPr bwMode="auto">
              <a:xfrm>
                <a:off x="3651" y="2204"/>
                <a:ext cx="168" cy="169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 b="1"/>
              </a:p>
            </p:txBody>
          </p:sp>
          <p:sp>
            <p:nvSpPr>
              <p:cNvPr id="22549" name="Line 1087"/>
              <p:cNvSpPr>
                <a:spLocks noChangeShapeType="1"/>
              </p:cNvSpPr>
              <p:nvPr/>
            </p:nvSpPr>
            <p:spPr bwMode="auto">
              <a:xfrm flipV="1">
                <a:off x="3735" y="2024"/>
                <a:ext cx="0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50" name="Line 1088"/>
              <p:cNvSpPr>
                <a:spLocks noChangeShapeType="1"/>
              </p:cNvSpPr>
              <p:nvPr/>
            </p:nvSpPr>
            <p:spPr bwMode="auto">
              <a:xfrm flipV="1">
                <a:off x="3735" y="2375"/>
                <a:ext cx="0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455" name="Connecteur droit 454"/>
            <p:cNvCxnSpPr/>
            <p:nvPr/>
          </p:nvCxnSpPr>
          <p:spPr bwMode="auto">
            <a:xfrm>
              <a:off x="7011698" y="5500700"/>
              <a:ext cx="431675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542" name="Groupe 38"/>
            <p:cNvGrpSpPr>
              <a:grpSpLocks/>
            </p:cNvGrpSpPr>
            <p:nvPr/>
          </p:nvGrpSpPr>
          <p:grpSpPr bwMode="auto">
            <a:xfrm>
              <a:off x="5978535" y="5286388"/>
              <a:ext cx="474663" cy="488950"/>
              <a:chOff x="5147022" y="5914008"/>
              <a:chExt cx="512201" cy="538400"/>
            </a:xfrm>
          </p:grpSpPr>
          <p:sp>
            <p:nvSpPr>
              <p:cNvPr id="22543" name="Rectangle 42"/>
              <p:cNvSpPr>
                <a:spLocks noChangeArrowheads="1"/>
              </p:cNvSpPr>
              <p:nvPr/>
            </p:nvSpPr>
            <p:spPr bwMode="auto">
              <a:xfrm rot="2647074">
                <a:off x="5147022" y="5914008"/>
                <a:ext cx="512201" cy="538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22544" name="Line 45"/>
              <p:cNvSpPr>
                <a:spLocks noChangeShapeType="1"/>
              </p:cNvSpPr>
              <p:nvPr/>
            </p:nvSpPr>
            <p:spPr bwMode="auto">
              <a:xfrm>
                <a:off x="5334017" y="6042897"/>
                <a:ext cx="0" cy="2773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45" name="Line 46"/>
              <p:cNvSpPr>
                <a:spLocks noChangeShapeType="1"/>
              </p:cNvSpPr>
              <p:nvPr/>
            </p:nvSpPr>
            <p:spPr bwMode="auto">
              <a:xfrm>
                <a:off x="5405562" y="6046160"/>
                <a:ext cx="0" cy="2773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46" name="Line 47"/>
              <p:cNvSpPr>
                <a:spLocks noChangeShapeType="1"/>
              </p:cNvSpPr>
              <p:nvPr/>
            </p:nvSpPr>
            <p:spPr bwMode="auto">
              <a:xfrm>
                <a:off x="5477108" y="6042897"/>
                <a:ext cx="0" cy="2774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700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preparation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9551" y="2143126"/>
            <a:ext cx="1314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1" descr="preparation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8520" y="3371851"/>
            <a:ext cx="402248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 descr="preparation_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7543" y="4643439"/>
            <a:ext cx="2552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preparation_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2143126"/>
            <a:ext cx="373819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preparation_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4020" y="2357438"/>
            <a:ext cx="230798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Protection contre </a:t>
            </a:r>
            <a:r>
              <a:rPr lang="fr-FR" altLang="fr-FR" sz="3200" dirty="0">
                <a:solidFill>
                  <a:srgbClr val="0070C0"/>
                </a:solidFill>
              </a:rPr>
              <a:t>les contacts directs</a:t>
            </a:r>
            <a:endParaRPr lang="fr-FR" altLang="fr-FR" dirty="0" smtClean="0"/>
          </a:p>
        </p:txBody>
      </p:sp>
      <p:pic>
        <p:nvPicPr>
          <p:cNvPr id="23560" name="Image 6" descr="MP3512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692" y="2189163"/>
            <a:ext cx="198706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155997">
            <a:off x="504093" y="4513263"/>
            <a:ext cx="649166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691680" y="5531754"/>
            <a:ext cx="4185474" cy="917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</a:rPr>
              <a:t>mise hors tension par consignation</a:t>
            </a:r>
          </a:p>
          <a:p>
            <a:pPr marL="180975" indent="-1809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</a:rPr>
              <a:t>mise hors de portée par :</a:t>
            </a:r>
          </a:p>
          <a:p>
            <a:pPr lvl="1">
              <a:defRPr/>
            </a:pPr>
            <a:r>
              <a:rPr lang="fr-FR" sz="1400" dirty="0">
                <a:solidFill>
                  <a:schemeClr val="tx1"/>
                </a:solidFill>
              </a:rPr>
              <a:t>éloignement, obstacle, isolation …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3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Protection contre les </a:t>
            </a:r>
            <a:r>
              <a:rPr lang="fr-FR" altLang="fr-FR" dirty="0" smtClean="0">
                <a:solidFill>
                  <a:srgbClr val="0070C0"/>
                </a:solidFill>
              </a:rPr>
              <a:t>contacts indirects </a:t>
            </a:r>
            <a:endParaRPr lang="fr-FR" altLang="fr-FR" dirty="0" smtClean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xmlns="" val="1118917598"/>
              </p:ext>
            </p:extLst>
          </p:nvPr>
        </p:nvGraphicFramePr>
        <p:xfrm>
          <a:off x="-439650" y="1690629"/>
          <a:ext cx="6096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infodiagnostiqueur.fr/images/articles/Image/mesure%20compensatoir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0060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36096" y="5877272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Réseau domestique et  ERP</a:t>
            </a:r>
          </a:p>
          <a:p>
            <a:pPr algn="ctr"/>
            <a:r>
              <a:rPr lang="fr-FR" dirty="0" smtClean="0"/>
              <a:t>U</a:t>
            </a:r>
            <a:r>
              <a:rPr lang="fr-FR" sz="1200" dirty="0" smtClean="0"/>
              <a:t>L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 50 V~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566187E-CE33-4F5B-B90C-E01153CC9A9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4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Foto-scatola-CT2000-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73462" y="5072064"/>
            <a:ext cx="97008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Prévention des chocs électriques :</a:t>
            </a:r>
            <a:br>
              <a:rPr lang="fr-FR" altLang="fr-FR" smtClean="0"/>
            </a:br>
            <a:r>
              <a:rPr lang="fr-FR" altLang="fr-FR" smtClean="0">
                <a:solidFill>
                  <a:srgbClr val="0070C0"/>
                </a:solidFill>
              </a:rPr>
              <a:t>Les classes des matériels </a:t>
            </a:r>
            <a:r>
              <a:rPr lang="fr-FR" altLang="fr-FR" sz="2400" smtClean="0">
                <a:solidFill>
                  <a:srgbClr val="0070C0"/>
                </a:solidFill>
              </a:rPr>
              <a:t>(EN 61140)</a:t>
            </a:r>
          </a:p>
        </p:txBody>
      </p:sp>
      <p:sp>
        <p:nvSpPr>
          <p:cNvPr id="25604" name="Rectangle 19"/>
          <p:cNvSpPr>
            <a:spLocks noChangeArrowheads="1"/>
          </p:cNvSpPr>
          <p:nvPr/>
        </p:nvSpPr>
        <p:spPr bwMode="auto">
          <a:xfrm>
            <a:off x="4275125" y="5286375"/>
            <a:ext cx="360924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/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dirty="0">
                <a:solidFill>
                  <a:schemeClr val="tx1"/>
                </a:solidFill>
              </a:rPr>
              <a:t>Lampe baladeuse en TBTS :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dirty="0">
                <a:solidFill>
                  <a:schemeClr val="tx1"/>
                </a:solidFill>
              </a:rPr>
              <a:t> non reliée à la terre.</a:t>
            </a:r>
          </a:p>
        </p:txBody>
      </p:sp>
      <p:sp>
        <p:nvSpPr>
          <p:cNvPr id="25605" name="Rectangle 17"/>
          <p:cNvSpPr>
            <a:spLocks noChangeArrowheads="1"/>
          </p:cNvSpPr>
          <p:nvPr/>
        </p:nvSpPr>
        <p:spPr bwMode="auto">
          <a:xfrm>
            <a:off x="754674" y="5441950"/>
            <a:ext cx="19533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>
                <a:solidFill>
                  <a:schemeClr val="tx1"/>
                </a:solidFill>
              </a:rPr>
              <a:t>III</a:t>
            </a:r>
          </a:p>
        </p:txBody>
      </p:sp>
      <p:sp>
        <p:nvSpPr>
          <p:cNvPr id="25606" name="Rectangle 16"/>
          <p:cNvSpPr>
            <a:spLocks noChangeArrowheads="1"/>
          </p:cNvSpPr>
          <p:nvPr/>
        </p:nvSpPr>
        <p:spPr bwMode="auto">
          <a:xfrm>
            <a:off x="4308231" y="4357688"/>
            <a:ext cx="332349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>
                <a:solidFill>
                  <a:schemeClr val="tx1"/>
                </a:solidFill>
              </a:rPr>
              <a:t>Matériel à double isolation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>
                <a:solidFill>
                  <a:schemeClr val="tx1"/>
                </a:solidFill>
              </a:rPr>
              <a:t>ou à isolation renforcée</a:t>
            </a:r>
          </a:p>
        </p:txBody>
      </p:sp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763466" y="4511675"/>
            <a:ext cx="19445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4301298" y="3444875"/>
            <a:ext cx="3511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dirty="0">
                <a:solidFill>
                  <a:schemeClr val="tx1"/>
                </a:solidFill>
              </a:rPr>
              <a:t>Matériel à masse métallique obligatoirement à la terre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754674" y="3581400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206901" y="2500314"/>
            <a:ext cx="338943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dirty="0">
                <a:solidFill>
                  <a:schemeClr val="tx1"/>
                </a:solidFill>
              </a:rPr>
              <a:t>Impose un accès réservé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dirty="0">
                <a:solidFill>
                  <a:schemeClr val="tx1"/>
                </a:solidFill>
              </a:rPr>
              <a:t> au personnel habilité</a:t>
            </a: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44416" y="2652713"/>
            <a:ext cx="1975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>
                <a:solidFill>
                  <a:schemeClr val="tx1"/>
                </a:solidFill>
              </a:rPr>
              <a:t>sans</a:t>
            </a:r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4555882" y="1693863"/>
            <a:ext cx="406497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sz="2200" b="1">
                <a:solidFill>
                  <a:schemeClr val="accent1"/>
                </a:solidFill>
              </a:rPr>
              <a:t>Utilisation</a:t>
            </a:r>
          </a:p>
        </p:txBody>
      </p:sp>
      <p:sp>
        <p:nvSpPr>
          <p:cNvPr id="25613" name="Rectangle 6"/>
          <p:cNvSpPr>
            <a:spLocks noChangeArrowheads="1"/>
          </p:cNvSpPr>
          <p:nvPr/>
        </p:nvSpPr>
        <p:spPr bwMode="auto">
          <a:xfrm>
            <a:off x="2719754" y="1693863"/>
            <a:ext cx="1869831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sz="2200" b="1">
                <a:solidFill>
                  <a:schemeClr val="accent1"/>
                </a:solidFill>
              </a:rPr>
              <a:t>Symbole</a:t>
            </a:r>
          </a:p>
        </p:txBody>
      </p:sp>
      <p:sp>
        <p:nvSpPr>
          <p:cNvPr id="25614" name="Rectangle 5"/>
          <p:cNvSpPr>
            <a:spLocks noChangeArrowheads="1"/>
          </p:cNvSpPr>
          <p:nvPr/>
        </p:nvSpPr>
        <p:spPr bwMode="auto">
          <a:xfrm>
            <a:off x="754674" y="1693863"/>
            <a:ext cx="1953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969" tIns="41985" rIns="83969" bIns="41985" anchor="ctr" anchorCtr="1">
            <a:spAutoFit/>
          </a:bodyPr>
          <a:lstStyle>
            <a:lvl1pPr defTabSz="912813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fr-FR" altLang="fr-FR" sz="2200" b="1">
                <a:solidFill>
                  <a:schemeClr val="accent1"/>
                </a:solidFill>
              </a:rPr>
              <a:t>Classe</a:t>
            </a:r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>
            <a:off x="744415" y="2360613"/>
            <a:ext cx="78852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fr-FR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744416" y="3297238"/>
            <a:ext cx="788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fr-FR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>
            <a:off x="744416" y="4217988"/>
            <a:ext cx="78823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fr-FR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V="1">
            <a:off x="744416" y="5168900"/>
            <a:ext cx="78984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fr-FR"/>
          </a:p>
        </p:txBody>
      </p:sp>
      <p:sp>
        <p:nvSpPr>
          <p:cNvPr id="25619" name="Line 27"/>
          <p:cNvSpPr>
            <a:spLocks noChangeShapeType="1"/>
          </p:cNvSpPr>
          <p:nvPr/>
        </p:nvSpPr>
        <p:spPr bwMode="auto">
          <a:xfrm flipH="1">
            <a:off x="2709497" y="1450975"/>
            <a:ext cx="0" cy="4637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fr-FR"/>
          </a:p>
        </p:txBody>
      </p:sp>
      <p:sp>
        <p:nvSpPr>
          <p:cNvPr id="25620" name="Line 28"/>
          <p:cNvSpPr>
            <a:spLocks noChangeShapeType="1"/>
          </p:cNvSpPr>
          <p:nvPr/>
        </p:nvSpPr>
        <p:spPr bwMode="auto">
          <a:xfrm>
            <a:off x="4554415" y="1443039"/>
            <a:ext cx="0" cy="4637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fr-FR"/>
          </a:p>
        </p:txBody>
      </p:sp>
      <p:grpSp>
        <p:nvGrpSpPr>
          <p:cNvPr id="25621" name="Group 33"/>
          <p:cNvGrpSpPr>
            <a:grpSpLocks/>
          </p:cNvGrpSpPr>
          <p:nvPr/>
        </p:nvGrpSpPr>
        <p:grpSpPr bwMode="auto">
          <a:xfrm>
            <a:off x="3330820" y="3508376"/>
            <a:ext cx="505557" cy="536575"/>
            <a:chOff x="2543" y="3658"/>
            <a:chExt cx="363" cy="362"/>
          </a:xfrm>
        </p:grpSpPr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>
              <a:off x="2543" y="392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2643" y="3974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2744" y="402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2713" y="401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>
              <a:off x="2737" y="3658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22" name="Group 43"/>
          <p:cNvGrpSpPr>
            <a:grpSpLocks/>
          </p:cNvGrpSpPr>
          <p:nvPr/>
        </p:nvGrpSpPr>
        <p:grpSpPr bwMode="auto">
          <a:xfrm>
            <a:off x="3423139" y="4433888"/>
            <a:ext cx="436685" cy="487362"/>
            <a:chOff x="3102" y="3254"/>
            <a:chExt cx="315" cy="330"/>
          </a:xfrm>
        </p:grpSpPr>
        <p:sp>
          <p:nvSpPr>
            <p:cNvPr id="25632" name="Rectangle 40"/>
            <p:cNvSpPr>
              <a:spLocks noChangeArrowheads="1"/>
            </p:cNvSpPr>
            <p:nvPr/>
          </p:nvSpPr>
          <p:spPr bwMode="auto">
            <a:xfrm>
              <a:off x="3183" y="3339"/>
              <a:ext cx="153" cy="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fr-FR">
                <a:solidFill>
                  <a:schemeClr val="tx1"/>
                </a:solidFill>
              </a:endParaRPr>
            </a:p>
          </p:txBody>
        </p:sp>
        <p:sp>
          <p:nvSpPr>
            <p:cNvPr id="25633" name="Rectangle 41"/>
            <p:cNvSpPr>
              <a:spLocks noChangeArrowheads="1"/>
            </p:cNvSpPr>
            <p:nvPr/>
          </p:nvSpPr>
          <p:spPr bwMode="auto">
            <a:xfrm>
              <a:off x="3102" y="3254"/>
              <a:ext cx="315" cy="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5623" name="Groupe 38"/>
          <p:cNvGrpSpPr>
            <a:grpSpLocks/>
          </p:cNvGrpSpPr>
          <p:nvPr/>
        </p:nvGrpSpPr>
        <p:grpSpPr bwMode="auto">
          <a:xfrm>
            <a:off x="3426070" y="5364163"/>
            <a:ext cx="438150" cy="488950"/>
            <a:chOff x="5147022" y="5914008"/>
            <a:chExt cx="512201" cy="538400"/>
          </a:xfrm>
        </p:grpSpPr>
        <p:sp>
          <p:nvSpPr>
            <p:cNvPr id="25628" name="Rectangle 42"/>
            <p:cNvSpPr>
              <a:spLocks noChangeArrowheads="1"/>
            </p:cNvSpPr>
            <p:nvPr/>
          </p:nvSpPr>
          <p:spPr bwMode="auto">
            <a:xfrm rot="2647074">
              <a:off x="5147022" y="5914008"/>
              <a:ext cx="512201" cy="538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fr-FR">
                <a:solidFill>
                  <a:schemeClr val="tx1"/>
                </a:solidFill>
              </a:endParaRPr>
            </a:p>
          </p:txBody>
        </p:sp>
        <p:sp>
          <p:nvSpPr>
            <p:cNvPr id="25629" name="Line 45"/>
            <p:cNvSpPr>
              <a:spLocks noChangeShapeType="1"/>
            </p:cNvSpPr>
            <p:nvPr/>
          </p:nvSpPr>
          <p:spPr bwMode="auto">
            <a:xfrm>
              <a:off x="5334017" y="6042897"/>
              <a:ext cx="0" cy="2773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0" name="Line 46"/>
            <p:cNvSpPr>
              <a:spLocks noChangeShapeType="1"/>
            </p:cNvSpPr>
            <p:nvPr/>
          </p:nvSpPr>
          <p:spPr bwMode="auto">
            <a:xfrm>
              <a:off x="5405562" y="6046160"/>
              <a:ext cx="0" cy="2773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1" name="Line 47"/>
            <p:cNvSpPr>
              <a:spLocks noChangeShapeType="1"/>
            </p:cNvSpPr>
            <p:nvPr/>
          </p:nvSpPr>
          <p:spPr bwMode="auto">
            <a:xfrm>
              <a:off x="5477108" y="6042897"/>
              <a:ext cx="0" cy="2773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24" name="Rectangle à coins arrondis 38"/>
          <p:cNvSpPr>
            <a:spLocks noChangeArrowheads="1"/>
          </p:cNvSpPr>
          <p:nvPr/>
        </p:nvSpPr>
        <p:spPr bwMode="auto">
          <a:xfrm>
            <a:off x="643305" y="1393825"/>
            <a:ext cx="8072803" cy="4786313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fr-FR">
              <a:solidFill>
                <a:srgbClr val="FF0000"/>
              </a:solidFill>
            </a:endParaRPr>
          </a:p>
        </p:txBody>
      </p:sp>
      <p:pic>
        <p:nvPicPr>
          <p:cNvPr id="25625" name="Picture 36" descr="http://www.vincidiagnostic.fr/site/Images/prise%20electriq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39404" y="3357564"/>
            <a:ext cx="989134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38" descr="http://hervejamar.files.wordpress.com/2010/10/ligne-a-haute-tens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73462" y="2357439"/>
            <a:ext cx="105507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40" descr="http://s3.static69.com/m/image-offre/3/d/2/e/3d2e37d5227190295cb1e2efeea1c8ca-30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37231" y="4357689"/>
            <a:ext cx="65942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875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15687</TotalTime>
  <Words>1552</Words>
  <Application>Microsoft Office PowerPoint</Application>
  <PresentationFormat>Affichage à l'écran (4:3)</PresentationFormat>
  <Paragraphs>275</Paragraphs>
  <Slides>28</Slides>
  <Notes>28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Oriel</vt:lpstr>
      <vt:lpstr>Analyse du risque et NF C18-510</vt:lpstr>
      <vt:lpstr>Environnement électrique, prévention et protection</vt:lpstr>
      <vt:lpstr>Les zones d’environnement en champ libre</vt:lpstr>
      <vt:lpstr>Les zones d’environnement dans les locaux</vt:lpstr>
      <vt:lpstr>Définition d’un local électrique</vt:lpstr>
      <vt:lpstr>Protection contre les contacts directs</vt:lpstr>
      <vt:lpstr>Protection contre les contacts directs</vt:lpstr>
      <vt:lpstr>Protection contre les contacts indirects </vt:lpstr>
      <vt:lpstr>Prévention des chocs électriques : Les classes des matériels (EN 61140)</vt:lpstr>
      <vt:lpstr>Matériels électriques</vt:lpstr>
      <vt:lpstr>Obligations des maîtres d’ouvrage:  Décret no 2010-1017</vt:lpstr>
      <vt:lpstr>Les fonctions de base de l’appareillage</vt:lpstr>
      <vt:lpstr>Définition de différentes intensités</vt:lpstr>
      <vt:lpstr>Séparer et Condamner</vt:lpstr>
      <vt:lpstr>Les dispositifs de sectionnement</vt:lpstr>
      <vt:lpstr>Les dispositifs de protection</vt:lpstr>
      <vt:lpstr>Protéger contre les courts-circuits</vt:lpstr>
      <vt:lpstr>Courbes de fonctionnement</vt:lpstr>
      <vt:lpstr>Protéger contre les courts-circuits</vt:lpstr>
      <vt:lpstr>Courbes de fonctionnement</vt:lpstr>
      <vt:lpstr>Protéger les personnes</vt:lpstr>
      <vt:lpstr>Protéger les personnes</vt:lpstr>
      <vt:lpstr>Protéger les personnes</vt:lpstr>
      <vt:lpstr>Courbes de fonctionnement</vt:lpstr>
      <vt:lpstr>Exemple d’appareillage</vt:lpstr>
      <vt:lpstr>Schéma électrique bâtiment (lecture et identification)</vt:lpstr>
      <vt:lpstr>Les symboles électriques</vt:lpstr>
      <vt:lpstr>Exemple de schéma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Habilitation électrique</dc:title>
  <dc:creator>JFA</dc:creator>
  <cp:lastModifiedBy>VILETTE</cp:lastModifiedBy>
  <cp:revision>111</cp:revision>
  <cp:lastPrinted>2015-01-06T17:45:38Z</cp:lastPrinted>
  <dcterms:created xsi:type="dcterms:W3CDTF">2012-06-05T19:38:28Z</dcterms:created>
  <dcterms:modified xsi:type="dcterms:W3CDTF">2015-09-30T07:16:40Z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-359945248</vt:i4>
  </property>
  <property fmtid="{D5CDD505-2E9C-101B-9397-08002B2CF9AE}" pid="3" name="_NewReviewCycle">
    <vt:lpwstr/>
  </property>
  <property fmtid="{D5CDD505-2E9C-101B-9397-08002B2CF9AE}" pid="4" name="_EmailSubject">
    <vt:lpwstr>hABILITATION</vt:lpwstr>
  </property>
  <property fmtid="{D5CDD505-2E9C-101B-9397-08002B2CF9AE}" pid="5" name="_AuthorEmail">
    <vt:lpwstr>christophe.pontvianne@ac-lyon.fr</vt:lpwstr>
  </property>
  <property fmtid="{D5CDD505-2E9C-101B-9397-08002B2CF9AE}" pid="6" name="_AuthorEmailDisplayName">
    <vt:lpwstr>cpontvianne</vt:lpwstr>
  </property>
</Properties>
</file>