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83" autoAdjust="0"/>
  </p:normalViewPr>
  <p:slideViewPr>
    <p:cSldViewPr>
      <p:cViewPr varScale="1">
        <p:scale>
          <a:sx n="71" d="100"/>
          <a:sy n="71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97429-5228-4F88-9989-52D84FD0919B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0CC0-66DE-4219-AD25-41850EC711B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150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90CC0-66DE-4219-AD25-41850EC711B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065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Conseil :</a:t>
            </a:r>
          </a:p>
          <a:p>
            <a:r>
              <a:rPr lang="fr-FR" dirty="0" smtClean="0"/>
              <a:t>Attention à la différence entre :</a:t>
            </a:r>
          </a:p>
          <a:p>
            <a:r>
              <a:rPr lang="fr-FR" dirty="0" smtClean="0"/>
              <a:t>Je peux …………….</a:t>
            </a:r>
          </a:p>
          <a:p>
            <a:r>
              <a:rPr lang="fr-FR" dirty="0" smtClean="0"/>
              <a:t>Je dois ………….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90CC0-66DE-4219-AD25-41850EC711B8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70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C3028-8062-4DBB-AB43-9E4CE4A631C6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85" y="476672"/>
            <a:ext cx="1649895" cy="122563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404664"/>
            <a:ext cx="1069671" cy="146977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85" y="476672"/>
            <a:ext cx="1649895" cy="122563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6336" y="404664"/>
            <a:ext cx="1069671" cy="1469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2F666-ADEF-4D35-B62B-56237A77D7D9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9F500-FCE5-4BC7-B84D-E369468993A4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90B60-5FB5-4370-80A5-CB23CDA4E894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D5709-76B5-4225-8CCC-2FA80D855B41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A2C2-56C8-4293-B82D-A3727735AB4F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D7B0D-3110-4652-9400-FBCF84D61863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FF72-98A7-46ED-9CE7-10C0AF702C30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EB1D-5611-43A0-B049-D0CC954E2EB7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B7CA-C136-4F01-AB1F-4F1E019EF42F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D392-4E16-456B-A0BF-BF096E9CCA6D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DB6C60-B48A-4B4B-A93F-8133F87D8B34}" type="datetime1">
              <a:rPr lang="fr-FR" smtClean="0"/>
              <a:pPr/>
              <a:t>06/11/2013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40D386-3EA4-4276-B309-4CC4041A4B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00" y="6093296"/>
            <a:ext cx="1015999" cy="75474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8073" y="6093296"/>
            <a:ext cx="565615" cy="77718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00" y="6093296"/>
            <a:ext cx="1015999" cy="75474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8073" y="6093296"/>
            <a:ext cx="565615" cy="7771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Évaluation recyclage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3" y="1556792"/>
            <a:ext cx="2364445" cy="210883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0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dangers de l’électricité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2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573862"/>
              </p:ext>
            </p:extLst>
          </p:nvPr>
        </p:nvGraphicFramePr>
        <p:xfrm>
          <a:off x="304800" y="2171059"/>
          <a:ext cx="8659687" cy="39582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97771"/>
                <a:gridCol w="5237581"/>
                <a:gridCol w="2376264"/>
                <a:gridCol w="648071"/>
              </a:tblGrid>
              <a:tr h="165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épon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303">
                <a:tc rowSpan="4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1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</a:t>
                      </a:r>
                      <a:r>
                        <a:rPr lang="fr-FR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considéré comme dangereux pour le corps humain à partir d’une intensité de :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0,3 mA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r>
                        <a:rPr lang="fr-FR" sz="1100" b="0" spc="5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 mA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21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300 mA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180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fr-FR" sz="1100" b="0" spc="1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a-t-il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iff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uc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ctri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h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lang="fr-FR" sz="1100" b="0" spc="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 ?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3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6369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 algn="l" rtl="0" eaLnBrk="1" latinLnBrk="0" hangingPunct="1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kumimoji="0" lang="fr-FR" sz="1100" b="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La résistance de l’homme augmente si la tension à laquelle il est soumis augmente</a:t>
                      </a:r>
                      <a:endParaRPr kumimoji="0" lang="fr-FR" sz="1100" b="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 algn="l" rtl="0" eaLnBrk="1" latinLnBrk="0" hangingPunct="1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kumimoji="0" lang="fr-FR" sz="1100" b="0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3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 algn="l" rtl="0" eaLnBrk="1" latinLnBrk="0" hangingPunct="1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kumimoji="0" lang="fr-FR" sz="1100" b="0" kern="1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2768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’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rat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s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att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spc="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Ah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1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fr-FR" sz="1100" spc="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ris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ct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3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Un arc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rt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circ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it 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ctri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6369">
                <a:tc rowSpan="4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continu lissé,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15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  <a:r>
                        <a:rPr lang="fr-FR" sz="1100" b="0" spc="-1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kumimoji="0"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Au-delà de 10 V et jusqu’à 25 V inclus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88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 algn="l" rtl="0" eaLnBrk="1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kumimoji="0" lang="fr-FR" sz="1100" b="0" kern="120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De 0 V à 50 V inclus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1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 algn="l" rtl="0" eaLnBrk="1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kumimoji="0" lang="fr-FR" sz="1100" b="0" kern="120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0 à 120 V inclus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53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 algn="l" rtl="0" eaLnBrk="1" latinLnBrk="0" hangingPunct="1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kumimoji="0" lang="fr-FR" sz="1100" b="0" kern="120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Au-delà de </a:t>
                      </a:r>
                      <a:r>
                        <a:rPr kumimoji="0" lang="fr-FR" sz="1100" b="0" kern="1200" spc="5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120 V</a:t>
                      </a:r>
                      <a:endParaRPr kumimoji="0" lang="fr-FR" sz="1100" b="0" kern="1200" spc="5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303">
                <a:tc rowSpan="4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 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alt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tif,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1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si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spc="240" baseline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  <a:r>
                        <a:rPr lang="fr-FR" sz="1100" b="0" spc="-1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?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à 50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cl</a:t>
                      </a:r>
                      <a:r>
                        <a:rPr lang="fr-FR" sz="1100" b="0" spc="1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8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là</a:t>
                      </a:r>
                      <a:r>
                        <a:rPr lang="fr-FR" sz="1100" b="0" spc="-2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lang="fr-FR" sz="1100" b="0" spc="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qu’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à</a:t>
                      </a:r>
                      <a:r>
                        <a:rPr lang="fr-FR" sz="1100" b="0" spc="-2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1000</a:t>
                      </a:r>
                      <a:r>
                        <a:rPr lang="fr-FR" sz="1100" b="0" spc="-2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</a:p>
                    <a:p>
                      <a:pPr marL="406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33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là</a:t>
                      </a:r>
                      <a:r>
                        <a:rPr lang="fr-FR" sz="1100" b="0" spc="-2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  <a:r>
                        <a:rPr lang="fr-FR" sz="1100" b="0" spc="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r>
                        <a:rPr lang="fr-FR" sz="1100" b="0" spc="-2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qu’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à</a:t>
                      </a:r>
                      <a:r>
                        <a:rPr lang="fr-FR" sz="1100" b="0" spc="-2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</a:p>
                    <a:p>
                      <a:pPr marL="40640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000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636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65"/>
                        </a:spcBef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là</a:t>
                      </a:r>
                      <a:r>
                        <a:rPr lang="fr-FR" sz="1100" b="0" spc="-2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50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spc="1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00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7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appareillages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366642"/>
              </p:ext>
            </p:extLst>
          </p:nvPr>
        </p:nvGraphicFramePr>
        <p:xfrm>
          <a:off x="179512" y="1340768"/>
          <a:ext cx="8659687" cy="46608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06760"/>
                <a:gridCol w="5309864"/>
                <a:gridCol w="2304256"/>
                <a:gridCol w="738807"/>
              </a:tblGrid>
              <a:tr h="19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épon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Un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sitif à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iff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 r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du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l)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ilité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è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cas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nn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ta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ir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cts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331">
                <a:tc rowSpan="7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lle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d'u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(dispositif à courant différentiel résiduel) de sensibilité 300 mA associé à un interrupteur ou à un disjoncteur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cts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6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upu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ati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fa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d'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Dé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ct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ts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circ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4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Dé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ct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circ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é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tri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220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circ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sa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2664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ttre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circ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é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ctri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rowSpan="5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 si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ific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ym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tri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cti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nn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68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rr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ta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em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ris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isj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6273">
                <a:tc rowSpan="3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Un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ifie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qu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’il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tre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≥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m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6273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tre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≥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,5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m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331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11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ite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à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’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ac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fr-FR" sz="1100" b="0" spc="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b="0" spc="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W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xi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ral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ré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ct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2699792" y="4437112"/>
            <a:ext cx="144016" cy="144016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>
            <a:stCxn id="6" idx="0"/>
          </p:cNvCxnSpPr>
          <p:nvPr/>
        </p:nvCxnSpPr>
        <p:spPr>
          <a:xfrm flipV="1">
            <a:off x="2771800" y="4293096"/>
            <a:ext cx="0" cy="14401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81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zones d’environnement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04651"/>
              </p:ext>
            </p:extLst>
          </p:nvPr>
        </p:nvGraphicFramePr>
        <p:xfrm>
          <a:off x="179512" y="1301873"/>
          <a:ext cx="8659687" cy="46575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06760"/>
                <a:gridCol w="5309864"/>
                <a:gridCol w="2304256"/>
                <a:gridCol w="738807"/>
              </a:tblGrid>
              <a:tr h="19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épon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rowSpan="4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Po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ra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ph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ss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z le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°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-1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spc="1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640">
                        <a:lnSpc>
                          <a:spcPct val="11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isi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v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isi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BT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 algn="ctr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4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’i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nv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sti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at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0</a:t>
                      </a:r>
                      <a:endParaRPr lang="fr-FR" sz="110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1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ista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b="0" spc="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14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’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alisati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i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DL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ista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L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App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P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ud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ista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L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à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l’A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sc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rti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463867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29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zones d’environnement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156218"/>
              </p:ext>
            </p:extLst>
          </p:nvPr>
        </p:nvGraphicFramePr>
        <p:xfrm>
          <a:off x="179512" y="1301873"/>
          <a:ext cx="8659687" cy="42027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06760"/>
                <a:gridCol w="5309864"/>
                <a:gridCol w="2304256"/>
                <a:gridCol w="738807"/>
              </a:tblGrid>
              <a:tr h="19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épon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rowSpan="13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15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064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iff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cas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nd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ye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à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tilis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Câ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asse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lat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0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El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stacle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é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ctri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a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lat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stacle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é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ctri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lat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stacle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d'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ctr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lat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stacle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rowSpan="3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16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0640" marR="1790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En BT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à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’i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’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’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cè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électriciens à</a:t>
                      </a:r>
                      <a:r>
                        <a:rPr lang="fr-FR" sz="1100" b="0" spc="24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lle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'un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è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25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 li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ite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xi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?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as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z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isi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 face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cal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rowSpan="4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17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En BT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alis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is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cas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donner la distance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d'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ud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à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alisati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,5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,3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it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à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 s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rfa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e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63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limites </a:t>
            </a:r>
            <a:r>
              <a:rPr lang="fr-FR" sz="2800" b="1" dirty="0" smtClean="0"/>
              <a:t>(domaine b2v)</a:t>
            </a:r>
            <a:endParaRPr lang="fr-FR" sz="2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6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14190"/>
              </p:ext>
            </p:extLst>
          </p:nvPr>
        </p:nvGraphicFramePr>
        <p:xfrm>
          <a:off x="179512" y="1301873"/>
          <a:ext cx="8659687" cy="49407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06760"/>
                <a:gridCol w="4733800"/>
                <a:gridCol w="2880320"/>
                <a:gridCol w="738807"/>
              </a:tblGrid>
              <a:tr h="19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</a:t>
                      </a:r>
                      <a:r>
                        <a:rPr lang="fr-FR" sz="110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</a:t>
                      </a:r>
                      <a:r>
                        <a:rPr lang="fr-FR" sz="110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spc="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spc="-5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épon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rowSpan="7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18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Po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alis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al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se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il fa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nd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1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um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ff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f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rat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0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mo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ssi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è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ndu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ctric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0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nu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l’i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rtit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ud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siti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nn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alisat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00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ctri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hu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é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’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tils,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ls,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è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ng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tilis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ris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à 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’i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ndu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cti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ris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au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acitif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19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év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ris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2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à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ndu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cti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ct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 au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acitif il fa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alis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m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à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la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rre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rt-circ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it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ci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its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ffi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rowSpan="7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Un 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tr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Do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ê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ili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ye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Do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ê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ili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ye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ille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à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 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rité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ille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à la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ri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nn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ri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Pe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s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illa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rité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Pe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ri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B1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ri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rowSpan="4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21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ym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 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BR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B2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3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limites </a:t>
            </a:r>
            <a:r>
              <a:rPr lang="fr-FR" sz="2800" b="1" dirty="0" smtClean="0"/>
              <a:t>(domaine b2v)</a:t>
            </a:r>
            <a:endParaRPr lang="fr-FR" sz="2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9372"/>
              </p:ext>
            </p:extLst>
          </p:nvPr>
        </p:nvGraphicFramePr>
        <p:xfrm>
          <a:off x="179512" y="1301873"/>
          <a:ext cx="8659687" cy="28246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06760"/>
                <a:gridCol w="4733800"/>
                <a:gridCol w="2880320"/>
                <a:gridCol w="738807"/>
              </a:tblGrid>
              <a:tr h="19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épon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rowSpan="4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22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attri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ê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tre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j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à B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Essai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0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rificat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œ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rowSpan="3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23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 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tre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ifie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'h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ilité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 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1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s: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 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 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24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lle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se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cci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ariti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 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arit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mp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.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ise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331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25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 a la c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rif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tat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 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1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ls</a:t>
                      </a:r>
                      <a:r>
                        <a:rPr lang="fr-FR" sz="1100" b="0" spc="-1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tilla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ctifs?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tra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26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En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asse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st-il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ire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vérifier l'absence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 tra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ai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?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8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838200"/>
          </a:xfrm>
        </p:spPr>
        <p:txBody>
          <a:bodyPr/>
          <a:lstStyle/>
          <a:p>
            <a:r>
              <a:rPr lang="fr-FR" dirty="0" smtClean="0"/>
              <a:t>Les limites </a:t>
            </a:r>
            <a:r>
              <a:rPr lang="fr-FR" sz="2800" b="1" dirty="0" smtClean="0"/>
              <a:t>(domaine </a:t>
            </a:r>
            <a:r>
              <a:rPr lang="fr-FR" sz="2800" b="1" dirty="0" err="1" smtClean="0"/>
              <a:t>bR</a:t>
            </a:r>
            <a:r>
              <a:rPr lang="fr-FR" sz="2800" b="1" dirty="0" smtClean="0"/>
              <a:t>)</a:t>
            </a:r>
            <a:endParaRPr lang="fr-FR" sz="2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0D386-3EA4-4276-B309-4CC4041A4BBC}" type="slidenum">
              <a:rPr lang="fr-FR" smtClean="0"/>
              <a:pPr/>
              <a:t>8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153319"/>
              </p:ext>
            </p:extLst>
          </p:nvPr>
        </p:nvGraphicFramePr>
        <p:xfrm>
          <a:off x="232793" y="908720"/>
          <a:ext cx="8659687" cy="56051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{F5AB1C69-6EDB-4FF4-983F-18BD219EF322}</a:tableStyleId>
              </a:tblPr>
              <a:tblGrid>
                <a:gridCol w="306760"/>
                <a:gridCol w="4733800"/>
                <a:gridCol w="2880320"/>
                <a:gridCol w="738807"/>
              </a:tblGrid>
              <a:tr h="196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Q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ue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on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épon</a:t>
                      </a:r>
                      <a:r>
                        <a:rPr lang="fr-FR" sz="1100" spc="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r>
                        <a:rPr lang="fr-FR" sz="1100" spc="-5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</a:t>
                      </a: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rowSpan="5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27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ym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l'habilitation d'un chargé d'intervention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?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B2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BR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90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BC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BS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28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d'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BR,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z la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mission de participer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à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l’a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y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 ris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ctri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la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ph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d'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ifi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à r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alis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la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ph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3220">
                <a:tc rowSpan="3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29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d'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BR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om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d'exécutant pouvez-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tre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rit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?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20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6331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rowSpan="3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30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nn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nn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Do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ê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d'un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d'un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al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sité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31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d'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BT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it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spc="-1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j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rs r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alisé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la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VA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rs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d'un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ati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rowSpan="3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32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En fin 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d'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d'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spc="-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rale</a:t>
                      </a:r>
                      <a:r>
                        <a:rPr lang="fr-FR" sz="1100" spc="5" dirty="0" smtClean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it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tt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stallat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s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ati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24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is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24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sa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stallati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spc="-15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5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1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tri</a:t>
                      </a:r>
                      <a:r>
                        <a:rPr lang="fr-FR" sz="1100" spc="-5"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Dé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stall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spc="-15" dirty="0">
                          <a:effectLst/>
                          <a:latin typeface="Calibri"/>
                          <a:ea typeface="Calibri"/>
                          <a:cs typeface="Calibri"/>
                        </a:rPr>
                        <a:t>q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u'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il a l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i-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ê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spc="5" dirty="0"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spc="-5" dirty="0"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spc="-10" dirty="0"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rowSpan="3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33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En 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z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4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,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b="0" spc="-1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 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d'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ve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-1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: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Do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ris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ar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lat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ati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1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23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 t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hn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qu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ssi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Do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tilis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 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nd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'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ti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sans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consigner même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te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ati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spc="-1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st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ssi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pp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cra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2588">
                <a:tc rowSpan="2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34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ffit-il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ê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tre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h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ilité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"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"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 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1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r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c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ra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s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up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à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00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r>
                        <a:rPr lang="fr-FR" sz="1100" b="0" spc="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V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alt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atif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 ali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é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b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a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sse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s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p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le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d'u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 f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à</a:t>
                      </a:r>
                      <a:r>
                        <a:rPr lang="fr-FR" sz="1100" b="0" spc="-1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ic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r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-1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d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)?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spc="-5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u</a:t>
                      </a: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i</a:t>
                      </a:r>
                      <a:endParaRPr lang="fr-FR" sz="11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2588">
                <a:tc vMerge="1">
                  <a:txBody>
                    <a:bodyPr/>
                    <a:lstStyle/>
                    <a:p>
                      <a:pPr marL="146685" marR="134620"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0005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fr-FR" sz="1100" b="0" spc="-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r>
                        <a:rPr lang="fr-FR" sz="1100" b="0" spc="5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n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9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5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Thème5</Template>
  <TotalTime>5176</TotalTime>
  <Words>1103</Words>
  <Application>Microsoft Office PowerPoint</Application>
  <PresentationFormat>Affichage à l'écran (4:3)</PresentationFormat>
  <Paragraphs>264</Paragraphs>
  <Slides>8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Thème5</vt:lpstr>
      <vt:lpstr>Évaluation recyclage</vt:lpstr>
      <vt:lpstr>Les dangers de l’électricité</vt:lpstr>
      <vt:lpstr>Les appareillages</vt:lpstr>
      <vt:lpstr>Les zones d’environnement</vt:lpstr>
      <vt:lpstr>Les zones d’environnement</vt:lpstr>
      <vt:lpstr>Les limites (domaine b2v)</vt:lpstr>
      <vt:lpstr>Les limites (domaine b2v)</vt:lpstr>
      <vt:lpstr>Les limites (domaine bR)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formation des élèves</dc:title>
  <dc:creator>Jean-François Ansoud</dc:creator>
  <cp:lastModifiedBy>Jean-François Ansoud</cp:lastModifiedBy>
  <cp:revision>78</cp:revision>
  <dcterms:created xsi:type="dcterms:W3CDTF">2012-09-02T14:31:09Z</dcterms:created>
  <dcterms:modified xsi:type="dcterms:W3CDTF">2013-11-06T15:16:15Z</dcterms:modified>
</cp:coreProperties>
</file>