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handoutMasterIdLst>
    <p:handoutMasterId r:id="rId10"/>
  </p:handoutMasterIdLst>
  <p:sldIdLst>
    <p:sldId id="256" r:id="rId2"/>
    <p:sldId id="263" r:id="rId3"/>
    <p:sldId id="264" r:id="rId4"/>
    <p:sldId id="265" r:id="rId5"/>
    <p:sldId id="266" r:id="rId6"/>
    <p:sldId id="267" r:id="rId7"/>
    <p:sldId id="268"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09" autoAdjust="0"/>
  </p:normalViewPr>
  <p:slideViewPr>
    <p:cSldViewPr>
      <p:cViewPr varScale="1">
        <p:scale>
          <a:sx n="56" d="100"/>
          <a:sy n="56" d="100"/>
        </p:scale>
        <p:origin x="-146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A4F68E-5A7B-4B05-88DD-767F90659984}" type="datetimeFigureOut">
              <a:rPr lang="fr-FR" smtClean="0"/>
              <a:pPr/>
              <a:t>07/01/2015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Axiome-Habilitation</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7AAD96-148A-4C67-BD24-E7F6261FB91C}" type="slidenum">
              <a:rPr lang="fr-FR" smtClean="0"/>
              <a:pPr/>
              <a:t>‹N°›</a:t>
            </a:fld>
            <a:endParaRPr lang="fr-FR"/>
          </a:p>
        </p:txBody>
      </p:sp>
    </p:spTree>
    <p:extLst>
      <p:ext uri="{BB962C8B-B14F-4D97-AF65-F5344CB8AC3E}">
        <p14:creationId xmlns:p14="http://schemas.microsoft.com/office/powerpoint/2010/main" xmlns="" val="133480967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2D33B-AF71-4FB7-8EC2-F22BFFC43CB6}" type="datetimeFigureOut">
              <a:rPr lang="fr-FR" smtClean="0"/>
              <a:pPr/>
              <a:t>07/01/2015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Axiome-Habilitation</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07BD2-F16D-4030-8639-8C34BCBE9DB8}" type="slidenum">
              <a:rPr lang="fr-FR" smtClean="0"/>
              <a:pPr/>
              <a:t>‹N°›</a:t>
            </a:fld>
            <a:endParaRPr lang="fr-FR"/>
          </a:p>
        </p:txBody>
      </p:sp>
    </p:spTree>
    <p:extLst>
      <p:ext uri="{BB962C8B-B14F-4D97-AF65-F5344CB8AC3E}">
        <p14:creationId xmlns:p14="http://schemas.microsoft.com/office/powerpoint/2010/main" xmlns="" val="38326136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chapitre n’est donné qu’à titre informatif pour ne pas aggraver la situation. Il est évident que pour agir convenablement il faut avoir été formé spécifiquement.</a:t>
            </a:r>
          </a:p>
          <a:p>
            <a:r>
              <a:rPr lang="fr-FR" sz="1200" b="0" i="0" u="none" strike="noStrike" kern="1200" baseline="0" dirty="0" smtClean="0">
                <a:solidFill>
                  <a:schemeClr val="tx1"/>
                </a:solidFill>
                <a:latin typeface="+mn-lt"/>
                <a:ea typeface="+mn-ea"/>
                <a:cs typeface="+mn-cs"/>
              </a:rPr>
              <a:t>Si un incendie se déclare, soit sur un OUVRAGE ou une INSTALLATION électrique, soit au VOISINAGE, il existe un risque d’électrisation pour les personnes combattant le feu, notamment lors de l’utilisation d’un agent d’extinction inadapté, ou suite à la dégradation de l’OUVRAGE ou de l’INSTALLATION par le feu.</a:t>
            </a:r>
            <a:endParaRPr lang="fr-FR" dirty="0"/>
          </a:p>
        </p:txBody>
      </p:sp>
      <p:sp>
        <p:nvSpPr>
          <p:cNvPr id="4" name="Espace réservé du numéro de diapositive 3"/>
          <p:cNvSpPr>
            <a:spLocks noGrp="1"/>
          </p:cNvSpPr>
          <p:nvPr>
            <p:ph type="sldNum" sz="quarter" idx="10"/>
          </p:nvPr>
        </p:nvSpPr>
        <p:spPr/>
        <p:txBody>
          <a:bodyPr/>
          <a:lstStyle/>
          <a:p>
            <a:fld id="{61107BD2-F16D-4030-8639-8C34BCBE9DB8}" type="slidenum">
              <a:rPr lang="fr-FR" smtClean="0"/>
              <a:pPr/>
              <a:t>1</a:t>
            </a:fld>
            <a:endParaRPr lang="fr-FR"/>
          </a:p>
        </p:txBody>
      </p:sp>
      <p:sp>
        <p:nvSpPr>
          <p:cNvPr id="5" name="Espace réservé de la date 4"/>
          <p:cNvSpPr>
            <a:spLocks noGrp="1"/>
          </p:cNvSpPr>
          <p:nvPr>
            <p:ph type="dt" idx="11"/>
          </p:nvPr>
        </p:nvSpPr>
        <p:spPr/>
        <p:txBody>
          <a:bodyPr/>
          <a:lstStyle/>
          <a:p>
            <a:fld id="{529E289F-3195-4F54-89EB-9F857344AC6F}" type="datetime1">
              <a:rPr lang="fr-FR" smtClean="0"/>
              <a:pPr/>
              <a:t>07/01/2015</a:t>
            </a:fld>
            <a:endParaRPr lang="fr-FR"/>
          </a:p>
        </p:txBody>
      </p:sp>
      <p:sp>
        <p:nvSpPr>
          <p:cNvPr id="6" name="Espace réservé du pied de page 5"/>
          <p:cNvSpPr>
            <a:spLocks noGrp="1"/>
          </p:cNvSpPr>
          <p:nvPr>
            <p:ph type="ftr" sz="quarter" idx="12"/>
          </p:nvPr>
        </p:nvSpPr>
        <p:spPr/>
        <p:txBody>
          <a:bodyPr/>
          <a:lstStyle/>
          <a:p>
            <a:r>
              <a:rPr lang="fr-FR" smtClean="0"/>
              <a:t>Axiome-Habilitation</a:t>
            </a:r>
            <a:endParaRPr lang="fr-FR"/>
          </a:p>
        </p:txBody>
      </p:sp>
    </p:spTree>
    <p:extLst>
      <p:ext uri="{BB962C8B-B14F-4D97-AF65-F5344CB8AC3E}">
        <p14:creationId xmlns:p14="http://schemas.microsoft.com/office/powerpoint/2010/main" xmlns="" val="15652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4"/>
          <p:cNvSpPr>
            <a:spLocks noGrp="1" noRot="1" noChangeAspect="1" noTextEdit="1"/>
          </p:cNvSpPr>
          <p:nvPr>
            <p:ph type="sldImg"/>
          </p:nvPr>
        </p:nvSpPr>
        <p:spPr>
          <a:xfrm>
            <a:off x="1143000" y="685800"/>
            <a:ext cx="4572000" cy="3429000"/>
          </a:xfrm>
          <a:ln/>
        </p:spPr>
      </p:sp>
      <p:sp>
        <p:nvSpPr>
          <p:cNvPr id="2" name="Espace réservé des commentaires 1"/>
          <p:cNvSpPr>
            <a:spLocks noGrp="1"/>
          </p:cNvSpPr>
          <p:nvPr>
            <p:ph type="body" idx="1"/>
          </p:nvPr>
        </p:nvSpPr>
        <p:spPr/>
        <p:txBody>
          <a:bodyPr/>
          <a:lstStyle/>
          <a:p>
            <a:r>
              <a:rPr lang="fr-FR" dirty="0" smtClean="0"/>
              <a:t>Chapitre 13.3 de la norme NF C18-510</a:t>
            </a:r>
          </a:p>
          <a:p>
            <a:r>
              <a:rPr lang="fr-FR" dirty="0" smtClean="0"/>
              <a:t>Par le terme se protéger il faut entendre aussi Protéger les autres personnes notamment </a:t>
            </a:r>
            <a:r>
              <a:rPr lang="fr-FR" sz="1200" b="0" i="0" u="none" strike="noStrike" kern="1200" baseline="0" dirty="0" smtClean="0">
                <a:solidFill>
                  <a:schemeClr val="tx1"/>
                </a:solidFill>
                <a:latin typeface="+mn-lt"/>
                <a:ea typeface="+mn-ea"/>
                <a:cs typeface="+mn-cs"/>
              </a:rPr>
              <a:t>en interdisant à toutes les personnes non averties des risques d'approcher la victime et la zone à risque.</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Toute personne électrisée, ou supposée électrisée, doit faire l’objet d’un examen médical le plus rapidement possible.</a:t>
            </a:r>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3"/>
          <p:cNvSpPr>
            <a:spLocks noGrp="1" noRot="1" noChangeAspect="1" noTextEdit="1"/>
          </p:cNvSpPr>
          <p:nvPr>
            <p:ph type="sldImg"/>
          </p:nvPr>
        </p:nvSpPr>
        <p:spPr>
          <a:xfrm>
            <a:off x="1143000" y="685800"/>
            <a:ext cx="4572000" cy="342900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3"/>
          <p:cNvSpPr>
            <a:spLocks noGrp="1" noRot="1" noChangeAspect="1" noTextEdit="1"/>
          </p:cNvSpPr>
          <p:nvPr>
            <p:ph type="sldImg"/>
          </p:nvPr>
        </p:nvSpPr>
        <p:spPr>
          <a:xfrm>
            <a:off x="1143000" y="685800"/>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3"/>
          <p:cNvSpPr>
            <a:spLocks noGrp="1" noRot="1" noChangeAspect="1" noTextEdit="1"/>
          </p:cNvSpPr>
          <p:nvPr>
            <p:ph type="sldImg"/>
          </p:nvPr>
        </p:nvSpPr>
        <p:spPr>
          <a:xfrm>
            <a:off x="1143000" y="685800"/>
            <a:ext cx="4572000" cy="3429000"/>
          </a:xfrm>
          <a:ln/>
        </p:spPr>
      </p:sp>
      <p:sp>
        <p:nvSpPr>
          <p:cNvPr id="2" name="Espace réservé des commentaires 1"/>
          <p:cNvSpPr>
            <a:spLocks noGrp="1"/>
          </p:cNvSpPr>
          <p:nvPr>
            <p:ph type="body" idx="1"/>
          </p:nvPr>
        </p:nvSpPr>
        <p:spPr/>
        <p:txBody>
          <a:bodyPr/>
          <a:lstStyle/>
          <a:p>
            <a:r>
              <a:rPr lang="fr-FR" dirty="0" smtClean="0"/>
              <a:t>20 % des incendies seraient d’origine électrique. Les principales causes sont :</a:t>
            </a:r>
          </a:p>
          <a:p>
            <a:pPr marL="628650" lvl="1" indent="-171450">
              <a:buFont typeface="Arial" panose="020B0604020202020204" pitchFamily="34" charset="0"/>
              <a:buChar char="•"/>
            </a:pPr>
            <a:r>
              <a:rPr lang="fr-FR" dirty="0" smtClean="0"/>
              <a:t>l’échauffement des câbles dû à une</a:t>
            </a:r>
            <a:r>
              <a:rPr lang="fr-FR" b="1" dirty="0" smtClean="0"/>
              <a:t> surcharge</a:t>
            </a:r>
            <a:r>
              <a:rPr lang="fr-FR" dirty="0" smtClean="0"/>
              <a:t>, à une ventilation insuffisante ou à une installation défectueuse,</a:t>
            </a:r>
          </a:p>
          <a:p>
            <a:pPr marL="628650" lvl="1" indent="-171450">
              <a:buFont typeface="Arial" panose="020B0604020202020204" pitchFamily="34" charset="0"/>
              <a:buChar char="•"/>
            </a:pPr>
            <a:r>
              <a:rPr lang="fr-FR" dirty="0" smtClean="0"/>
              <a:t>le </a:t>
            </a:r>
            <a:r>
              <a:rPr lang="fr-FR" b="1" dirty="0" smtClean="0"/>
              <a:t>court-circuit </a:t>
            </a:r>
            <a:r>
              <a:rPr lang="fr-FR" dirty="0" smtClean="0"/>
              <a:t>entraînant un </a:t>
            </a:r>
            <a:r>
              <a:rPr lang="fr-FR" b="1" dirty="0" smtClean="0"/>
              <a:t>arc électrique</a:t>
            </a:r>
            <a:r>
              <a:rPr lang="fr-FR" dirty="0" smtClean="0"/>
              <a:t>,</a:t>
            </a:r>
          </a:p>
          <a:p>
            <a:pPr marL="628650" lvl="1" indent="-171450">
              <a:buFont typeface="Arial" panose="020B0604020202020204" pitchFamily="34" charset="0"/>
              <a:buChar char="•"/>
            </a:pPr>
            <a:r>
              <a:rPr lang="fr-FR" dirty="0" smtClean="0"/>
              <a:t>un </a:t>
            </a:r>
            <a:r>
              <a:rPr lang="fr-FR" b="1" dirty="0" smtClean="0"/>
              <a:t>défaut d’isolement </a:t>
            </a:r>
            <a:r>
              <a:rPr lang="fr-FR" dirty="0" smtClean="0"/>
              <a:t>conduisant à une circulation anormale du courant entre récepteur et masse ou entre récepteur et terre,</a:t>
            </a:r>
          </a:p>
          <a:p>
            <a:pPr marL="628650" lvl="1" indent="-171450">
              <a:buFont typeface="Arial" panose="020B0604020202020204" pitchFamily="34" charset="0"/>
              <a:buChar char="•"/>
            </a:pPr>
            <a:r>
              <a:rPr lang="fr-FR" dirty="0" smtClean="0"/>
              <a:t>des </a:t>
            </a:r>
            <a:r>
              <a:rPr lang="fr-FR" b="1" dirty="0" smtClean="0"/>
              <a:t>contacts défectueux </a:t>
            </a:r>
            <a:r>
              <a:rPr lang="fr-FR" dirty="0" smtClean="0"/>
              <a:t>(de type connexion mal serrée ou oxydée) entraînant une résistance anormale et un échauffement,</a:t>
            </a:r>
          </a:p>
          <a:p>
            <a:pPr marL="628650" lvl="1" indent="-171450">
              <a:buFont typeface="Arial" panose="020B0604020202020204" pitchFamily="34" charset="0"/>
              <a:buChar char="•"/>
            </a:pPr>
            <a:r>
              <a:rPr lang="fr-FR" dirty="0" smtClean="0"/>
              <a:t>la </a:t>
            </a:r>
            <a:r>
              <a:rPr lang="fr-FR" b="1" dirty="0" smtClean="0"/>
              <a:t>foudre</a:t>
            </a:r>
            <a:r>
              <a:rPr lang="fr-FR" dirty="0" smtClean="0"/>
              <a:t>,</a:t>
            </a:r>
          </a:p>
          <a:p>
            <a:pPr marL="628650" lvl="1" indent="-171450">
              <a:buFont typeface="Arial" panose="020B0604020202020204" pitchFamily="34" charset="0"/>
              <a:buChar char="•"/>
            </a:pPr>
            <a:r>
              <a:rPr lang="fr-FR" dirty="0" smtClean="0"/>
              <a:t>une </a:t>
            </a:r>
            <a:r>
              <a:rPr lang="fr-FR" b="1" dirty="0" smtClean="0"/>
              <a:t>décharge électrostatique</a:t>
            </a:r>
            <a:r>
              <a:rPr lang="fr-FR" dirty="0" smtClean="0"/>
              <a:t>.</a:t>
            </a: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xfrm>
            <a:off x="1143000" y="685800"/>
            <a:ext cx="4572000" cy="3429000"/>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0831D146-4B83-4131-8819-EF87633A55FC}" type="datetime1">
              <a:rPr lang="fr-FR" smtClean="0"/>
              <a:pPr/>
              <a:t>07/01/2015</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smtClean="0"/>
              <a:t>Axiome-Habilitation</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5EB6829C-ABA1-4D37-9272-4D08FD38087C}"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E7D8CE3-CB58-4B15-B521-0E1B46F8DA39}" type="datetime1">
              <a:rPr lang="fr-FR" smtClean="0"/>
              <a:pPr/>
              <a:t>07/01/2015</a:t>
            </a:fld>
            <a:endParaRPr lang="fr-FR"/>
          </a:p>
        </p:txBody>
      </p:sp>
      <p:sp>
        <p:nvSpPr>
          <p:cNvPr id="5" name="Espace réservé du pied de page 4"/>
          <p:cNvSpPr>
            <a:spLocks noGrp="1"/>
          </p:cNvSpPr>
          <p:nvPr>
            <p:ph type="ftr" sz="quarter" idx="11"/>
          </p:nvPr>
        </p:nvSpPr>
        <p:spPr/>
        <p:txBody>
          <a:bodyPr/>
          <a:lstStyle/>
          <a:p>
            <a:r>
              <a:rPr lang="fr-FR" smtClean="0"/>
              <a:t>Axiome-Habilitation</a:t>
            </a:r>
            <a:endParaRPr lang="fr-FR"/>
          </a:p>
        </p:txBody>
      </p:sp>
      <p:sp>
        <p:nvSpPr>
          <p:cNvPr id="6" name="Espace réservé du numéro de diapositive 5"/>
          <p:cNvSpPr>
            <a:spLocks noGrp="1"/>
          </p:cNvSpPr>
          <p:nvPr>
            <p:ph type="sldNum" sz="quarter" idx="12"/>
          </p:nvPr>
        </p:nvSpPr>
        <p:spPr/>
        <p:txBody>
          <a:bodyPr/>
          <a:lstStyle/>
          <a:p>
            <a:fld id="{5EB6829C-ABA1-4D37-9272-4D08FD38087C}"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9068496-AFE9-4897-940C-EFB242B44CE8}" type="datetime1">
              <a:rPr lang="fr-FR" smtClean="0"/>
              <a:pPr/>
              <a:t>07/01/2015</a:t>
            </a:fld>
            <a:endParaRPr lang="fr-FR"/>
          </a:p>
        </p:txBody>
      </p:sp>
      <p:sp>
        <p:nvSpPr>
          <p:cNvPr id="5" name="Espace réservé du pied de page 4"/>
          <p:cNvSpPr>
            <a:spLocks noGrp="1"/>
          </p:cNvSpPr>
          <p:nvPr>
            <p:ph type="ftr" sz="quarter" idx="11"/>
          </p:nvPr>
        </p:nvSpPr>
        <p:spPr/>
        <p:txBody>
          <a:bodyPr/>
          <a:lstStyle/>
          <a:p>
            <a:r>
              <a:rPr lang="fr-FR" smtClean="0"/>
              <a:t>Axiome-Habilitation</a:t>
            </a:r>
            <a:endParaRPr lang="fr-FR"/>
          </a:p>
        </p:txBody>
      </p:sp>
      <p:sp>
        <p:nvSpPr>
          <p:cNvPr id="6" name="Espace réservé du numéro de diapositive 5"/>
          <p:cNvSpPr>
            <a:spLocks noGrp="1"/>
          </p:cNvSpPr>
          <p:nvPr>
            <p:ph type="sldNum" sz="quarter" idx="12"/>
          </p:nvPr>
        </p:nvSpPr>
        <p:spPr/>
        <p:txBody>
          <a:bodyPr/>
          <a:lstStyle/>
          <a:p>
            <a:fld id="{5EB6829C-ABA1-4D37-9272-4D08FD38087C}"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86205" y="609600"/>
            <a:ext cx="7171592"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21374" y="2019300"/>
            <a:ext cx="3480288"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2339" y="2019300"/>
            <a:ext cx="3480289" cy="4038600"/>
          </a:xfrm>
        </p:spPr>
        <p:txBody>
          <a:bodyPr/>
          <a:lstStyle/>
          <a:p>
            <a:endParaRPr lang="fr-FR"/>
          </a:p>
        </p:txBody>
      </p:sp>
    </p:spTree>
    <p:extLst>
      <p:ext uri="{BB962C8B-B14F-4D97-AF65-F5344CB8AC3E}">
        <p14:creationId xmlns:p14="http://schemas.microsoft.com/office/powerpoint/2010/main" xmlns="" val="1592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chorCtr="0"/>
          <a:lstStyle/>
          <a:p>
            <a:r>
              <a:rPr kumimoji="0" lang="fr-FR" smtClean="0"/>
              <a:t>Modifiez le style du titre</a:t>
            </a:r>
            <a:endParaRPr kumimoji="0" lang="en-US" dirty="0"/>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F83478A7-32FA-43A5-84F2-C2AD194F7147}" type="datetime1">
              <a:rPr lang="fr-FR" smtClean="0"/>
              <a:pPr/>
              <a:t>07/01/2015</a:t>
            </a:fld>
            <a:endParaRPr lang="fr-FR"/>
          </a:p>
        </p:txBody>
      </p:sp>
      <p:sp>
        <p:nvSpPr>
          <p:cNvPr id="9" name="Espace réservé du numéro de diapositive 8"/>
          <p:cNvSpPr>
            <a:spLocks noGrp="1"/>
          </p:cNvSpPr>
          <p:nvPr>
            <p:ph type="sldNum" sz="quarter" idx="15"/>
          </p:nvPr>
        </p:nvSpPr>
        <p:spPr/>
        <p:txBody>
          <a:bodyPr rtlCol="0"/>
          <a:lstStyle/>
          <a:p>
            <a:fld id="{DB7B2182-AE4B-4C5C-B07D-29AAA0701A43}" type="slidenum">
              <a:rPr lang="fr-FR" smtClean="0"/>
              <a:pPr/>
              <a:t>‹N°›</a:t>
            </a:fld>
            <a:endParaRPr lang="fr-FR" dirty="0"/>
          </a:p>
        </p:txBody>
      </p:sp>
      <p:sp>
        <p:nvSpPr>
          <p:cNvPr id="10" name="Espace réservé du pied de page 9"/>
          <p:cNvSpPr>
            <a:spLocks noGrp="1"/>
          </p:cNvSpPr>
          <p:nvPr>
            <p:ph type="ftr" sz="quarter" idx="16"/>
          </p:nvPr>
        </p:nvSpPr>
        <p:spPr/>
        <p:txBody>
          <a:bodyPr rtlCol="0"/>
          <a:lstStyle/>
          <a:p>
            <a:r>
              <a:rPr lang="fr-FR" smtClean="0"/>
              <a:t>Axiome-Habilitation</a:t>
            </a:r>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8A3D9489-DDDB-4C54-BC24-FB4230D20091}" type="datetime1">
              <a:rPr lang="fr-FR" smtClean="0"/>
              <a:pPr/>
              <a:t>07/01/2015</a:t>
            </a:fld>
            <a:endParaRPr lang="fr-FR"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smtClean="0"/>
              <a:t>Axiome-Habilitation</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5EB6829C-ABA1-4D37-9272-4D08FD38087C}"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EA42352F-ED5E-4A8D-973C-EE565B469823}" type="datetime1">
              <a:rPr lang="fr-FR" smtClean="0"/>
              <a:pPr/>
              <a:t>07/01/2015</a:t>
            </a:fld>
            <a:endParaRPr lang="fr-FR"/>
          </a:p>
        </p:txBody>
      </p:sp>
      <p:sp>
        <p:nvSpPr>
          <p:cNvPr id="6" name="Espace réservé du pied de page 5"/>
          <p:cNvSpPr>
            <a:spLocks noGrp="1"/>
          </p:cNvSpPr>
          <p:nvPr>
            <p:ph type="ftr" sz="quarter" idx="11"/>
          </p:nvPr>
        </p:nvSpPr>
        <p:spPr/>
        <p:txBody>
          <a:bodyPr/>
          <a:lstStyle/>
          <a:p>
            <a:r>
              <a:rPr lang="fr-FR" smtClean="0"/>
              <a:t>Axiome-Habilitation</a:t>
            </a:r>
            <a:endParaRPr lang="fr-FR"/>
          </a:p>
        </p:txBody>
      </p:sp>
      <p:sp>
        <p:nvSpPr>
          <p:cNvPr id="7" name="Espace réservé du numéro de diapositive 6"/>
          <p:cNvSpPr>
            <a:spLocks noGrp="1"/>
          </p:cNvSpPr>
          <p:nvPr>
            <p:ph type="sldNum" sz="quarter" idx="12"/>
          </p:nvPr>
        </p:nvSpPr>
        <p:spPr/>
        <p:txBody>
          <a:bodyPr/>
          <a:lstStyle/>
          <a:p>
            <a:fld id="{5EB6829C-ABA1-4D37-9272-4D08FD38087C}"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t" anchorCtr="0"/>
          <a:lstStyle>
            <a:lvl1pPr>
              <a:defRPr/>
            </a:lvl1pPr>
          </a:lstStyle>
          <a:p>
            <a:r>
              <a:rPr kumimoji="0" lang="fr-FR" smtClean="0"/>
              <a:t>Modifiez le style du titre</a:t>
            </a:r>
            <a:endParaRPr kumimoji="0" lang="en-US" dirty="0"/>
          </a:p>
        </p:txBody>
      </p:sp>
      <p:sp>
        <p:nvSpPr>
          <p:cNvPr id="7" name="Espace réservé de la date 6"/>
          <p:cNvSpPr>
            <a:spLocks noGrp="1"/>
          </p:cNvSpPr>
          <p:nvPr>
            <p:ph type="dt" sz="half" idx="10"/>
          </p:nvPr>
        </p:nvSpPr>
        <p:spPr/>
        <p:txBody>
          <a:bodyPr/>
          <a:lstStyle/>
          <a:p>
            <a:fld id="{8373A880-4C42-4F9A-93E8-BF4D5E411D94}" type="datetime1">
              <a:rPr lang="fr-FR" smtClean="0"/>
              <a:pPr/>
              <a:t>07/01/2015</a:t>
            </a:fld>
            <a:endParaRPr lang="fr-FR"/>
          </a:p>
        </p:txBody>
      </p:sp>
      <p:sp>
        <p:nvSpPr>
          <p:cNvPr id="8" name="Espace réservé du pied de page 7"/>
          <p:cNvSpPr>
            <a:spLocks noGrp="1"/>
          </p:cNvSpPr>
          <p:nvPr>
            <p:ph type="ftr" sz="quarter" idx="11"/>
          </p:nvPr>
        </p:nvSpPr>
        <p:spPr/>
        <p:txBody>
          <a:bodyPr/>
          <a:lstStyle/>
          <a:p>
            <a:r>
              <a:rPr lang="fr-FR" smtClean="0"/>
              <a:t>Axiome-Habilitation</a:t>
            </a:r>
            <a:endParaRPr lang="fr-FR"/>
          </a:p>
        </p:txBody>
      </p:sp>
      <p:sp>
        <p:nvSpPr>
          <p:cNvPr id="9" name="Espace réservé du numéro de diapositive 8"/>
          <p:cNvSpPr>
            <a:spLocks noGrp="1"/>
          </p:cNvSpPr>
          <p:nvPr>
            <p:ph type="sldNum" sz="quarter" idx="12"/>
          </p:nvPr>
        </p:nvSpPr>
        <p:spPr/>
        <p:txBody>
          <a:bodyPr/>
          <a:lstStyle/>
          <a:p>
            <a:fld id="{5EB6829C-ABA1-4D37-9272-4D08FD38087C}"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8DE5B370-12D3-4C6D-A07C-EF7312C4B6DF}" type="datetime1">
              <a:rPr lang="fr-FR" smtClean="0"/>
              <a:pPr/>
              <a:t>07/01/2015</a:t>
            </a:fld>
            <a:endParaRPr lang="fr-FR"/>
          </a:p>
        </p:txBody>
      </p:sp>
      <p:sp>
        <p:nvSpPr>
          <p:cNvPr id="7" name="Espace réservé du numéro de diapositive 6"/>
          <p:cNvSpPr>
            <a:spLocks noGrp="1"/>
          </p:cNvSpPr>
          <p:nvPr>
            <p:ph type="sldNum" sz="quarter" idx="11"/>
          </p:nvPr>
        </p:nvSpPr>
        <p:spPr/>
        <p:txBody>
          <a:bodyPr rtlCol="0"/>
          <a:lstStyle/>
          <a:p>
            <a:fld id="{5EB6829C-ABA1-4D37-9272-4D08FD38087C}" type="slidenum">
              <a:rPr lang="fr-FR" smtClean="0"/>
              <a:pPr/>
              <a:t>‹N°›</a:t>
            </a:fld>
            <a:endParaRPr lang="fr-FR"/>
          </a:p>
        </p:txBody>
      </p:sp>
      <p:sp>
        <p:nvSpPr>
          <p:cNvPr id="8" name="Espace réservé du pied de page 7"/>
          <p:cNvSpPr>
            <a:spLocks noGrp="1"/>
          </p:cNvSpPr>
          <p:nvPr>
            <p:ph type="ftr" sz="quarter" idx="12"/>
          </p:nvPr>
        </p:nvSpPr>
        <p:spPr/>
        <p:txBody>
          <a:bodyPr rtlCol="0"/>
          <a:lstStyle/>
          <a:p>
            <a:r>
              <a:rPr lang="fr-FR" smtClean="0"/>
              <a:t>Axiome-Habilitation</a:t>
            </a:r>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D1CF42-669A-4BA6-8CAF-680AC16A5464}" type="datetime1">
              <a:rPr lang="fr-FR" smtClean="0"/>
              <a:pPr/>
              <a:t>07/01/2015</a:t>
            </a:fld>
            <a:endParaRPr lang="fr-FR"/>
          </a:p>
        </p:txBody>
      </p:sp>
      <p:sp>
        <p:nvSpPr>
          <p:cNvPr id="3" name="Espace réservé du pied de page 2"/>
          <p:cNvSpPr>
            <a:spLocks noGrp="1"/>
          </p:cNvSpPr>
          <p:nvPr>
            <p:ph type="ftr" sz="quarter" idx="11"/>
          </p:nvPr>
        </p:nvSpPr>
        <p:spPr/>
        <p:txBody>
          <a:bodyPr/>
          <a:lstStyle/>
          <a:p>
            <a:r>
              <a:rPr lang="fr-FR" smtClean="0"/>
              <a:t>Axiome-Habilitation</a:t>
            </a:r>
            <a:endParaRPr lang="fr-FR"/>
          </a:p>
        </p:txBody>
      </p:sp>
      <p:sp>
        <p:nvSpPr>
          <p:cNvPr id="4" name="Espace réservé du numéro de diapositive 3"/>
          <p:cNvSpPr>
            <a:spLocks noGrp="1"/>
          </p:cNvSpPr>
          <p:nvPr>
            <p:ph type="sldNum" sz="quarter" idx="12"/>
          </p:nvPr>
        </p:nvSpPr>
        <p:spPr/>
        <p:txBody>
          <a:bodyPr/>
          <a:lstStyle/>
          <a:p>
            <a:fld id="{5EB6829C-ABA1-4D37-9272-4D08FD38087C}"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t" anchorCtr="0"/>
          <a:lstStyle>
            <a:lvl1pPr algn="l">
              <a:buNone/>
              <a:defRPr sz="2000" b="1" cap="small" baseline="0"/>
            </a:lvl1pPr>
          </a:lstStyle>
          <a:p>
            <a:r>
              <a:rPr kumimoji="0" lang="fr-FR" smtClean="0"/>
              <a:t>Modifiez le style du titre</a:t>
            </a:r>
            <a:endParaRPr kumimoji="0" lang="en-US" dirty="0"/>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39B9B08-6C4A-42D2-A9BA-33B7AB74589E}" type="datetime1">
              <a:rPr lang="fr-FR" smtClean="0"/>
              <a:pPr/>
              <a:t>07/01/2015</a:t>
            </a:fld>
            <a:endParaRPr lang="fr-FR"/>
          </a:p>
        </p:txBody>
      </p:sp>
      <p:sp>
        <p:nvSpPr>
          <p:cNvPr id="22" name="Espace réservé du numéro de diapositive 21"/>
          <p:cNvSpPr>
            <a:spLocks noGrp="1"/>
          </p:cNvSpPr>
          <p:nvPr>
            <p:ph type="sldNum" sz="quarter" idx="15"/>
          </p:nvPr>
        </p:nvSpPr>
        <p:spPr/>
        <p:txBody>
          <a:bodyPr rtlCol="0"/>
          <a:lstStyle/>
          <a:p>
            <a:fld id="{5EB6829C-ABA1-4D37-9272-4D08FD38087C}"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r>
              <a:rPr lang="fr-FR" smtClean="0"/>
              <a:t>Axiome-Habilitation</a:t>
            </a:r>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t" anchorCtr="0"/>
          <a:lstStyle>
            <a:lvl1pPr algn="l">
              <a:buNone/>
              <a:defRPr sz="2000" b="1"/>
            </a:lvl1pPr>
          </a:lstStyle>
          <a:p>
            <a:r>
              <a:rPr kumimoji="0" lang="fr-FR" smtClean="0"/>
              <a:t>Modifiez le style du titre</a:t>
            </a:r>
            <a:endParaRPr kumimoji="0" lang="en-US" dirty="0"/>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E69482AE-749A-4E0B-989C-66E317335988}" type="datetime1">
              <a:rPr lang="fr-FR" smtClean="0"/>
              <a:pPr/>
              <a:t>07/01/2015</a:t>
            </a:fld>
            <a:endParaRPr lang="fr-FR"/>
          </a:p>
        </p:txBody>
      </p:sp>
      <p:sp>
        <p:nvSpPr>
          <p:cNvPr id="18" name="Espace réservé du numéro de diapositive 17"/>
          <p:cNvSpPr>
            <a:spLocks noGrp="1"/>
          </p:cNvSpPr>
          <p:nvPr>
            <p:ph type="sldNum" sz="quarter" idx="11"/>
          </p:nvPr>
        </p:nvSpPr>
        <p:spPr/>
        <p:txBody>
          <a:bodyPr rtlCol="0"/>
          <a:lstStyle/>
          <a:p>
            <a:fld id="{5EB6829C-ABA1-4D37-9272-4D08FD38087C}"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r>
              <a:rPr lang="fr-FR" smtClean="0"/>
              <a:t>Axiome-Habilitation</a:t>
            </a:r>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t" anchorCtr="0">
            <a:normAutofit/>
          </a:bodyPr>
          <a:lstStyle/>
          <a:p>
            <a:r>
              <a:rPr kumimoji="0" lang="fr-FR" dirty="0" smtClean="0"/>
              <a:t>Modifiez le style du titre</a:t>
            </a:r>
            <a:endParaRPr kumimoji="0" lang="en-US" dirty="0"/>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EB6829C-ABA1-4D37-9272-4D08FD38087C}" type="slidenum">
              <a:rPr lang="fr-FR" smtClean="0"/>
              <a:pPr/>
              <a:t>‹N°›</a:t>
            </a:fld>
            <a:endParaRPr lang="fr-FR" dirty="0"/>
          </a:p>
        </p:txBody>
      </p:sp>
      <p:sp>
        <p:nvSpPr>
          <p:cNvPr id="14" name="Espace réservé de la date 13"/>
          <p:cNvSpPr>
            <a:spLocks noGrp="1"/>
          </p:cNvSpPr>
          <p:nvPr>
            <p:ph type="dt" sz="half" idx="2"/>
          </p:nvPr>
        </p:nvSpPr>
        <p:spPr>
          <a:xfrm rot="5400000">
            <a:off x="7982648"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D9D4E58-9685-4CA8-B5BB-69B6DB63AA90}" type="datetime1">
              <a:rPr lang="fr-FR" smtClean="0"/>
              <a:pPr/>
              <a:t>07/01/2015</a:t>
            </a:fld>
            <a:endParaRPr lang="fr-FR"/>
          </a:p>
        </p:txBody>
      </p:sp>
      <p:sp>
        <p:nvSpPr>
          <p:cNvPr id="3" name="Espace réservé du pied de page 2"/>
          <p:cNvSpPr>
            <a:spLocks noGrp="1"/>
          </p:cNvSpPr>
          <p:nvPr>
            <p:ph type="ftr" sz="quarter" idx="3"/>
          </p:nvPr>
        </p:nvSpPr>
        <p:spPr>
          <a:xfrm rot="5400000">
            <a:off x="7383314"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smtClean="0"/>
              <a:t>Axiome-Habilitation</a:t>
            </a:r>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iming>
    <p:tnLst>
      <p:par>
        <p:cTn id="1" dur="indefinite" restart="never" nodeType="tmRoot"/>
      </p:par>
    </p:tnLst>
  </p:timing>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r>
            <a:br>
              <a:rPr lang="fr-FR" dirty="0" smtClean="0"/>
            </a:br>
            <a:r>
              <a:rPr lang="fr-FR" dirty="0"/>
              <a:t/>
            </a:r>
            <a:br>
              <a:rPr lang="fr-FR" dirty="0"/>
            </a:br>
            <a:r>
              <a:rPr lang="fr-FR" altLang="fr-FR" dirty="0"/>
              <a:t>La conduite à tenir en cas </a:t>
            </a:r>
            <a:br>
              <a:rPr lang="fr-FR" altLang="fr-FR" dirty="0"/>
            </a:br>
            <a:r>
              <a:rPr lang="fr-FR" altLang="fr-FR" dirty="0"/>
              <a:t>d’accident ou d’incendie</a:t>
            </a:r>
            <a:endParaRPr lang="fr-FR" dirty="0"/>
          </a:p>
        </p:txBody>
      </p:sp>
      <p:sp>
        <p:nvSpPr>
          <p:cNvPr id="3" name="Sous-titre 2"/>
          <p:cNvSpPr>
            <a:spLocks noGrp="1"/>
          </p:cNvSpPr>
          <p:nvPr>
            <p:ph type="subTitle"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B6829C-ABA1-4D37-9272-4D08FD38087C}" type="slidenum">
              <a:rPr lang="fr-FR" smtClean="0"/>
              <a:pPr/>
              <a:t>1</a:t>
            </a:fld>
            <a:endParaRPr lang="fr-FR"/>
          </a:p>
        </p:txBody>
      </p:sp>
      <p:sp>
        <p:nvSpPr>
          <p:cNvPr id="7" name="AutoShape 2" descr="data:image/jpeg;base64,/9j/4AAQSkZJRgABAQAAAQABAAD/2wCEAAkGBxITEhUSEhMVFBUXGB4ZFRgUFxQXFxsUIBcYGhUYFBQYHSghGBolHRgUITEhJSkrLi8uFx8zODMsNygtLiwBCgoKDg0OGxAQGywkICM0LC0sLywsNCwsLCwsNCwsLCwsLCwsLDQsLCwsLCwsLCwsNCwsLCwsLCwsLCwsLCwsLP/AABEIAJgAkgMBIgACEQEDEQH/xAAcAAACAwADAQAAAAAAAAAAAAAABQQGBwECAwj/xAA8EAABAwIEAwUFBQcFAQAAAAABAAIDBBEFEiExBkFREyJhcYEykaGx8AdCUsHRFCMkM2Jy4WOCkrLxQ//EABoBAAIDAQEAAAAAAAAAAAAAAAABAgMEBQb/xAApEQACAQMDAwMEAwAAAAAAAAAAAQIDESEEEjEiQVETMoEFM3HBYbHR/9oADAMBAAIRAxEAPwCusZvb5JvhUBuL/X1oojIvDp6p3gsdz9eiwar2HX0/JLxJmrfJOMJZ3D5JfiLO8B4J3hUdm+i4NX2JG2TwZzxLF3nKlYmNQPBabxHRXLtFn3EcOVw8l0dBUTtEo1kbw3FbquiiOUmVRnrto4s8nCFwuXCxsmQBCEIAEIQgAQhCABCEIAEIQgDYIm7XB0+fL68FYsGg57eCTwwOBuTuVZsGjGg+v8rnav2nXoux1r2d8eScYeO6EvxBneTSjOy5FWOC9vpF+K0F7lY9xiP3luhst/ngBasP43w9xneRtcp6Do1GfBGcnUotIocoUWVTpgocy9KjjyWDzaLkDxUzF4Mkrm+R+C74dRl5YR+No9MwTTjulyVDTycwe8Ej9FS6q9ZQ/h/ou9Fqg5Pyv2VxC4XK0GUEIQgAQhCABCEIAEIQgDb6dne3H1yVrwaP69EiijIOoAsbhWXC26+iw6lYOpB4PPEY+8u0ctrL3xBl7FLDLYrm1IYL4O6LTSuzNVKxTCQ90tx1PwVpwaouLL0qaO+c9QfksNeMnFOPKFSn6c2mfO2NYO5uZ4GiRQ0ZkcGhbxRcOCSNweN1Uq3hlsJNtxsttD6t07Zc9mOejhKePlCbgnC76EbH5Ly+0ym0jf0Jb9e5XfgXDe853L80p+0nDv3bx0Nx81mp6tvXpvj/AEtq006TprwZEhckW0K4Xqjz4IQhAAhCEACEIQAIQhAH0HRk3I6qx0F8pNrEfNI6Ugutt9bJ/RDuFY9TwdKHBMqKAuaHN1PMH8iqziDCx1nCx8VeqUaAeChY/SNdES4eyLg9PJRnRTjchSrtSsxNg4ILVZC35KsYNONegdZWESbLmRVm0y6vl3FsMoBLfGyQ8VwNAze9RazH44amXO7QHujrcBK8b4kjeM1xY8rrmS09RpWXfBsppKV7lg4OiABI2Kj8fUgMUj7bNJ+CW8K8QxmRsdwL7eae8WOzQSDq0t94VDUoNbsPcn8En9y6Pm+sPfd5rxXvXR5ZHtPIkLwK91HhHnp+5ghCEyIIQhAAhCEACEIQB9HQtub2/wDenmrBTM7h+tbhImGxzWvbYW1tzT6H+WT5fNZq6ub4vA7pdgoePSXglDSC61rAi9/yUgTBjM3QfkqzTY0JHNL35Sb5bMz3sSNk3JJqPdlMYN3l2QjEFQyMhrCcx1ylpNvK6jycQ1cHdkY4N5Oc1w+Oyt7qtvaxtcIpGPaXZslrC9rn4pNNjHYQsax4a+Vzsg/pBbe3lcBRqaeLTk0XRru9jJuIqsPf2mYXcOZ6H/KrtbUmwW91PEVqRz5WRmTMGtu1pvfc2I6XSDHOHaKqpi0QxwTv78cjG+yCRcOaCMwPeVtJp2SXBXV3Nt+TIcLxJ0c0bwdnD5hbq2qEsZB5kfJY/jnA9VTsdMMs0TNXujvdo/E5h1DfHVaXweC+JtwQQ1pIIIIOXmCuH9epLbGou2Db9Pk7SjLtkx/ilgbWTgcnn8kqTDiCTNUzO6yO+dkvXcopqnFPwv6OXV+5L8sEIQrSsEIQgAQhCABCEIA+lYNfE9eVk0fNaM+JHzSGerEQu7bw0+v8LrQVRe299L6e9Y9TPbZeTo0Ibs+BxXVhMZbfqfgquKvsmxzMIJZ47G+oPS5Tarl0d/aVTcKiDnObfR5INtuZUKfVNlklaJpVPkmcyZmjHxnQfdcAS4edyqnxDSNkbSON7ta8gDbdu482heHCFXlkfQzOIbIbMP4ZPuuHnsfRTMWq449BKSWaasNxYm4GoA1WupPp2+TJCF5X8CvH6kPhgaCdC64PXTVejJ5A67QSLWOo5bae9IKviM6nsmEX53BHr19F4t4xIyta2Nlhre7y433J0t5J0oNchOS4LrS1lz7JaTptuD7Q8Ra+issFfENXMBNspfzIGgvboFjb+PalsujYWM2LS0m48HF1/crhw1xtTSt/iMrCNraAdNOl1HURVuqN1+Ljpy3cO3yIuOPs2vafDhJIXF7pYnvaX+1dpiFgXfe01OgWXTROa4te0tc02c1wIcD0IOoK0ofawWyn+EY6LQWzubJpuc1iD4XCf18eHY3A58RyTtG7haaO2g7S382Hlceze/KysXBnkk3hmJoUrE6CSCV8MrcsjDlcPHwPMEWIPQqKmQBCEIAEIQgAQhCANn4wqcxYwciSU2wl37ttvBQzhxlvJ1J+CZR05Y1nosWopuUkzqUJpRaOa09yT+0qm4RI+xlJFgSRpyF781b8ZFongblhWfOqCygNjYu7o8idbfFJxlF47tCck1nwTafEn1Df2jJ2ckZBFje8e4d5hP8AijLOyKsBI7XuS5bECYC97dHDX0VOwSua0tInu21nsfYdy3eDbjX0KuXDj2tfJRyG8UwGV3Q//J48jYeq15MtypT4S87Pbr1uF6UHDUYbmlAe6+licoHK1tyn1VS5DlIs5psR4jdFDHaNoOvd18eqolObXJZtjc61MbTYFrSAABdrT8wl82HwEi8LDfewykjnqNk0mYVFliJ52VabXBN2fJVeKOEGxQftdPI58QcGSMktnY4+yczdHtJ0vYEKsYdXSQSsmicWyMN2ke4g9QRcEcwStdoZYhFLT1DO0ilAEl3FtgDcObYaEbrMcTwlgyPgeHMkbmDXuaJAcxaQQbC12mx6LTRm5Lq5MtWnZ9PBb+PKWOsoIcViFnjLHOP6TdrP+Lg5niLdFnC1bgujlfhlZRysLSY5THmGhIYJoy07EZmO1HVZZUU72OLHtLXDcOFiLi4+BCtK5eTohcBcoIghCEAdtELqhAH0tQwBsbWDUWtc9V6YqB2bTa1iAvYtG+lvoqu8S4rbJGN8wzfBG27SNEXZXOtXMHOIOx0/VVTiOk7SDs4BdzX7DW+4Ab4+CfZtQu8psWEDZwP6onBYYb3wZfRt9umcLOPs3FrP5Ag7X2VpwCpdLB/qUxAv+KP9Qb/BL+PcLLJP2hnJ1neB3afrorFRYoX00VZGbsv2VSzTuSW1/wBrhqCopCvks9fRmqjFXHq4jLK3/UA9of3CxSlsNgPJTOG6jsnvp81myj92/kHH+U+3QEgHwKkU7Wzse6NpEjHFksX3mSDQjy5g8woTh3RJS7CeRqI8OL9W2PhcA+5TpqR2xBDm6EcwehHLl71HYxgbeWWOLvWHauDSeegO6qtkncVY/h0kUEryx7bMOuttlm8rSfugWFrXta3gfrVWTjLi55P7NTTkwgESFpu15PIXHsjqqVNIXOLnG5JuSeZV0I2RTOZqn2RSjtHMGgvtmBHeY9psOSo81BDJZxmyBrQwkRl4BG2bKbgeNirR9jZtJK7oQfcx5WdQyOaczSQeoNirLEXLGSfiuDSwWLrOY72Xs1aedjfVptyKXKx4RxTIwdlMBLE7RzX6i3Mf0+Y2OtkqxikbHIQwkxnVl97fhPiNvceaCLWLohIQhBEEIQgD6XxOrbEwvP5fAKgYhUF72u6vv8U/46kJayNvN3yVUq2ZTHfQXBPvCfe5evbYs8TL7JpQUg7OVx3ykDwNtfVV6nxLtJGQwj2jq77xHOw+6FeZYwGWGgDbfBNyIlOxOkEjJWO2e0e8jQrM8LxaWgfNC5ocyVuSVh2I3a5vQtOoWsTt1P8AaPks84zw7P8AvAO83fxCgSkrq45wTEe0iDb3fHq0/ij5j0TzGn2kZiLDIGTtbT1YhIDhMSBDKdRo4Gxtrp4rMOHKxzDdupZrbq37wWncLYkxknZSWdBKBfplvdrh4tdr70Lwxcq43rOHnyAt/anuB0Och1xaxFzra2iyrisQR1AhhEd2ghxjzWzX0aQTYEWO3VbjUUDm3uRYXJPhve/S2qzL7YeDuxeMRpu9Ty2MmXUMk5O0+47T180enGN3FckXNma17LPPQ6j1+io6Y17czGv6aeh1HxulyaINZNB+zZ2SmrJfwxyH3U8h/RZ8FpHCcXZ4NVyfjZN7rRxD5lZumwYJmG9rT/1Rn3t/8/6hLUzwCTvlh2c34jX9T6JDjzYVrletVFle5vQ/DkvJBEEIQgD6BlpDNJfk3TwSDiyiyMafBCE37WXLk8+A4M1QHcmgn4LSKlvdP1yQhQjwOXJWZ2a/7AqjjDd0IRIkigVsZhlD27XuPzCtOA1AcOyB1/mQH/vH576IQmitYbNIpMd/hDVhhknpWi7A62eG9rm4Nyy7gdNlE+z3jVlf29DWtYBLnyt+6Y3bsHi2+/kVwhNia5M54r4bdRTy0jiS3XsnEWzRnWN3j08wVTFyhBF8I1CjiLeHpD1jJ9HVQ/IBZehCbEwUjDpMsrHdHD9PzQhISPXGP5hPX5jQqEhCEOXIIQhA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data:image/jpeg;base64,/9j/4AAQSkZJRgABAQAAAQABAAD/2wCEAAkGBxITEhUSEhMVFBUXGB4ZFRgUFxQXFxsUIBcYGhUYFBQYHSghGBolHRgUITEhJSkrLi8uFx8zODMsNygtLiwBCgoKDg0OGxAQGywkICM0LC0sLywsNCwsLCwsNCwsLCwsLCwsLDQsLCwsLCwsLCwsNCwsLCwsLCwsLCwsLCwsLP/AABEIAJgAkgMBIgACEQEDEQH/xAAcAAACAwADAQAAAAAAAAAAAAAABQQGBwECAwj/xAA8EAABAwIEAwUFBQcFAQAAAAABAAIDBBEFEiExBkFREyJhcYEykaGx8AdCUsHRFCMkM2Jy4WOCkrLxQ//EABoBAAIDAQEAAAAAAAAAAAAAAAABAgMEBQb/xAApEQACAQMDAwMEAwAAAAAAAAAAAQIDESEEEjEiQVETMoEFM3HBYbHR/9oADAMBAAIRAxEAPwCusZvb5JvhUBuL/X1oojIvDp6p3gsdz9eiwar2HX0/JLxJmrfJOMJZ3D5JfiLO8B4J3hUdm+i4NX2JG2TwZzxLF3nKlYmNQPBabxHRXLtFn3EcOVw8l0dBUTtEo1kbw3FbquiiOUmVRnrto4s8nCFwuXCxsmQBCEIAEIQgAQhCABCEIAEIQgDYIm7XB0+fL68FYsGg57eCTwwOBuTuVZsGjGg+v8rnav2nXoux1r2d8eScYeO6EvxBneTSjOy5FWOC9vpF+K0F7lY9xiP3luhst/ngBasP43w9xneRtcp6Do1GfBGcnUotIocoUWVTpgocy9KjjyWDzaLkDxUzF4Mkrm+R+C74dRl5YR+No9MwTTjulyVDTycwe8Ej9FS6q9ZQ/h/ou9Fqg5Pyv2VxC4XK0GUEIQgAQhCABCEIAEIQgDb6dne3H1yVrwaP69EiijIOoAsbhWXC26+iw6lYOpB4PPEY+8u0ctrL3xBl7FLDLYrm1IYL4O6LTSuzNVKxTCQ90tx1PwVpwaouLL0qaO+c9QfksNeMnFOPKFSn6c2mfO2NYO5uZ4GiRQ0ZkcGhbxRcOCSNweN1Uq3hlsJNtxsttD6t07Zc9mOejhKePlCbgnC76EbH5Ly+0ym0jf0Jb9e5XfgXDe853L80p+0nDv3bx0Nx81mp6tvXpvj/AEtq006TprwZEhckW0K4Xqjz4IQhAAhCEACEIQAIQhAH0HRk3I6qx0F8pNrEfNI6Ugutt9bJ/RDuFY9TwdKHBMqKAuaHN1PMH8iqziDCx1nCx8VeqUaAeChY/SNdES4eyLg9PJRnRTjchSrtSsxNg4ILVZC35KsYNONegdZWESbLmRVm0y6vl3FsMoBLfGyQ8VwNAze9RazH44amXO7QHujrcBK8b4kjeM1xY8rrmS09RpWXfBsppKV7lg4OiABI2Kj8fUgMUj7bNJ+CW8K8QxmRsdwL7eae8WOzQSDq0t94VDUoNbsPcn8En9y6Pm+sPfd5rxXvXR5ZHtPIkLwK91HhHnp+5ghCEyIIQhAAhCEACEIQB9HQtub2/wDenmrBTM7h+tbhImGxzWvbYW1tzT6H+WT5fNZq6ub4vA7pdgoePSXglDSC61rAi9/yUgTBjM3QfkqzTY0JHNL35Sb5bMz3sSNk3JJqPdlMYN3l2QjEFQyMhrCcx1ylpNvK6jycQ1cHdkY4N5Oc1w+Oyt7qtvaxtcIpGPaXZslrC9rn4pNNjHYQsax4a+Vzsg/pBbe3lcBRqaeLTk0XRru9jJuIqsPf2mYXcOZ6H/KrtbUmwW91PEVqRz5WRmTMGtu1pvfc2I6XSDHOHaKqpi0QxwTv78cjG+yCRcOaCMwPeVtJp2SXBXV3Nt+TIcLxJ0c0bwdnD5hbq2qEsZB5kfJY/jnA9VTsdMMs0TNXujvdo/E5h1DfHVaXweC+JtwQQ1pIIIIOXmCuH9epLbGou2Db9Pk7SjLtkx/ilgbWTgcnn8kqTDiCTNUzO6yO+dkvXcopqnFPwv6OXV+5L8sEIQrSsEIQgAQhCABCEIA+lYNfE9eVk0fNaM+JHzSGerEQu7bw0+v8LrQVRe299L6e9Y9TPbZeTo0Ibs+BxXVhMZbfqfgquKvsmxzMIJZ47G+oPS5Tarl0d/aVTcKiDnObfR5INtuZUKfVNlklaJpVPkmcyZmjHxnQfdcAS4edyqnxDSNkbSON7ta8gDbdu482heHCFXlkfQzOIbIbMP4ZPuuHnsfRTMWq449BKSWaasNxYm4GoA1WupPp2+TJCF5X8CvH6kPhgaCdC64PXTVejJ5A67QSLWOo5bae9IKviM6nsmEX53BHr19F4t4xIyta2Nlhre7y433J0t5J0oNchOS4LrS1lz7JaTptuD7Q8Ra+issFfENXMBNspfzIGgvboFjb+PalsujYWM2LS0m48HF1/crhw1xtTSt/iMrCNraAdNOl1HURVuqN1+Ljpy3cO3yIuOPs2vafDhJIXF7pYnvaX+1dpiFgXfe01OgWXTROa4te0tc02c1wIcD0IOoK0ofawWyn+EY6LQWzubJpuc1iD4XCf18eHY3A58RyTtG7haaO2g7S382Hlceze/KysXBnkk3hmJoUrE6CSCV8MrcsjDlcPHwPMEWIPQqKmQBCEIAEIQgAQhCANn4wqcxYwciSU2wl37ttvBQzhxlvJ1J+CZR05Y1nosWopuUkzqUJpRaOa09yT+0qm4RI+xlJFgSRpyF781b8ZFongblhWfOqCygNjYu7o8idbfFJxlF47tCck1nwTafEn1Df2jJ2ckZBFje8e4d5hP8AijLOyKsBI7XuS5bECYC97dHDX0VOwSua0tInu21nsfYdy3eDbjX0KuXDj2tfJRyG8UwGV3Q//J48jYeq15MtypT4S87Pbr1uF6UHDUYbmlAe6+licoHK1tyn1VS5DlIs5psR4jdFDHaNoOvd18eqolObXJZtjc61MbTYFrSAABdrT8wl82HwEi8LDfewykjnqNk0mYVFliJ52VabXBN2fJVeKOEGxQftdPI58QcGSMktnY4+yczdHtJ0vYEKsYdXSQSsmicWyMN2ke4g9QRcEcwStdoZYhFLT1DO0ilAEl3FtgDcObYaEbrMcTwlgyPgeHMkbmDXuaJAcxaQQbC12mx6LTRm5Lq5MtWnZ9PBb+PKWOsoIcViFnjLHOP6TdrP+Lg5niLdFnC1bgujlfhlZRysLSY5THmGhIYJoy07EZmO1HVZZUU72OLHtLXDcOFiLi4+BCtK5eTohcBcoIghCEAdtELqhAH0tQwBsbWDUWtc9V6YqB2bTa1iAvYtG+lvoqu8S4rbJGN8wzfBG27SNEXZXOtXMHOIOx0/VVTiOk7SDs4BdzX7DW+4Ab4+CfZtQu8psWEDZwP6onBYYb3wZfRt9umcLOPs3FrP5Ag7X2VpwCpdLB/qUxAv+KP9Qb/BL+PcLLJP2hnJ1neB3afrorFRYoX00VZGbsv2VSzTuSW1/wBrhqCopCvks9fRmqjFXHq4jLK3/UA9of3CxSlsNgPJTOG6jsnvp81myj92/kHH+U+3QEgHwKkU7Wzse6NpEjHFksX3mSDQjy5g8woTh3RJS7CeRqI8OL9W2PhcA+5TpqR2xBDm6EcwehHLl71HYxgbeWWOLvWHauDSeegO6qtkncVY/h0kUEryx7bMOuttlm8rSfugWFrXta3gfrVWTjLi55P7NTTkwgESFpu15PIXHsjqqVNIXOLnG5JuSeZV0I2RTOZqn2RSjtHMGgvtmBHeY9psOSo81BDJZxmyBrQwkRl4BG2bKbgeNirR9jZtJK7oQfcx5WdQyOaczSQeoNirLEXLGSfiuDSwWLrOY72Xs1aedjfVptyKXKx4RxTIwdlMBLE7RzX6i3Mf0+Y2OtkqxikbHIQwkxnVl97fhPiNvceaCLWLohIQhBEEIQgD6XxOrbEwvP5fAKgYhUF72u6vv8U/46kJayNvN3yVUq2ZTHfQXBPvCfe5evbYs8TL7JpQUg7OVx3ykDwNtfVV6nxLtJGQwj2jq77xHOw+6FeZYwGWGgDbfBNyIlOxOkEjJWO2e0e8jQrM8LxaWgfNC5ocyVuSVh2I3a5vQtOoWsTt1P8AaPks84zw7P8AvAO83fxCgSkrq45wTEe0iDb3fHq0/ij5j0TzGn2kZiLDIGTtbT1YhIDhMSBDKdRo4Gxtrp4rMOHKxzDdupZrbq37wWncLYkxknZSWdBKBfplvdrh4tdr70Lwxcq43rOHnyAt/anuB0Och1xaxFzra2iyrisQR1AhhEd2ghxjzWzX0aQTYEWO3VbjUUDm3uRYXJPhve/S2qzL7YeDuxeMRpu9Ty2MmXUMk5O0+47T180enGN3FckXNma17LPPQ6j1+io6Y17czGv6aeh1HxulyaINZNB+zZ2SmrJfwxyH3U8h/RZ8FpHCcXZ4NVyfjZN7rRxD5lZumwYJmG9rT/1Rn3t/8/6hLUzwCTvlh2c34jX9T6JDjzYVrletVFle5vQ/DkvJBEEIQgD6BlpDNJfk3TwSDiyiyMafBCE37WXLk8+A4M1QHcmgn4LSKlvdP1yQhQjwOXJWZ2a/7AqjjDd0IRIkigVsZhlD27XuPzCtOA1AcOyB1/mQH/vH576IQmitYbNIpMd/hDVhhknpWi7A62eG9rm4Nyy7gdNlE+z3jVlf29DWtYBLnyt+6Y3bsHi2+/kVwhNia5M54r4bdRTy0jiS3XsnEWzRnWN3j08wVTFyhBF8I1CjiLeHpD1jJ9HVQ/IBZehCbEwUjDpMsrHdHD9PzQhISPXGP5hPX5jQqEhCEOXIIQhA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7937"/>
            <a:ext cx="2304256" cy="2669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descr="http://www.sailblogs.com/member/joeynchristine/images/electrocuted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35611" y="4439343"/>
            <a:ext cx="2097218" cy="23082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489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0" y="274638"/>
            <a:ext cx="7924800" cy="1143000"/>
          </a:xfrm>
        </p:spPr>
        <p:txBody>
          <a:bodyPr/>
          <a:lstStyle/>
          <a:p>
            <a:r>
              <a:rPr lang="fr-FR" altLang="fr-FR" dirty="0" smtClean="0"/>
              <a:t>Conduite à tenir en cas d’accident</a:t>
            </a:r>
          </a:p>
        </p:txBody>
      </p:sp>
      <p:sp>
        <p:nvSpPr>
          <p:cNvPr id="6147" name="Espace réservé du contenu 2"/>
          <p:cNvSpPr>
            <a:spLocks noGrp="1"/>
          </p:cNvSpPr>
          <p:nvPr>
            <p:ph idx="1"/>
          </p:nvPr>
        </p:nvSpPr>
        <p:spPr>
          <a:xfrm>
            <a:off x="179512" y="1484784"/>
            <a:ext cx="7467600" cy="4873752"/>
          </a:xfrm>
        </p:spPr>
        <p:txBody>
          <a:bodyPr>
            <a:normAutofit lnSpcReduction="10000"/>
          </a:bodyPr>
          <a:lstStyle/>
          <a:p>
            <a:pPr>
              <a:lnSpc>
                <a:spcPct val="150000"/>
              </a:lnSpc>
            </a:pPr>
            <a:r>
              <a:rPr lang="fr-FR" altLang="fr-FR" dirty="0" smtClean="0"/>
              <a:t>Eviter le sur-accident </a:t>
            </a:r>
          </a:p>
          <a:p>
            <a:pPr lvl="1"/>
            <a:r>
              <a:rPr lang="fr-FR" altLang="fr-FR" dirty="0" smtClean="0"/>
              <a:t>se protéger </a:t>
            </a:r>
          </a:p>
          <a:p>
            <a:pPr lvl="1"/>
            <a:r>
              <a:rPr lang="fr-FR" altLang="fr-FR" dirty="0" smtClean="0"/>
              <a:t>en BT couper la source d’alimentation si possible</a:t>
            </a:r>
          </a:p>
          <a:p>
            <a:pPr lvl="1"/>
            <a:r>
              <a:rPr lang="fr-FR" altLang="fr-FR" dirty="0" smtClean="0"/>
              <a:t>en HT demander la mise hors tension</a:t>
            </a:r>
          </a:p>
          <a:p>
            <a:pPr>
              <a:lnSpc>
                <a:spcPct val="150000"/>
              </a:lnSpc>
            </a:pPr>
            <a:r>
              <a:rPr lang="fr-FR" altLang="fr-FR" dirty="0" smtClean="0"/>
              <a:t>Donner l’alerte</a:t>
            </a:r>
          </a:p>
          <a:p>
            <a:pPr lvl="1"/>
            <a:r>
              <a:rPr lang="fr-FR" altLang="fr-FR" dirty="0" smtClean="0"/>
              <a:t>utiliser les instructions internes ou le plan de prévention des risques</a:t>
            </a:r>
          </a:p>
          <a:p>
            <a:pPr lvl="1"/>
            <a:r>
              <a:rPr lang="fr-FR" altLang="fr-FR" dirty="0" smtClean="0"/>
              <a:t>les secours internes ou externes sont à prévenir</a:t>
            </a:r>
          </a:p>
          <a:p>
            <a:pPr>
              <a:lnSpc>
                <a:spcPct val="150000"/>
              </a:lnSpc>
            </a:pPr>
            <a:r>
              <a:rPr lang="fr-FR" altLang="fr-FR" dirty="0" smtClean="0"/>
              <a:t>Porter secours</a:t>
            </a:r>
          </a:p>
          <a:p>
            <a:pPr lvl="1"/>
            <a:r>
              <a:rPr lang="fr-FR" altLang="fr-FR" dirty="0" smtClean="0"/>
              <a:t>dégager l’accidenté en utilisant des équipements appropriés (EPI)</a:t>
            </a:r>
          </a:p>
          <a:p>
            <a:pPr lvl="1"/>
            <a:r>
              <a:rPr lang="fr-FR" altLang="fr-FR" dirty="0" smtClean="0"/>
              <a:t>mise en œuvre des premiers secours</a:t>
            </a:r>
          </a:p>
        </p:txBody>
      </p:sp>
      <p:pic>
        <p:nvPicPr>
          <p:cNvPr id="6148" name="Image 3" descr="AM-25.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188640"/>
            <a:ext cx="2051720" cy="3174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5189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r>
              <a:rPr lang="fr-FR" altLang="fr-FR" smtClean="0"/>
              <a:t>Conducteur tombé à terre</a:t>
            </a:r>
          </a:p>
        </p:txBody>
      </p:sp>
      <p:sp>
        <p:nvSpPr>
          <p:cNvPr id="3" name="Espace réservé du contenu 2"/>
          <p:cNvSpPr>
            <a:spLocks noGrp="1"/>
          </p:cNvSpPr>
          <p:nvPr>
            <p:ph idx="1"/>
          </p:nvPr>
        </p:nvSpPr>
        <p:spPr>
          <a:xfrm>
            <a:off x="467544" y="1628800"/>
            <a:ext cx="8279423" cy="3155950"/>
          </a:xfrm>
        </p:spPr>
        <p:txBody>
          <a:bodyPr>
            <a:normAutofit fontScale="77500" lnSpcReduction="20000"/>
          </a:bodyPr>
          <a:lstStyle/>
          <a:p>
            <a:pPr>
              <a:lnSpc>
                <a:spcPct val="150000"/>
              </a:lnSpc>
              <a:buFont typeface="Wingdings" pitchFamily="2" charset="2"/>
              <a:buNone/>
              <a:defRPr/>
            </a:pPr>
            <a:r>
              <a:rPr lang="fr-FR" dirty="0" smtClean="0">
                <a:solidFill>
                  <a:schemeClr val="accent6"/>
                </a:solidFill>
              </a:rPr>
              <a:t>Il est interdit de s’approcher du conducteur et de le toucher</a:t>
            </a:r>
            <a:endParaRPr lang="fr-FR" dirty="0" smtClean="0"/>
          </a:p>
          <a:p>
            <a:pPr>
              <a:lnSpc>
                <a:spcPct val="150000"/>
              </a:lnSpc>
              <a:defRPr/>
            </a:pPr>
            <a:r>
              <a:rPr lang="fr-FR" dirty="0" smtClean="0"/>
              <a:t>Tension inférieure à 50 KV : </a:t>
            </a:r>
            <a:r>
              <a:rPr lang="fr-FR" dirty="0" smtClean="0">
                <a:solidFill>
                  <a:srgbClr val="0070C0"/>
                </a:solidFill>
              </a:rPr>
              <a:t>périmètre de sécurité au moins de 3 m</a:t>
            </a:r>
          </a:p>
          <a:p>
            <a:pPr>
              <a:lnSpc>
                <a:spcPct val="150000"/>
              </a:lnSpc>
              <a:defRPr/>
            </a:pPr>
            <a:r>
              <a:rPr lang="fr-FR" dirty="0" smtClean="0"/>
              <a:t>Tension supérieure à 50 KV: </a:t>
            </a:r>
            <a:r>
              <a:rPr lang="fr-FR" dirty="0" smtClean="0">
                <a:solidFill>
                  <a:srgbClr val="0070C0"/>
                </a:solidFill>
              </a:rPr>
              <a:t>périmètre de sécurité au moins de 5 m</a:t>
            </a:r>
            <a:r>
              <a:rPr lang="fr-FR" dirty="0" smtClean="0"/>
              <a:t> </a:t>
            </a:r>
          </a:p>
          <a:p>
            <a:pPr algn="ctr">
              <a:lnSpc>
                <a:spcPct val="150000"/>
              </a:lnSpc>
              <a:buFont typeface="Wingdings" pitchFamily="2" charset="2"/>
              <a:buNone/>
              <a:defRPr/>
            </a:pPr>
            <a:r>
              <a:rPr lang="fr-FR" dirty="0" smtClean="0">
                <a:solidFill>
                  <a:srgbClr val="0070C0"/>
                </a:solidFill>
              </a:rPr>
              <a:t>En cas de doute 5 mètres</a:t>
            </a:r>
          </a:p>
          <a:p>
            <a:pPr>
              <a:lnSpc>
                <a:spcPct val="150000"/>
              </a:lnSpc>
              <a:defRPr/>
            </a:pPr>
            <a:r>
              <a:rPr lang="fr-FR" dirty="0" smtClean="0"/>
              <a:t>Prévenir immédiatement l’exploitant </a:t>
            </a:r>
          </a:p>
          <a:p>
            <a:pPr>
              <a:defRPr/>
            </a:pPr>
            <a:endParaRPr lang="fr-FR" dirty="0" smtClean="0"/>
          </a:p>
          <a:p>
            <a:pPr>
              <a:defRPr/>
            </a:pPr>
            <a:endParaRPr lang="fr-FR" dirty="0" smtClean="0"/>
          </a:p>
          <a:p>
            <a:pPr>
              <a:defRPr/>
            </a:pPr>
            <a:endParaRPr lang="fr-FR" dirty="0" smtClean="0"/>
          </a:p>
        </p:txBody>
      </p:sp>
      <p:sp>
        <p:nvSpPr>
          <p:cNvPr id="4" name="ZoneTexte 3"/>
          <p:cNvSpPr txBox="1"/>
          <p:nvPr/>
        </p:nvSpPr>
        <p:spPr>
          <a:xfrm>
            <a:off x="179512" y="5459116"/>
            <a:ext cx="500104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fr-FR" dirty="0">
                <a:solidFill>
                  <a:schemeClr val="tx1"/>
                </a:solidFill>
              </a:rPr>
              <a:t>Pour éviter la tension de pas, s’éloigner du conducteur à petits pas ou petits sauts, les pieds doivent rester serrés au maximum</a:t>
            </a:r>
          </a:p>
        </p:txBody>
      </p:sp>
      <p:pic>
        <p:nvPicPr>
          <p:cNvPr id="5122" name="Picture 2" descr="http://www.20min.ch/diashow/33430/1-f3ccdd27d2000e3f9255a7e3e2c488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3496579"/>
            <a:ext cx="2500603" cy="3334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117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altLang="fr-FR" smtClean="0"/>
              <a:t>Véhicule ou engin en contact avec une ligne</a:t>
            </a:r>
          </a:p>
        </p:txBody>
      </p:sp>
      <p:sp>
        <p:nvSpPr>
          <p:cNvPr id="8195" name="Espace réservé du contenu 2"/>
          <p:cNvSpPr>
            <a:spLocks noGrp="1"/>
          </p:cNvSpPr>
          <p:nvPr>
            <p:ph idx="1"/>
          </p:nvPr>
        </p:nvSpPr>
        <p:spPr/>
        <p:txBody>
          <a:bodyPr/>
          <a:lstStyle/>
          <a:p>
            <a:r>
              <a:rPr lang="fr-FR" altLang="fr-FR" dirty="0" smtClean="0"/>
              <a:t>Si des personnes sont à l’intérieur d’un véhicule :</a:t>
            </a:r>
          </a:p>
          <a:p>
            <a:endParaRPr lang="fr-FR" altLang="fr-FR" dirty="0" smtClean="0"/>
          </a:p>
          <a:p>
            <a:pPr>
              <a:buFont typeface="Wingdings" pitchFamily="2" charset="2"/>
              <a:buNone/>
            </a:pPr>
            <a:endParaRPr lang="fr-FR" altLang="fr-FR" dirty="0" smtClean="0"/>
          </a:p>
          <a:p>
            <a:endParaRPr lang="fr-FR" altLang="fr-FR" dirty="0" smtClean="0"/>
          </a:p>
          <a:p>
            <a:endParaRPr lang="fr-FR" altLang="fr-FR" dirty="0" smtClean="0"/>
          </a:p>
          <a:p>
            <a:endParaRPr lang="fr-FR" altLang="fr-FR" dirty="0" smtClean="0">
              <a:solidFill>
                <a:srgbClr val="0070C0"/>
              </a:solidFill>
            </a:endParaRPr>
          </a:p>
          <a:p>
            <a:endParaRPr lang="fr-FR" altLang="fr-FR" dirty="0" smtClean="0">
              <a:solidFill>
                <a:srgbClr val="0070C0"/>
              </a:solidFill>
            </a:endParaRPr>
          </a:p>
          <a:p>
            <a:pPr>
              <a:buFont typeface="Wingdings" pitchFamily="2" charset="2"/>
              <a:buNone/>
            </a:pPr>
            <a:r>
              <a:rPr lang="fr-FR" altLang="fr-FR" dirty="0" smtClean="0">
                <a:solidFill>
                  <a:srgbClr val="0070C0"/>
                </a:solidFill>
              </a:rPr>
              <a:t>Ne vous approchez pas du véhicule ou de l’engin</a:t>
            </a:r>
          </a:p>
          <a:p>
            <a:endParaRPr lang="fr-FR" altLang="fr-FR" dirty="0" smtClean="0"/>
          </a:p>
        </p:txBody>
      </p:sp>
      <p:sp>
        <p:nvSpPr>
          <p:cNvPr id="4" name="ZoneTexte 3"/>
          <p:cNvSpPr txBox="1"/>
          <p:nvPr/>
        </p:nvSpPr>
        <p:spPr>
          <a:xfrm>
            <a:off x="483548" y="2786058"/>
            <a:ext cx="7781247" cy="1015663"/>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fr-FR" sz="2000" dirty="0">
                <a:solidFill>
                  <a:schemeClr val="bg1"/>
                </a:solidFill>
              </a:rPr>
              <a:t>Elles ne doivent pas sortir du véhicule , tant que le service compétent n’a pas donné  l’assurance que la ligne est hors tension </a:t>
            </a:r>
          </a:p>
        </p:txBody>
      </p:sp>
    </p:spTree>
    <p:extLst>
      <p:ext uri="{BB962C8B-B14F-4D97-AF65-F5344CB8AC3E}">
        <p14:creationId xmlns:p14="http://schemas.microsoft.com/office/powerpoint/2010/main" xmlns="" val="4029098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FR" altLang="fr-FR" smtClean="0"/>
              <a:t>Conduite à tenir en cas d’incendie </a:t>
            </a:r>
          </a:p>
        </p:txBody>
      </p:sp>
      <p:sp>
        <p:nvSpPr>
          <p:cNvPr id="3" name="Espace réservé du contenu 2"/>
          <p:cNvSpPr>
            <a:spLocks noGrp="1"/>
          </p:cNvSpPr>
          <p:nvPr>
            <p:ph idx="1"/>
          </p:nvPr>
        </p:nvSpPr>
        <p:spPr/>
        <p:txBody>
          <a:bodyPr>
            <a:normAutofit lnSpcReduction="10000"/>
          </a:bodyPr>
          <a:lstStyle/>
          <a:p>
            <a:pPr>
              <a:defRPr/>
            </a:pPr>
            <a:r>
              <a:rPr lang="fr-FR" dirty="0"/>
              <a:t>Mettre hors tension le matériel en feu et son voisinage (si possible</a:t>
            </a:r>
            <a:r>
              <a:rPr lang="fr-FR" dirty="0" smtClean="0"/>
              <a:t>)</a:t>
            </a:r>
          </a:p>
          <a:p>
            <a:pPr>
              <a:defRPr/>
            </a:pPr>
            <a:endParaRPr lang="fr-FR" dirty="0"/>
          </a:p>
          <a:p>
            <a:pPr>
              <a:defRPr/>
            </a:pPr>
            <a:r>
              <a:rPr lang="fr-FR" dirty="0" smtClean="0"/>
              <a:t>Donner l’alerte et préciser :</a:t>
            </a:r>
          </a:p>
          <a:p>
            <a:pPr lvl="1">
              <a:defRPr/>
            </a:pPr>
            <a:r>
              <a:rPr lang="fr-FR" dirty="0" smtClean="0"/>
              <a:t>le lieu exact de l’incendie</a:t>
            </a:r>
          </a:p>
          <a:p>
            <a:pPr lvl="1">
              <a:defRPr/>
            </a:pPr>
            <a:r>
              <a:rPr lang="fr-FR" dirty="0" smtClean="0"/>
              <a:t>la nature du risque électrique</a:t>
            </a:r>
          </a:p>
          <a:p>
            <a:pPr lvl="1">
              <a:defRPr/>
            </a:pPr>
            <a:endParaRPr lang="fr-FR" dirty="0" smtClean="0"/>
          </a:p>
          <a:p>
            <a:pPr>
              <a:defRPr/>
            </a:pPr>
            <a:r>
              <a:rPr lang="fr-FR" dirty="0" smtClean="0"/>
              <a:t> En HT la mise hors tension doit être faite par une personne </a:t>
            </a:r>
            <a:r>
              <a:rPr lang="fr-FR" dirty="0" smtClean="0">
                <a:solidFill>
                  <a:schemeClr val="accent6"/>
                </a:solidFill>
              </a:rPr>
              <a:t>qualifiée et désignée</a:t>
            </a:r>
          </a:p>
          <a:p>
            <a:pPr>
              <a:defRPr/>
            </a:pPr>
            <a:endParaRPr lang="fr-FR" dirty="0" smtClean="0">
              <a:solidFill>
                <a:schemeClr val="accent6"/>
              </a:solidFill>
            </a:endParaRPr>
          </a:p>
          <a:p>
            <a:pPr>
              <a:defRPr/>
            </a:pPr>
            <a:r>
              <a:rPr lang="fr-FR" dirty="0" smtClean="0"/>
              <a:t>Seul le personnel </a:t>
            </a:r>
            <a:r>
              <a:rPr lang="fr-FR" dirty="0" smtClean="0">
                <a:solidFill>
                  <a:schemeClr val="accent6"/>
                </a:solidFill>
              </a:rPr>
              <a:t>formé et désigné</a:t>
            </a:r>
            <a:r>
              <a:rPr lang="fr-FR" dirty="0" smtClean="0"/>
              <a:t> peut combattre le feu</a:t>
            </a:r>
          </a:p>
        </p:txBody>
      </p:sp>
    </p:spTree>
    <p:extLst>
      <p:ext uri="{BB962C8B-B14F-4D97-AF65-F5344CB8AC3E}">
        <p14:creationId xmlns:p14="http://schemas.microsoft.com/office/powerpoint/2010/main" xmlns="" val="1215989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altLang="fr-FR" smtClean="0"/>
              <a:t>Utilisation des extincteurs et des lances</a:t>
            </a:r>
          </a:p>
        </p:txBody>
      </p:sp>
      <p:sp>
        <p:nvSpPr>
          <p:cNvPr id="3" name="Espace réservé du contenu 2"/>
          <p:cNvSpPr>
            <a:spLocks noGrp="1"/>
          </p:cNvSpPr>
          <p:nvPr>
            <p:ph idx="1"/>
          </p:nvPr>
        </p:nvSpPr>
        <p:spPr/>
        <p:txBody>
          <a:bodyPr>
            <a:normAutofit fontScale="92500" lnSpcReduction="10000"/>
          </a:bodyPr>
          <a:lstStyle/>
          <a:p>
            <a:pPr>
              <a:defRPr/>
            </a:pPr>
            <a:r>
              <a:rPr lang="fr-FR" dirty="0" smtClean="0"/>
              <a:t>Vérifier que le produit soit adapté : </a:t>
            </a:r>
          </a:p>
          <a:p>
            <a:pPr lvl="1">
              <a:defRPr/>
            </a:pPr>
            <a:r>
              <a:rPr lang="fr-FR" dirty="0" smtClean="0"/>
              <a:t>dioxyde de carbone (CO²)</a:t>
            </a:r>
          </a:p>
          <a:p>
            <a:pPr lvl="1">
              <a:defRPr/>
            </a:pPr>
            <a:r>
              <a:rPr lang="fr-FR" dirty="0" smtClean="0"/>
              <a:t>poudre (bicarbonate de soude)</a:t>
            </a:r>
          </a:p>
          <a:p>
            <a:pPr lvl="1">
              <a:defRPr/>
            </a:pPr>
            <a:r>
              <a:rPr lang="fr-FR" dirty="0" smtClean="0"/>
              <a:t>eau pulvérisée</a:t>
            </a:r>
          </a:p>
          <a:p>
            <a:pPr lvl="1">
              <a:buFont typeface="Arial" pitchFamily="34" charset="0"/>
              <a:buNone/>
              <a:defRPr/>
            </a:pPr>
            <a:endParaRPr lang="fr-FR" dirty="0" smtClean="0"/>
          </a:p>
          <a:p>
            <a:pPr>
              <a:defRPr/>
            </a:pPr>
            <a:r>
              <a:rPr lang="fr-FR" dirty="0" smtClean="0"/>
              <a:t>Vérifier que l’inscription </a:t>
            </a:r>
            <a:r>
              <a:rPr lang="fr-FR" dirty="0" smtClean="0">
                <a:solidFill>
                  <a:schemeClr val="accent6"/>
                </a:solidFill>
              </a:rPr>
              <a:t>«à ne pas utiliser sur une tension supérieure à … Volts»</a:t>
            </a:r>
            <a:r>
              <a:rPr lang="fr-FR" dirty="0" smtClean="0"/>
              <a:t> soit compatible avec le domaine de tension à pulvériser</a:t>
            </a:r>
          </a:p>
          <a:p>
            <a:pPr>
              <a:buFont typeface="Wingdings" pitchFamily="2" charset="2"/>
              <a:buNone/>
              <a:defRPr/>
            </a:pPr>
            <a:endParaRPr lang="fr-FR" dirty="0" smtClean="0"/>
          </a:p>
          <a:p>
            <a:pPr>
              <a:defRPr/>
            </a:pPr>
            <a:r>
              <a:rPr lang="fr-FR" dirty="0" smtClean="0"/>
              <a:t>Utilisation des lances, elles doivent être conformes aux normes :</a:t>
            </a:r>
          </a:p>
          <a:p>
            <a:pPr marL="703263" lvl="1" indent="-342900">
              <a:buFont typeface="Arial" pitchFamily="34" charset="0"/>
              <a:buNone/>
              <a:defRPr/>
            </a:pPr>
            <a:r>
              <a:rPr lang="fr-FR" dirty="0" smtClean="0"/>
              <a:t>NF EN 15182-1, NF EN 15182-2, et NF EN 15182-3 </a:t>
            </a:r>
          </a:p>
          <a:p>
            <a:pPr marL="703263" lvl="1" indent="-342900">
              <a:buFont typeface="Arial" pitchFamily="34" charset="0"/>
              <a:buNone/>
              <a:defRPr/>
            </a:pPr>
            <a:r>
              <a:rPr lang="fr-FR" dirty="0" smtClean="0"/>
              <a:t>permettant le jet pulvérisé et répondant à des garanties de non-amorçage</a:t>
            </a:r>
          </a:p>
          <a:p>
            <a:pPr>
              <a:defRPr/>
            </a:pPr>
            <a:endParaRPr lang="fr-FR" dirty="0"/>
          </a:p>
        </p:txBody>
      </p:sp>
      <p:pic>
        <p:nvPicPr>
          <p:cNvPr id="5124" name="Espace réservé du contenu 8" descr="extincteurs-1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22731" y="1212851"/>
            <a:ext cx="2242038" cy="214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3992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5" name="Picture 7"/>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580112" y="1412776"/>
            <a:ext cx="3203331" cy="3502025"/>
          </a:xfrm>
          <a:noFill/>
          <a:ln>
            <a:noFill/>
          </a:ln>
          <a:extLst>
            <a:ext uri="{91240B29-F687-4F45-9708-019B960494DF}">
              <a14:hiddenLine xmlns:a14="http://schemas.microsoft.com/office/drawing/2010/main" xmlns="" w="12700" cap="flat" cmpd="sng">
                <a:solidFill>
                  <a:schemeClr val="tx1"/>
                </a:solidFill>
                <a:prstDash val="solid"/>
                <a:miter lim="800000"/>
                <a:headEnd/>
                <a:tailEnd/>
              </a14:hiddenLine>
            </a:ext>
          </a:extLst>
        </p:spPr>
      </p:pic>
      <p:sp>
        <p:nvSpPr>
          <p:cNvPr id="334850" name="Rectangle 2"/>
          <p:cNvSpPr>
            <a:spLocks noGrp="1" noChangeArrowheads="1"/>
          </p:cNvSpPr>
          <p:nvPr>
            <p:ph type="title"/>
          </p:nvPr>
        </p:nvSpPr>
        <p:spPr>
          <a:xfrm>
            <a:off x="986205" y="116632"/>
            <a:ext cx="7171592" cy="1143000"/>
          </a:xfrm>
        </p:spPr>
        <p:txBody>
          <a:bodyPr/>
          <a:lstStyle/>
          <a:p>
            <a:r>
              <a:rPr lang="fr-FR" dirty="0" smtClean="0"/>
              <a:t>Utilisation des extincteurs</a:t>
            </a:r>
            <a:endParaRPr lang="fr-FR" dirty="0"/>
          </a:p>
        </p:txBody>
      </p:sp>
      <p:sp>
        <p:nvSpPr>
          <p:cNvPr id="334851" name="Rectangle 3"/>
          <p:cNvSpPr>
            <a:spLocks noGrp="1" noChangeArrowheads="1"/>
          </p:cNvSpPr>
          <p:nvPr>
            <p:ph type="body" sz="half" idx="1"/>
          </p:nvPr>
        </p:nvSpPr>
        <p:spPr>
          <a:xfrm>
            <a:off x="421893" y="3068960"/>
            <a:ext cx="5544616" cy="3168352"/>
          </a:xfrm>
          <a:ln/>
        </p:spPr>
        <p:txBody>
          <a:bodyPr>
            <a:normAutofit/>
          </a:bodyPr>
          <a:lstStyle/>
          <a:p>
            <a:r>
              <a:rPr lang="fr-FR" sz="2500" b="1" dirty="0" smtClean="0"/>
              <a:t>Entre </a:t>
            </a:r>
            <a:r>
              <a:rPr lang="fr-FR" sz="2500" b="1" dirty="0"/>
              <a:t>l ’extincteur et le feu, maintenir:</a:t>
            </a:r>
          </a:p>
          <a:p>
            <a:pPr lvl="2">
              <a:buFont typeface="Monotype Sorts" pitchFamily="2" charset="2"/>
              <a:buNone/>
            </a:pPr>
            <a:r>
              <a:rPr lang="fr-FR" sz="2000" b="1" dirty="0" smtClean="0"/>
              <a:t>0,5 </a:t>
            </a:r>
            <a:r>
              <a:rPr lang="fr-FR" sz="2000" b="1" dirty="0"/>
              <a:t>m minimum en BT (1000V)</a:t>
            </a:r>
          </a:p>
          <a:p>
            <a:pPr lvl="2">
              <a:buFont typeface="Monotype Sorts" pitchFamily="2" charset="2"/>
              <a:buNone/>
            </a:pPr>
            <a:r>
              <a:rPr lang="fr-FR" sz="2000" b="1" dirty="0" smtClean="0"/>
              <a:t>1m jusqu'à </a:t>
            </a:r>
            <a:r>
              <a:rPr lang="fr-FR" sz="2000" b="1" dirty="0"/>
              <a:t>20kV</a:t>
            </a:r>
          </a:p>
          <a:p>
            <a:pPr lvl="2">
              <a:buFont typeface="Monotype Sorts" pitchFamily="2" charset="2"/>
              <a:buNone/>
            </a:pPr>
            <a:r>
              <a:rPr lang="fr-FR" sz="2000" b="1" dirty="0" smtClean="0"/>
              <a:t>2m jusqu'à </a:t>
            </a:r>
            <a:r>
              <a:rPr lang="fr-FR" sz="2000" b="1" dirty="0"/>
              <a:t>50kV</a:t>
            </a:r>
          </a:p>
          <a:p>
            <a:endParaRPr lang="fr-FR" sz="2500" b="1" dirty="0" smtClean="0"/>
          </a:p>
          <a:p>
            <a:r>
              <a:rPr lang="fr-FR" sz="2500" b="1" dirty="0" smtClean="0"/>
              <a:t>Attaquer </a:t>
            </a:r>
            <a:r>
              <a:rPr lang="fr-FR" sz="2500" b="1" dirty="0"/>
              <a:t>la base des flammes</a:t>
            </a:r>
          </a:p>
        </p:txBody>
      </p:sp>
      <p:pic>
        <p:nvPicPr>
          <p:cNvPr id="6"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9624" y="6404756"/>
            <a:ext cx="988080" cy="411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ZoneTexte 6"/>
          <p:cNvSpPr txBox="1"/>
          <p:nvPr/>
        </p:nvSpPr>
        <p:spPr>
          <a:xfrm>
            <a:off x="55528" y="6453336"/>
            <a:ext cx="752129" cy="307777"/>
          </a:xfrm>
          <a:prstGeom prst="rect">
            <a:avLst/>
          </a:prstGeom>
          <a:noFill/>
        </p:spPr>
        <p:txBody>
          <a:bodyPr wrap="none" rtlCol="0">
            <a:spAutoFit/>
          </a:bodyPr>
          <a:lstStyle/>
          <a:p>
            <a:r>
              <a:rPr lang="fr-FR" sz="1400" dirty="0" smtClean="0"/>
              <a:t>Source</a:t>
            </a:r>
            <a:endParaRPr lang="fr-FR" sz="1400" dirty="0"/>
          </a:p>
        </p:txBody>
      </p:sp>
    </p:spTree>
    <p:extLst>
      <p:ext uri="{BB962C8B-B14F-4D97-AF65-F5344CB8AC3E}">
        <p14:creationId xmlns:p14="http://schemas.microsoft.com/office/powerpoint/2010/main" xmlns="" val="911094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xiome-Habilitatio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Axiome-Habilitation</Template>
  <TotalTime>120</TotalTime>
  <Words>489</Words>
  <Application>Microsoft Office PowerPoint</Application>
  <PresentationFormat>Affichage à l'écran (4:3)</PresentationFormat>
  <Paragraphs>76</Paragraphs>
  <Slides>7</Slides>
  <Notes>6</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Axiome-Habilitation</vt:lpstr>
      <vt:lpstr>  La conduite à tenir en cas  d’accident ou d’incendie</vt:lpstr>
      <vt:lpstr>Conduite à tenir en cas d’accident</vt:lpstr>
      <vt:lpstr>Conducteur tombé à terre</vt:lpstr>
      <vt:lpstr>Véhicule ou engin en contact avec une ligne</vt:lpstr>
      <vt:lpstr>Conduite à tenir en cas d’incendie </vt:lpstr>
      <vt:lpstr>Utilisation des extincteurs et des lances</vt:lpstr>
      <vt:lpstr>Utilisation des extincteurs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risque d’incendie</dc:title>
  <dc:creator>ChP</dc:creator>
  <cp:lastModifiedBy>M'BAREK SOFIANE</cp:lastModifiedBy>
  <cp:revision>13</cp:revision>
  <dcterms:created xsi:type="dcterms:W3CDTF">2012-08-03T09:16:58Z</dcterms:created>
  <dcterms:modified xsi:type="dcterms:W3CDTF">2015-01-07T21:56:04Z</dcterms:modified>
</cp:coreProperties>
</file>